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931" r:id="rId1"/>
  </p:sldMasterIdLst>
  <p:notesMasterIdLst>
    <p:notesMasterId r:id="rId28"/>
  </p:notesMasterIdLst>
  <p:handoutMasterIdLst>
    <p:handoutMasterId r:id="rId29"/>
  </p:handoutMasterIdLst>
  <p:sldIdLst>
    <p:sldId id="1521" r:id="rId2"/>
    <p:sldId id="1520" r:id="rId3"/>
    <p:sldId id="1453" r:id="rId4"/>
    <p:sldId id="1457" r:id="rId5"/>
    <p:sldId id="1375" r:id="rId6"/>
    <p:sldId id="1455" r:id="rId7"/>
    <p:sldId id="1374" r:id="rId8"/>
    <p:sldId id="1449" r:id="rId9"/>
    <p:sldId id="1450" r:id="rId10"/>
    <p:sldId id="1451" r:id="rId11"/>
    <p:sldId id="1379" r:id="rId12"/>
    <p:sldId id="1380" r:id="rId13"/>
    <p:sldId id="1434" r:id="rId14"/>
    <p:sldId id="1438" r:id="rId15"/>
    <p:sldId id="1409" r:id="rId16"/>
    <p:sldId id="1440" r:id="rId17"/>
    <p:sldId id="1441" r:id="rId18"/>
    <p:sldId id="1410" r:id="rId19"/>
    <p:sldId id="1426" r:id="rId20"/>
    <p:sldId id="1376" r:id="rId21"/>
    <p:sldId id="1386" r:id="rId22"/>
    <p:sldId id="1433" r:id="rId23"/>
    <p:sldId id="1401" r:id="rId24"/>
    <p:sldId id="1446" r:id="rId25"/>
    <p:sldId id="1447" r:id="rId26"/>
    <p:sldId id="932" r:id="rId27"/>
  </p:sldIdLst>
  <p:sldSz cx="9144000" cy="6858000" type="screen4x3"/>
  <p:notesSz cx="6669088" cy="97536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2"/>
    <a:srgbClr val="009242"/>
    <a:srgbClr val="BC8F00"/>
    <a:srgbClr val="DAA600"/>
    <a:srgbClr val="0070C0"/>
    <a:srgbClr val="000000"/>
    <a:srgbClr val="000714"/>
    <a:srgbClr val="EAEAEA"/>
    <a:srgbClr val="ECECEC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Stil teme 1 - Isticanj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6395" autoAdjust="0"/>
  </p:normalViewPr>
  <p:slideViewPr>
    <p:cSldViewPr>
      <p:cViewPr>
        <p:scale>
          <a:sx n="100" d="100"/>
          <a:sy n="100" d="100"/>
        </p:scale>
        <p:origin x="2082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90665" cy="488148"/>
          </a:xfrm>
          <a:prstGeom prst="rect">
            <a:avLst/>
          </a:prstGeom>
        </p:spPr>
        <p:txBody>
          <a:bodyPr vert="horz" lIns="89761" tIns="44880" rIns="89761" bIns="44880" rtlCol="0"/>
          <a:lstStyle>
            <a:lvl1pPr algn="l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776867" y="2"/>
            <a:ext cx="2890665" cy="488148"/>
          </a:xfrm>
          <a:prstGeom prst="rect">
            <a:avLst/>
          </a:prstGeom>
        </p:spPr>
        <p:txBody>
          <a:bodyPr vert="horz" lIns="89761" tIns="44880" rIns="89761" bIns="44880" rtlCol="0"/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78C909DC-8132-4C6A-8745-7FB68A94094D}" type="datetimeFigureOut">
              <a:rPr lang="hr-HR"/>
              <a:pPr>
                <a:defRPr/>
              </a:pPr>
              <a:t>29.05.2023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1" y="9263894"/>
            <a:ext cx="2890665" cy="488148"/>
          </a:xfrm>
          <a:prstGeom prst="rect">
            <a:avLst/>
          </a:prstGeom>
        </p:spPr>
        <p:txBody>
          <a:bodyPr vert="horz" lIns="89761" tIns="44880" rIns="89761" bIns="44880" rtlCol="0" anchor="b"/>
          <a:lstStyle>
            <a:lvl1pPr algn="l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776867" y="9263894"/>
            <a:ext cx="2890665" cy="488148"/>
          </a:xfrm>
          <a:prstGeom prst="rect">
            <a:avLst/>
          </a:prstGeom>
        </p:spPr>
        <p:txBody>
          <a:bodyPr vert="horz" lIns="89761" tIns="44880" rIns="89761" bIns="44880" rtlCol="0" anchor="b"/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E7011EB2-95E9-4369-805E-DAD677E100F1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94226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90665" cy="488148"/>
          </a:xfrm>
          <a:prstGeom prst="rect">
            <a:avLst/>
          </a:prstGeom>
        </p:spPr>
        <p:txBody>
          <a:bodyPr vert="horz" lIns="89761" tIns="44880" rIns="89761" bIns="44880" rtlCol="0"/>
          <a:lstStyle>
            <a:lvl1pPr algn="l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776867" y="2"/>
            <a:ext cx="2890665" cy="488148"/>
          </a:xfrm>
          <a:prstGeom prst="rect">
            <a:avLst/>
          </a:prstGeom>
        </p:spPr>
        <p:txBody>
          <a:bodyPr vert="horz" lIns="89761" tIns="44880" rIns="89761" bIns="44880" rtlCol="0"/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C11052CC-9856-4E40-BADC-AEBF4EB34A64}" type="datetimeFigureOut">
              <a:rPr lang="hr-HR"/>
              <a:pPr>
                <a:defRPr/>
              </a:pPr>
              <a:t>29.05.2023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31838"/>
            <a:ext cx="4872038" cy="36560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61" tIns="44880" rIns="89761" bIns="44880" rtlCol="0" anchor="ctr"/>
          <a:lstStyle/>
          <a:p>
            <a:pPr lvl="0"/>
            <a:endParaRPr lang="hr-HR" noProof="0" dirty="0" smtClean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66598" y="4633509"/>
            <a:ext cx="5335893" cy="4388652"/>
          </a:xfrm>
          <a:prstGeom prst="rect">
            <a:avLst/>
          </a:prstGeom>
        </p:spPr>
        <p:txBody>
          <a:bodyPr vert="horz" lIns="89761" tIns="44880" rIns="89761" bIns="44880" rtlCol="0"/>
          <a:lstStyle/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1" y="9263894"/>
            <a:ext cx="2890665" cy="488148"/>
          </a:xfrm>
          <a:prstGeom prst="rect">
            <a:avLst/>
          </a:prstGeom>
        </p:spPr>
        <p:txBody>
          <a:bodyPr vert="horz" lIns="89761" tIns="44880" rIns="89761" bIns="44880" rtlCol="0" anchor="b"/>
          <a:lstStyle>
            <a:lvl1pPr algn="l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776867" y="9263894"/>
            <a:ext cx="2890665" cy="488148"/>
          </a:xfrm>
          <a:prstGeom prst="rect">
            <a:avLst/>
          </a:prstGeom>
        </p:spPr>
        <p:txBody>
          <a:bodyPr vert="horz" lIns="89761" tIns="44880" rIns="89761" bIns="44880" rtlCol="0" anchor="b"/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21269BAA-D163-432F-91A2-A7E564216E03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98813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5"/>
          <p:cNvSpPr>
            <a:spLocks noChangeArrowheads="1"/>
          </p:cNvSpPr>
          <p:nvPr/>
        </p:nvSpPr>
        <p:spPr bwMode="auto">
          <a:xfrm>
            <a:off x="7985125" y="3738563"/>
            <a:ext cx="7938" cy="9525"/>
          </a:xfrm>
          <a:prstGeom prst="rect">
            <a:avLst/>
          </a:prstGeom>
          <a:solidFill>
            <a:srgbClr val="FFAE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hr-HR" sz="24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6" name="Rectangle 142"/>
          <p:cNvSpPr>
            <a:spLocks noChangeArrowheads="1"/>
          </p:cNvSpPr>
          <p:nvPr/>
        </p:nvSpPr>
        <p:spPr bwMode="auto">
          <a:xfrm>
            <a:off x="7939088" y="3729038"/>
            <a:ext cx="11112" cy="9525"/>
          </a:xfrm>
          <a:prstGeom prst="rect">
            <a:avLst/>
          </a:prstGeom>
          <a:solidFill>
            <a:srgbClr val="FFAE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hr-HR" sz="24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7" name="Rectangle 156"/>
          <p:cNvSpPr>
            <a:spLocks noChangeArrowheads="1"/>
          </p:cNvSpPr>
          <p:nvPr/>
        </p:nvSpPr>
        <p:spPr bwMode="auto">
          <a:xfrm>
            <a:off x="7780338" y="3738563"/>
            <a:ext cx="7937" cy="9525"/>
          </a:xfrm>
          <a:prstGeom prst="rect">
            <a:avLst/>
          </a:prstGeom>
          <a:solidFill>
            <a:srgbClr val="FFAE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hr-HR" sz="24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8" name="Freeform 190"/>
          <p:cNvSpPr>
            <a:spLocks/>
          </p:cNvSpPr>
          <p:nvPr/>
        </p:nvSpPr>
        <p:spPr bwMode="auto">
          <a:xfrm>
            <a:off x="7886700" y="3941763"/>
            <a:ext cx="9525" cy="9525"/>
          </a:xfrm>
          <a:custGeom>
            <a:avLst/>
            <a:gdLst>
              <a:gd name="T0" fmla="*/ 0 w 19"/>
              <a:gd name="T1" fmla="*/ 2147483647 h 18"/>
              <a:gd name="T2" fmla="*/ 2147483647 w 19"/>
              <a:gd name="T3" fmla="*/ 0 h 18"/>
              <a:gd name="T4" fmla="*/ 2147483647 w 19"/>
              <a:gd name="T5" fmla="*/ 2147483647 h 18"/>
              <a:gd name="T6" fmla="*/ 0 w 19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" h="18">
                <a:moveTo>
                  <a:pt x="0" y="18"/>
                </a:moveTo>
                <a:lnTo>
                  <a:pt x="19" y="0"/>
                </a:lnTo>
                <a:lnTo>
                  <a:pt x="19" y="18"/>
                </a:lnTo>
                <a:lnTo>
                  <a:pt x="0" y="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r-HR" dirty="0"/>
          </a:p>
        </p:txBody>
      </p:sp>
      <p:sp>
        <p:nvSpPr>
          <p:cNvPr id="9" name="Rectangle 194"/>
          <p:cNvSpPr>
            <a:spLocks noChangeArrowheads="1"/>
          </p:cNvSpPr>
          <p:nvPr/>
        </p:nvSpPr>
        <p:spPr bwMode="auto">
          <a:xfrm>
            <a:off x="7913688" y="3911600"/>
            <a:ext cx="7937" cy="9525"/>
          </a:xfrm>
          <a:prstGeom prst="rect">
            <a:avLst/>
          </a:prstGeom>
          <a:solidFill>
            <a:srgbClr val="FFAE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hr-HR" sz="2400" dirty="0">
              <a:solidFill>
                <a:srgbClr val="000066"/>
              </a:solidFill>
              <a:latin typeface="Verdana" pitchFamily="34" charset="0"/>
            </a:endParaRPr>
          </a:p>
        </p:txBody>
      </p:sp>
      <p:graphicFrame>
        <p:nvGraphicFramePr>
          <p:cNvPr id="10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43" name="Presentation" r:id="rId3" imgW="0" imgH="0" progId="PowerPoint.Show.8">
                  <p:embed/>
                </p:oleObj>
              </mc:Choice>
              <mc:Fallback>
                <p:oleObj name="Presentation" r:id="rId3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796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Symbol" pitchFamily="18" charset="2"/>
              <a:buNone/>
              <a:defRPr b="1"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161800" name="Rectangle 8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32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702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68E84-9948-4C36-B9EB-3DD751966C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54808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74BD7-4544-4027-8FE0-68F1B0356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6566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54024-20CD-4809-B3C6-40465F2767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344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468DC-984B-48CD-8CA5-B95ED84C38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96586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BE2A1-A71B-4244-A71D-BC4CEDC44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58939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1002B-7B01-4EFF-96B8-02E8A91D4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1757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670AB-8823-47CF-87D3-1D69DFE96D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2884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3C187-D934-41D3-A6E0-016ACCF5A6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63020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DD0D6-32F0-4AB6-9F85-3824543687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67372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dirty="0"/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E639C-275C-4A5E-800A-C76D78ACAB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54083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01859" y="116632"/>
            <a:ext cx="7686566" cy="6992178"/>
          </a:xfrm>
          <a:prstGeom prst="rect">
            <a:avLst/>
          </a:prstGeom>
        </p:spPr>
      </p:pic>
      <p:sp>
        <p:nvSpPr>
          <p:cNvPr id="1027" name="Line 12"/>
          <p:cNvSpPr>
            <a:spLocks noChangeShapeType="1"/>
          </p:cNvSpPr>
          <p:nvPr userDrawn="1"/>
        </p:nvSpPr>
        <p:spPr bwMode="auto">
          <a:xfrm>
            <a:off x="146050" y="747713"/>
            <a:ext cx="8801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hr-HR" dirty="0"/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21200" y="6348413"/>
            <a:ext cx="125413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rgbClr val="000000"/>
                </a:solidFill>
                <a:latin typeface="Frutiger 55 Roman"/>
                <a:ea typeface="+mn-ea"/>
              </a:defRPr>
            </a:lvl1pPr>
          </a:lstStyle>
          <a:p>
            <a:pPr>
              <a:defRPr/>
            </a:pPr>
            <a:fld id="{88F035AD-C59D-4CF1-A902-6BE07F43E5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25"/>
          <p:cNvSpPr>
            <a:spLocks noChangeArrowheads="1"/>
          </p:cNvSpPr>
          <p:nvPr/>
        </p:nvSpPr>
        <p:spPr bwMode="auto">
          <a:xfrm>
            <a:off x="-1701800" y="1408113"/>
            <a:ext cx="1393825" cy="441325"/>
          </a:xfrm>
          <a:prstGeom prst="rect">
            <a:avLst/>
          </a:prstGeom>
          <a:solidFill>
            <a:srgbClr val="B242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hr-HR" sz="24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032" name="Rectangle 26"/>
          <p:cNvSpPr>
            <a:spLocks noChangeArrowheads="1"/>
          </p:cNvSpPr>
          <p:nvPr/>
        </p:nvSpPr>
        <p:spPr bwMode="auto">
          <a:xfrm>
            <a:off x="-1701800" y="2778125"/>
            <a:ext cx="1393825" cy="441325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hr-HR" sz="24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033" name="Rectangle 27"/>
          <p:cNvSpPr>
            <a:spLocks noChangeArrowheads="1"/>
          </p:cNvSpPr>
          <p:nvPr/>
        </p:nvSpPr>
        <p:spPr bwMode="auto">
          <a:xfrm>
            <a:off x="-1701800" y="3346450"/>
            <a:ext cx="1393825" cy="441325"/>
          </a:xfrm>
          <a:prstGeom prst="rect">
            <a:avLst/>
          </a:prstGeom>
          <a:solidFill>
            <a:srgbClr val="75AA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hr-HR" sz="24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034" name="Rectangle 28"/>
          <p:cNvSpPr>
            <a:spLocks noChangeArrowheads="1"/>
          </p:cNvSpPr>
          <p:nvPr/>
        </p:nvSpPr>
        <p:spPr bwMode="auto">
          <a:xfrm>
            <a:off x="-1701800" y="3943350"/>
            <a:ext cx="1393825" cy="441325"/>
          </a:xfrm>
          <a:prstGeom prst="rect">
            <a:avLst/>
          </a:prstGeom>
          <a:solidFill>
            <a:srgbClr val="91DA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hr-HR" sz="24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035" name="Rectangle 31"/>
          <p:cNvSpPr>
            <a:spLocks noChangeArrowheads="1"/>
          </p:cNvSpPr>
          <p:nvPr/>
        </p:nvSpPr>
        <p:spPr bwMode="auto">
          <a:xfrm>
            <a:off x="-1701800" y="2070100"/>
            <a:ext cx="1393825" cy="441325"/>
          </a:xfrm>
          <a:prstGeom prst="rect">
            <a:avLst/>
          </a:prstGeom>
          <a:solidFill>
            <a:srgbClr val="CB717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hr-HR" sz="24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036" name="Rectangle 32"/>
          <p:cNvSpPr>
            <a:spLocks noChangeArrowheads="1"/>
          </p:cNvSpPr>
          <p:nvPr/>
        </p:nvSpPr>
        <p:spPr bwMode="auto">
          <a:xfrm>
            <a:off x="-1701800" y="293688"/>
            <a:ext cx="1393825" cy="441325"/>
          </a:xfrm>
          <a:prstGeom prst="rect">
            <a:avLst/>
          </a:prstGeom>
          <a:solidFill>
            <a:srgbClr val="6A001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hr-HR" sz="24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037" name="Rectangle 33"/>
          <p:cNvSpPr>
            <a:spLocks noChangeArrowheads="1"/>
          </p:cNvSpPr>
          <p:nvPr/>
        </p:nvSpPr>
        <p:spPr bwMode="auto">
          <a:xfrm>
            <a:off x="-1716088" y="814388"/>
            <a:ext cx="1409700" cy="4619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dirty="0">
              <a:solidFill>
                <a:srgbClr val="FFFFFF"/>
              </a:solidFill>
              <a:latin typeface="Frutiger 55 Roman"/>
            </a:endParaRPr>
          </a:p>
        </p:txBody>
      </p:sp>
      <p:sp>
        <p:nvSpPr>
          <p:cNvPr id="1038" name="Rectangle 34"/>
          <p:cNvSpPr>
            <a:spLocks noChangeArrowheads="1"/>
          </p:cNvSpPr>
          <p:nvPr/>
        </p:nvSpPr>
        <p:spPr bwMode="auto">
          <a:xfrm>
            <a:off x="-1701800" y="4668838"/>
            <a:ext cx="1393825" cy="441325"/>
          </a:xfrm>
          <a:prstGeom prst="rect">
            <a:avLst/>
          </a:prstGeom>
          <a:solidFill>
            <a:srgbClr val="FBF18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hr-HR" sz="24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039" name="Rectangle 35"/>
          <p:cNvSpPr>
            <a:spLocks noChangeArrowheads="1"/>
          </p:cNvSpPr>
          <p:nvPr/>
        </p:nvSpPr>
        <p:spPr bwMode="auto">
          <a:xfrm>
            <a:off x="-1701800" y="5346700"/>
            <a:ext cx="1393825" cy="441325"/>
          </a:xfrm>
          <a:prstGeom prst="rect">
            <a:avLst/>
          </a:prstGeom>
          <a:solidFill>
            <a:srgbClr val="B7F8A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hr-HR" sz="2400" dirty="0">
              <a:solidFill>
                <a:srgbClr val="000066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  <p:sldLayoutId id="2147484391" r:id="rId8"/>
    <p:sldLayoutId id="2147484392" r:id="rId9"/>
    <p:sldLayoutId id="2147484393" r:id="rId10"/>
    <p:sldLayoutId id="214748439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55 Roman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55 Roman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55 Roman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55 Roman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55 Roman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55 Roman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55 Roman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55 Roman" pitchFamily="34" charset="0"/>
        </a:defRPr>
      </a:lvl9pPr>
    </p:titleStyle>
    <p:bodyStyle>
      <a:lvl1pPr marL="342900" indent="-342900" algn="l" rtl="0" eaLnBrk="0" fontAlgn="base" hangingPunct="0">
        <a:spcBef>
          <a:spcPts val="2200"/>
        </a:spcBef>
        <a:spcAft>
          <a:spcPct val="0"/>
        </a:spcAft>
        <a:buClr>
          <a:srgbClr val="3783FF"/>
        </a:buClr>
        <a:buSzPct val="123000"/>
        <a:buFont typeface="Symbol" pitchFamily="18" charset="2"/>
        <a:buChar char="¨"/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77000"/>
        <a:buChar char="—"/>
        <a:defRPr sz="16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731643" y="2636912"/>
            <a:ext cx="7657199" cy="1224136"/>
          </a:xfrm>
          <a:noFill/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pl-PL" sz="4000" dirty="0" smtClean="0">
                <a:cs typeface="Arial" pitchFamily="34" charset="0"/>
              </a:rPr>
              <a:t>SAVJETOVANJE </a:t>
            </a:r>
            <a:r>
              <a:rPr lang="pl-PL" sz="4000" dirty="0">
                <a:cs typeface="Arial" pitchFamily="34" charset="0"/>
              </a:rPr>
              <a:t>O LOKALNOJ SAMOUPRAVI</a:t>
            </a:r>
            <a:endParaRPr lang="hr-HR" sz="4000" dirty="0">
              <a:cs typeface="Arial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816916" y="5733256"/>
            <a:ext cx="7583683" cy="937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600"/>
              </a:spcAft>
              <a:buClr>
                <a:srgbClr val="3783FF"/>
              </a:buClr>
              <a:buSzPct val="123000"/>
              <a:buFont typeface="Symbol" pitchFamily="18" charset="2"/>
              <a:buNone/>
            </a:pPr>
            <a:r>
              <a:rPr lang="hr-HR" sz="2400" dirty="0" smtClean="0">
                <a:latin typeface="+mn-lt"/>
                <a:cs typeface="Arial" pitchFamily="34" charset="0"/>
              </a:rPr>
              <a:t>POREČ</a:t>
            </a:r>
            <a:r>
              <a:rPr lang="hr-HR" sz="2400" dirty="0">
                <a:latin typeface="+mn-lt"/>
                <a:cs typeface="Arial" pitchFamily="34" charset="0"/>
              </a:rPr>
              <a:t>, OTOK SV. </a:t>
            </a:r>
            <a:r>
              <a:rPr lang="hr-HR" sz="2400" dirty="0" smtClean="0">
                <a:latin typeface="+mn-lt"/>
                <a:cs typeface="Arial" pitchFamily="34" charset="0"/>
              </a:rPr>
              <a:t>NIKOLA, </a:t>
            </a:r>
            <a:r>
              <a:rPr lang="hr-HR" sz="2400" dirty="0">
                <a:latin typeface="+mn-lt"/>
                <a:cs typeface="Arial" pitchFamily="34" charset="0"/>
              </a:rPr>
              <a:t>HOTEL </a:t>
            </a:r>
            <a:r>
              <a:rPr lang="hr-HR" sz="2400" dirty="0" smtClean="0">
                <a:latin typeface="+mn-lt"/>
                <a:cs typeface="Arial" pitchFamily="34" charset="0"/>
              </a:rPr>
              <a:t>ISABELLA</a:t>
            </a: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buClr>
                <a:srgbClr val="3783FF"/>
              </a:buClr>
              <a:buSzPct val="123000"/>
              <a:buFont typeface="Symbol" pitchFamily="18" charset="2"/>
              <a:buNone/>
            </a:pPr>
            <a:r>
              <a:rPr lang="hr-HR" sz="2400" dirty="0" smtClean="0">
                <a:latin typeface="+mn-lt"/>
                <a:cs typeface="Arial" pitchFamily="34" charset="0"/>
              </a:rPr>
              <a:t> 31. svibnja – 2. lipnja 2023.</a:t>
            </a:r>
            <a:endParaRPr lang="hr-HR" sz="2400" dirty="0">
              <a:latin typeface="+mn-lt"/>
              <a:cs typeface="Arial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16"/>
            <a:ext cx="4819650" cy="133145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0"/>
            <a:ext cx="4499992" cy="134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64896" cy="639590"/>
          </a:xfrm>
        </p:spPr>
        <p:txBody>
          <a:bodyPr/>
          <a:lstStyle/>
          <a:p>
            <a:r>
              <a:rPr lang="hr-HR" dirty="0"/>
              <a:t>Dodatna dokumentacija u </a:t>
            </a:r>
            <a:r>
              <a:rPr lang="hr-HR" dirty="0" smtClean="0"/>
              <a:t>sljedećim godinama 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7504" y="828230"/>
            <a:ext cx="8810210" cy="5841130"/>
          </a:xfrm>
        </p:spPr>
        <p:txBody>
          <a:bodyPr/>
          <a:lstStyle/>
          <a:p>
            <a:pPr marL="342900" lvl="1" indent="-342900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v"/>
            </a:pPr>
            <a:r>
              <a:rPr lang="hr-HR" sz="2000" dirty="0" smtClean="0"/>
              <a:t>Uvjet za dobivanje pomoći </a:t>
            </a:r>
            <a:r>
              <a:rPr lang="hr-HR" sz="2000" b="1" dirty="0" smtClean="0"/>
              <a:t>u sljedeće četiri godine </a:t>
            </a:r>
            <a:r>
              <a:rPr lang="hr-HR" sz="2000" dirty="0" smtClean="0"/>
              <a:t>je da JLS dostave dokaze </a:t>
            </a:r>
            <a:r>
              <a:rPr lang="hr-HR" sz="2000" dirty="0"/>
              <a:t>da će </a:t>
            </a:r>
            <a:r>
              <a:rPr lang="hr-HR" sz="2000" dirty="0" smtClean="0"/>
              <a:t>imati </a:t>
            </a:r>
            <a:r>
              <a:rPr lang="hr-HR" sz="2000" dirty="0"/>
              <a:t>trošak provedbe Sporazuma</a:t>
            </a:r>
            <a:r>
              <a:rPr lang="hr-HR" sz="2000" dirty="0" smtClean="0"/>
              <a:t>.</a:t>
            </a:r>
          </a:p>
          <a:p>
            <a:pPr marL="342900" lvl="1" indent="-342900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v"/>
            </a:pPr>
            <a:r>
              <a:rPr lang="hr-HR" sz="2000" dirty="0" smtClean="0">
                <a:cs typeface="+mn-cs"/>
              </a:rPr>
              <a:t>Dokazi da će JLS</a:t>
            </a:r>
            <a:r>
              <a:rPr lang="hr-HR" sz="2000" dirty="0" smtClean="0"/>
              <a:t> imati </a:t>
            </a:r>
            <a:r>
              <a:rPr lang="hr-HR" sz="2000" dirty="0"/>
              <a:t>trošak provedbe </a:t>
            </a:r>
            <a:r>
              <a:rPr lang="hr-HR" sz="2000" dirty="0" smtClean="0"/>
              <a:t>Sporazuma u sljedećim godinama su:</a:t>
            </a:r>
            <a:endParaRPr lang="hr-HR" sz="2000" dirty="0">
              <a:cs typeface="+mn-cs"/>
            </a:endParaRPr>
          </a:p>
          <a:p>
            <a:pPr marL="684000" lvl="2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‒"/>
            </a:pPr>
            <a:r>
              <a:rPr lang="hr-HR" sz="2000" dirty="0" smtClean="0">
                <a:cs typeface="+mn-cs"/>
              </a:rPr>
              <a:t>Izjave JLS </a:t>
            </a:r>
            <a:r>
              <a:rPr lang="hr-HR" sz="2000" dirty="0">
                <a:cs typeface="+mn-cs"/>
              </a:rPr>
              <a:t>da su i dalje potpisnice Sporazuma,</a:t>
            </a:r>
          </a:p>
          <a:p>
            <a:pPr marL="684000" lvl="2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‒"/>
            </a:pPr>
            <a:r>
              <a:rPr lang="hr-HR" sz="2000" dirty="0" smtClean="0">
                <a:cs typeface="+mn-cs"/>
              </a:rPr>
              <a:t>Izjave JLS </a:t>
            </a:r>
            <a:r>
              <a:rPr lang="hr-HR" sz="2000" dirty="0">
                <a:cs typeface="+mn-cs"/>
              </a:rPr>
              <a:t>da je Sporazum važeći u tekućoj godini,</a:t>
            </a:r>
          </a:p>
          <a:p>
            <a:pPr marL="684000" lvl="2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‒"/>
            </a:pPr>
            <a:r>
              <a:rPr lang="hr-HR" sz="2000" dirty="0" smtClean="0">
                <a:cs typeface="+mn-cs"/>
              </a:rPr>
              <a:t>Izjave JLS </a:t>
            </a:r>
            <a:r>
              <a:rPr lang="hr-HR" sz="2000" b="1" dirty="0">
                <a:cs typeface="+mn-cs"/>
              </a:rPr>
              <a:t>o iznosu </a:t>
            </a:r>
            <a:r>
              <a:rPr lang="hr-HR" sz="2000" b="1" u="sng" dirty="0">
                <a:cs typeface="+mn-cs"/>
              </a:rPr>
              <a:t>izvršenog</a:t>
            </a:r>
            <a:r>
              <a:rPr lang="hr-HR" sz="2000" b="1" dirty="0">
                <a:cs typeface="+mn-cs"/>
              </a:rPr>
              <a:t> godišnjeg troška u 2023. godini </a:t>
            </a:r>
            <a:r>
              <a:rPr lang="hr-HR" sz="2000" dirty="0">
                <a:cs typeface="+mn-cs"/>
              </a:rPr>
              <a:t>za plaće i ostale materijalne troškove </a:t>
            </a:r>
            <a:r>
              <a:rPr lang="hr-HR" sz="2000" u="sng" dirty="0" smtClean="0">
                <a:cs typeface="+mn-cs"/>
              </a:rPr>
              <a:t>primjerice</a:t>
            </a:r>
            <a:r>
              <a:rPr lang="hr-HR" sz="2000" b="1" dirty="0" smtClean="0">
                <a:cs typeface="+mn-cs"/>
              </a:rPr>
              <a:t> za </a:t>
            </a:r>
            <a:r>
              <a:rPr lang="hr-HR" sz="2000" b="1" dirty="0">
                <a:cs typeface="+mn-cs"/>
              </a:rPr>
              <a:t>jednog </a:t>
            </a:r>
            <a:r>
              <a:rPr lang="hr-HR" sz="2000" b="1" dirty="0" smtClean="0">
                <a:cs typeface="+mn-cs"/>
              </a:rPr>
              <a:t>zajedničkog službenika / jednog službenika zajedničkog upravnog odjela ili službe </a:t>
            </a:r>
            <a:r>
              <a:rPr lang="hr-HR" sz="2000" dirty="0" smtClean="0">
                <a:cs typeface="+mn-cs"/>
              </a:rPr>
              <a:t>- </a:t>
            </a:r>
            <a:r>
              <a:rPr lang="hr-HR" sz="2000" dirty="0">
                <a:cs typeface="+mn-cs"/>
              </a:rPr>
              <a:t>specifikacija troškova </a:t>
            </a:r>
            <a:r>
              <a:rPr lang="hr-HR" sz="2000" i="1" dirty="0">
                <a:cs typeface="+mn-cs"/>
              </a:rPr>
              <a:t>po ekonomskoj klasifikaciji na razini podskupine računa Računskog plana - 311 Plaće (Bruto), 312 Ostali rashodi za zaposlene, 313 Doprinosi na plaće i 321 Naknade troškova zaposlenima, </a:t>
            </a:r>
            <a:r>
              <a:rPr lang="hr-HR" sz="2000" u="sng" dirty="0" smtClean="0">
                <a:cs typeface="+mn-cs"/>
              </a:rPr>
              <a:t>odnosno</a:t>
            </a:r>
            <a:r>
              <a:rPr lang="hr-HR" sz="2000" b="1" dirty="0" smtClean="0">
                <a:cs typeface="+mn-cs"/>
              </a:rPr>
              <a:t> za financiranje zajedničkog trgovačkog društva ili ustanove dostaviti iznos </a:t>
            </a:r>
            <a:r>
              <a:rPr lang="hr-HR" sz="2000" b="1" u="sng" dirty="0">
                <a:cs typeface="+mn-cs"/>
              </a:rPr>
              <a:t>izvršenog</a:t>
            </a:r>
            <a:r>
              <a:rPr lang="hr-HR" sz="2000" b="1" dirty="0">
                <a:cs typeface="+mn-cs"/>
              </a:rPr>
              <a:t> godišnjeg troška u 2023. godini </a:t>
            </a:r>
            <a:r>
              <a:rPr lang="hr-HR" sz="2000" dirty="0" smtClean="0">
                <a:cs typeface="+mn-cs"/>
              </a:rPr>
              <a:t>koji </a:t>
            </a:r>
            <a:r>
              <a:rPr lang="hr-HR" sz="2000" dirty="0">
                <a:cs typeface="+mn-cs"/>
              </a:rPr>
              <a:t>se financira </a:t>
            </a:r>
            <a:r>
              <a:rPr lang="hr-HR" sz="2000" i="1" dirty="0">
                <a:cs typeface="+mn-cs"/>
              </a:rPr>
              <a:t>iz</a:t>
            </a:r>
            <a:r>
              <a:rPr lang="hr-HR" sz="2000" dirty="0">
                <a:cs typeface="+mn-cs"/>
              </a:rPr>
              <a:t> </a:t>
            </a:r>
            <a:r>
              <a:rPr lang="hr-HR" sz="2000" i="1" dirty="0">
                <a:cs typeface="+mn-cs"/>
              </a:rPr>
              <a:t>izvora 11 Opći prihodi i primici</a:t>
            </a:r>
            <a:r>
              <a:rPr lang="hr-HR" sz="2000" i="1" dirty="0" smtClean="0">
                <a:cs typeface="+mn-cs"/>
              </a:rPr>
              <a:t>,</a:t>
            </a:r>
          </a:p>
          <a:p>
            <a:pPr marL="684000" lvl="2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‒"/>
            </a:pPr>
            <a:r>
              <a:rPr lang="hr-HR" sz="2000" dirty="0">
                <a:cs typeface="+mn-cs"/>
              </a:rPr>
              <a:t>Izjave </a:t>
            </a:r>
            <a:r>
              <a:rPr lang="hr-HR" sz="2000" dirty="0" smtClean="0">
                <a:cs typeface="+mn-cs"/>
              </a:rPr>
              <a:t>JLS </a:t>
            </a:r>
            <a:r>
              <a:rPr lang="hr-HR" sz="2000" dirty="0">
                <a:cs typeface="+mn-cs"/>
              </a:rPr>
              <a:t>o materijalnoj i kaznenoj odgovornosti kojom se jamči za točnost dostavljenih financijskih i ostalih podataka</a:t>
            </a:r>
            <a:r>
              <a:rPr lang="hr-HR" sz="2000" dirty="0" smtClean="0">
                <a:cs typeface="+mn-cs"/>
              </a:rPr>
              <a:t>.</a:t>
            </a:r>
            <a:endParaRPr lang="hr-HR" sz="2000" dirty="0">
              <a:cs typeface="+mn-c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954024-20CD-4809-B3C6-40465F27675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886" y="188640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0459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/>
          <a:lstStyle/>
          <a:p>
            <a:r>
              <a:rPr lang="pl-PL" dirty="0"/>
              <a:t>Kriteriji za dodjelu pomoći i namjena pomoći (1)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980728"/>
            <a:ext cx="8738202" cy="576064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v"/>
            </a:pPr>
            <a:r>
              <a:rPr lang="hr-HR" sz="2200" b="1" dirty="0"/>
              <a:t>MODEL </a:t>
            </a:r>
            <a:r>
              <a:rPr lang="hr-HR" sz="2200" b="1" dirty="0" smtClean="0"/>
              <a:t>A1 </a:t>
            </a:r>
            <a:r>
              <a:rPr lang="hr-HR" sz="2200" b="1" dirty="0"/>
              <a:t>– zajednički službenik</a:t>
            </a:r>
          </a:p>
          <a:p>
            <a:pPr marL="576000" lvl="1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hr-HR" sz="2200" b="1" dirty="0"/>
              <a:t>kriterij za dodjelu pomoći je</a:t>
            </a:r>
            <a:r>
              <a:rPr lang="hr-HR" sz="2200" dirty="0"/>
              <a:t> </a:t>
            </a:r>
            <a:r>
              <a:rPr lang="hr-HR" sz="2200" u="sng" dirty="0" smtClean="0"/>
              <a:t>sklopljen sporazum između JLS</a:t>
            </a:r>
            <a:r>
              <a:rPr lang="hr-HR" sz="2200" dirty="0" smtClean="0"/>
              <a:t> o </a:t>
            </a:r>
            <a:r>
              <a:rPr lang="hr-HR" sz="2200" dirty="0"/>
              <a:t>zajedničkom obavljanju poslova iz samoupravnog djelokruga putem zajedničkog </a:t>
            </a:r>
            <a:r>
              <a:rPr lang="hr-HR" sz="2200" dirty="0" smtClean="0"/>
              <a:t>službenika </a:t>
            </a:r>
            <a:r>
              <a:rPr lang="hr-HR" sz="2200" u="sng" dirty="0" smtClean="0"/>
              <a:t>plus „dodatna dokumentacija”</a:t>
            </a:r>
            <a:r>
              <a:rPr lang="hr-HR" sz="2200" dirty="0" smtClean="0"/>
              <a:t>,</a:t>
            </a:r>
            <a:endParaRPr lang="hr-HR" sz="2200" dirty="0"/>
          </a:p>
          <a:p>
            <a:pPr marL="576000" lvl="1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hr-HR" sz="2200" b="1" dirty="0"/>
              <a:t>namjena pomoći je</a:t>
            </a:r>
            <a:r>
              <a:rPr lang="hr-HR" sz="2200" dirty="0"/>
              <a:t> </a:t>
            </a:r>
            <a:r>
              <a:rPr lang="hr-HR" sz="2200" u="sng" dirty="0"/>
              <a:t>sufinanciranje troškova plaće i ostalih materijalnih troškova zajedničkog službenika</a:t>
            </a:r>
            <a:r>
              <a:rPr lang="hr-HR" sz="2200" dirty="0"/>
              <a:t> sukladno sklopljenom </a:t>
            </a:r>
            <a:r>
              <a:rPr lang="hr-HR" sz="2200" dirty="0" smtClean="0"/>
              <a:t>sporazumu, a to su:</a:t>
            </a:r>
          </a:p>
          <a:p>
            <a:pPr lvl="2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‒"/>
            </a:pPr>
            <a:r>
              <a:rPr lang="hr-HR" sz="2200" dirty="0"/>
              <a:t>311 Plaće (Bruto) </a:t>
            </a:r>
          </a:p>
          <a:p>
            <a:pPr lvl="2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‒"/>
            </a:pPr>
            <a:r>
              <a:rPr lang="hr-HR" sz="2200" dirty="0"/>
              <a:t>312 Ostali rashodi za zaposlene </a:t>
            </a:r>
          </a:p>
          <a:p>
            <a:pPr lvl="2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‒"/>
            </a:pPr>
            <a:r>
              <a:rPr lang="hr-HR" sz="2200" dirty="0"/>
              <a:t>313 Doprinosi na plaće </a:t>
            </a:r>
          </a:p>
          <a:p>
            <a:pPr lvl="2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‒"/>
            </a:pPr>
            <a:r>
              <a:rPr lang="hr-HR" sz="2200" dirty="0"/>
              <a:t>321 Naknade troškova zaposlenima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v"/>
            </a:pPr>
            <a:r>
              <a:rPr lang="hr-HR" sz="2200" b="1" dirty="0" smtClean="0">
                <a:solidFill>
                  <a:srgbClr val="005DA2"/>
                </a:solidFill>
              </a:rPr>
              <a:t>Postotak sufinanciranja (%) = broj jedinica koje su sklopile sporazum X 15</a:t>
            </a:r>
          </a:p>
          <a:p>
            <a:pPr lvl="2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Ø"/>
            </a:pPr>
            <a:r>
              <a:rPr lang="hr-HR" sz="2200" dirty="0" smtClean="0">
                <a:solidFill>
                  <a:srgbClr val="005DA2"/>
                </a:solidFill>
              </a:rPr>
              <a:t>uvećano za podkriterij broja stanovnika koji se </a:t>
            </a:r>
            <a:r>
              <a:rPr lang="pl-PL" sz="2200" dirty="0">
                <a:solidFill>
                  <a:srgbClr val="005DA2"/>
                </a:solidFill>
              </a:rPr>
              <a:t>utvrđuje </a:t>
            </a:r>
            <a:r>
              <a:rPr lang="pl-PL" sz="2200" dirty="0" smtClean="0">
                <a:solidFill>
                  <a:srgbClr val="005DA2"/>
                </a:solidFill>
              </a:rPr>
              <a:t>posebno </a:t>
            </a:r>
            <a:r>
              <a:rPr lang="pl-PL" sz="2200" dirty="0">
                <a:solidFill>
                  <a:srgbClr val="005DA2"/>
                </a:solidFill>
              </a:rPr>
              <a:t>za svaku </a:t>
            </a:r>
            <a:r>
              <a:rPr lang="pl-PL" sz="2200" dirty="0" smtClean="0">
                <a:solidFill>
                  <a:srgbClr val="005DA2"/>
                </a:solidFill>
              </a:rPr>
              <a:t>JLS</a:t>
            </a:r>
            <a:r>
              <a:rPr lang="hr-HR" sz="2200" dirty="0" smtClean="0">
                <a:solidFill>
                  <a:srgbClr val="005DA2"/>
                </a:solidFill>
              </a:rPr>
              <a:t> </a:t>
            </a:r>
            <a:endParaRPr lang="hr-HR" sz="2200" dirty="0">
              <a:solidFill>
                <a:srgbClr val="005DA2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954024-20CD-4809-B3C6-40465F27675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886" y="188640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1727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/>
          <a:lstStyle/>
          <a:p>
            <a:r>
              <a:rPr lang="hr-HR" dirty="0"/>
              <a:t>Podkriterij - broj stanovnika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2808312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v"/>
            </a:pPr>
            <a:r>
              <a:rPr lang="hr-HR" sz="2070" dirty="0"/>
              <a:t>Postotak sufinanciranja zajedničkog službenika, zajedničkog upravnog odjela ili službe </a:t>
            </a:r>
            <a:r>
              <a:rPr lang="hr-HR" sz="2070" b="1" dirty="0"/>
              <a:t>uvećava se primjenom podkriterija broja stanovnika,</a:t>
            </a:r>
            <a:r>
              <a:rPr lang="hr-HR" sz="2070" dirty="0"/>
              <a:t> ali ukupno ne može iznositi više: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hr-HR" sz="1870" dirty="0"/>
              <a:t>od 75 % za JLS do 1.000 stanovnika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hr-HR" sz="1870" dirty="0"/>
              <a:t>od 50 % za JLS iznad 1.000 stanovnika.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v"/>
            </a:pPr>
            <a:r>
              <a:rPr lang="hr-HR" sz="2070" dirty="0"/>
              <a:t>Podkriterij broja stanovnika </a:t>
            </a:r>
            <a:r>
              <a:rPr lang="hr-HR" sz="2070" b="1" dirty="0"/>
              <a:t>utvrđuje se posebno za svaku JLS</a:t>
            </a:r>
            <a:r>
              <a:rPr lang="hr-HR" sz="2070" dirty="0"/>
              <a:t>, a postotak sufinanciranja funkcionalnog spajanja JLS na temelju podkriterija broja stanovnika utvrđuje se kako slijedi: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954024-20CD-4809-B3C6-40465F27675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886" y="188640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87" y="3789040"/>
            <a:ext cx="8163252" cy="28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031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0"/>
            <a:ext cx="8712968" cy="404664"/>
          </a:xfrm>
        </p:spPr>
        <p:txBody>
          <a:bodyPr/>
          <a:lstStyle/>
          <a:p>
            <a:r>
              <a:rPr lang="pl-PL" sz="1800" dirty="0"/>
              <a:t>Dobrovoljno funkcionalno spajanje - </a:t>
            </a:r>
            <a:r>
              <a:rPr lang="pl-PL" sz="1800" dirty="0" smtClean="0"/>
              <a:t>zajednički službenik (MODEL A1)</a:t>
            </a:r>
            <a:endParaRPr lang="hr-HR" sz="18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954024-20CD-4809-B3C6-40465F27675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886" y="188640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32813"/>
            <a:ext cx="8943607" cy="650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840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0"/>
            <a:ext cx="8712968" cy="404664"/>
          </a:xfrm>
        </p:spPr>
        <p:txBody>
          <a:bodyPr/>
          <a:lstStyle/>
          <a:p>
            <a:r>
              <a:rPr lang="pl-PL" sz="1800" dirty="0"/>
              <a:t>Dobrovoljno funkcionalno spajanje - </a:t>
            </a:r>
            <a:r>
              <a:rPr lang="pl-PL" sz="1800" dirty="0" smtClean="0"/>
              <a:t>zajednički službenik (MODEL A1)</a:t>
            </a:r>
            <a:endParaRPr lang="hr-HR" sz="18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954024-20CD-4809-B3C6-40465F27675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886" y="188640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44" y="404664"/>
            <a:ext cx="8937511" cy="631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156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/>
          <a:lstStyle/>
          <a:p>
            <a:r>
              <a:rPr lang="pl-PL" dirty="0"/>
              <a:t>Kriteriji za dodjelu pomoći i namjena pomoći </a:t>
            </a:r>
            <a:r>
              <a:rPr lang="pl-PL" dirty="0" smtClean="0"/>
              <a:t>(2)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5832648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v"/>
            </a:pPr>
            <a:r>
              <a:rPr lang="hr-HR" sz="2400" b="1" dirty="0" smtClean="0"/>
              <a:t>MODEL A2 </a:t>
            </a:r>
            <a:r>
              <a:rPr lang="hr-HR" sz="2400" b="1" dirty="0"/>
              <a:t>– zajednički upravni odjel ili služba</a:t>
            </a:r>
          </a:p>
          <a:p>
            <a:pPr marL="576000" lvl="1" algn="just">
              <a:spcBef>
                <a:spcPts val="0"/>
              </a:spcBef>
              <a:spcAft>
                <a:spcPts val="1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hr-HR" sz="2400" b="1" dirty="0"/>
              <a:t>kriterij za dodjelu pomoći je</a:t>
            </a:r>
            <a:r>
              <a:rPr lang="hr-HR" sz="2400" dirty="0"/>
              <a:t> </a:t>
            </a:r>
            <a:r>
              <a:rPr lang="hr-HR" sz="2400" u="sng" dirty="0" smtClean="0"/>
              <a:t>sklopljen sporazum između JLS</a:t>
            </a:r>
            <a:r>
              <a:rPr lang="hr-HR" sz="2400" dirty="0" smtClean="0"/>
              <a:t> o </a:t>
            </a:r>
            <a:r>
              <a:rPr lang="hr-HR" sz="2400" dirty="0"/>
              <a:t>ustrojavanju zajedničkog upravnog odjela ili </a:t>
            </a:r>
            <a:r>
              <a:rPr lang="hr-HR" sz="2400" dirty="0" smtClean="0"/>
              <a:t>službe </a:t>
            </a:r>
            <a:r>
              <a:rPr lang="hr-HR" sz="2400" u="sng" dirty="0" smtClean="0"/>
              <a:t>plus „dodatna dokumentacija”</a:t>
            </a:r>
            <a:r>
              <a:rPr lang="hr-HR" sz="2400" dirty="0" smtClean="0"/>
              <a:t>,</a:t>
            </a:r>
            <a:endParaRPr lang="hr-HR" sz="2400" dirty="0"/>
          </a:p>
          <a:p>
            <a:pPr marL="576000" lvl="1" algn="just">
              <a:spcBef>
                <a:spcPts val="0"/>
              </a:spcBef>
              <a:spcAft>
                <a:spcPts val="1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hr-HR" sz="2400" b="1" dirty="0"/>
              <a:t>namjena pomoći je</a:t>
            </a:r>
            <a:r>
              <a:rPr lang="hr-HR" sz="2400" dirty="0"/>
              <a:t> </a:t>
            </a:r>
            <a:r>
              <a:rPr lang="hr-HR" sz="2400" u="sng" dirty="0"/>
              <a:t>sufinanciranje troškova plaća i ostalih materijalnih troškova za najviše pet službenika</a:t>
            </a:r>
            <a:r>
              <a:rPr lang="hr-HR" sz="2400" dirty="0"/>
              <a:t> u zajedničkom upravnom odjelu ili službi sukladno sklopljenom sporazumu</a:t>
            </a:r>
            <a:r>
              <a:rPr lang="hr-HR" sz="2400" dirty="0" smtClean="0"/>
              <a:t>.</a:t>
            </a:r>
          </a:p>
          <a:p>
            <a:pPr lvl="0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v"/>
            </a:pPr>
            <a:r>
              <a:rPr lang="hr-HR" sz="2400" b="1" dirty="0">
                <a:solidFill>
                  <a:srgbClr val="005DA2"/>
                </a:solidFill>
              </a:rPr>
              <a:t>Postotak sufinanciranja (%) = </a:t>
            </a:r>
            <a:r>
              <a:rPr lang="hr-HR" sz="2400" b="1" dirty="0" smtClean="0">
                <a:solidFill>
                  <a:srgbClr val="005DA2"/>
                </a:solidFill>
              </a:rPr>
              <a:t>(broj </a:t>
            </a:r>
            <a:r>
              <a:rPr lang="hr-HR" sz="2400" b="1" dirty="0">
                <a:solidFill>
                  <a:srgbClr val="005DA2"/>
                </a:solidFill>
              </a:rPr>
              <a:t>jedinica koje su sklopile sporazum X</a:t>
            </a:r>
            <a:r>
              <a:rPr lang="hr-HR" sz="2400" b="1" dirty="0" smtClean="0">
                <a:solidFill>
                  <a:srgbClr val="005DA2"/>
                </a:solidFill>
              </a:rPr>
              <a:t> 5) + (broj poslova koji se obavljaju X 10)</a:t>
            </a:r>
          </a:p>
          <a:p>
            <a:pPr lvl="2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rgbClr val="005DA2"/>
                </a:solidFill>
              </a:rPr>
              <a:t>uvećano za podkriterij broja </a:t>
            </a:r>
            <a:r>
              <a:rPr lang="hr-HR" sz="2400" dirty="0" smtClean="0">
                <a:solidFill>
                  <a:srgbClr val="005DA2"/>
                </a:solidFill>
              </a:rPr>
              <a:t>stanovnika koji se </a:t>
            </a:r>
            <a:r>
              <a:rPr lang="pl-PL" sz="2400" dirty="0" smtClean="0">
                <a:solidFill>
                  <a:srgbClr val="005DA2"/>
                </a:solidFill>
              </a:rPr>
              <a:t>utvrđuje posebno </a:t>
            </a:r>
            <a:r>
              <a:rPr lang="pl-PL" sz="2400" dirty="0">
                <a:solidFill>
                  <a:srgbClr val="005DA2"/>
                </a:solidFill>
              </a:rPr>
              <a:t>za svaku JLS</a:t>
            </a:r>
            <a:endParaRPr lang="hr-HR" sz="2400" dirty="0">
              <a:solidFill>
                <a:srgbClr val="005DA2"/>
              </a:solidFill>
            </a:endParaRPr>
          </a:p>
          <a:p>
            <a:pPr lvl="0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v"/>
            </a:pPr>
            <a:endParaRPr lang="hr-HR" sz="2300" dirty="0">
              <a:solidFill>
                <a:srgbClr val="005DA2"/>
              </a:solidFill>
            </a:endParaRPr>
          </a:p>
          <a:p>
            <a:pPr marL="457200" lvl="1" indent="0" algn="just">
              <a:spcBef>
                <a:spcPts val="0"/>
              </a:spcBef>
              <a:spcAft>
                <a:spcPts val="600"/>
              </a:spcAft>
              <a:buClrTx/>
              <a:buSzPct val="100000"/>
              <a:buNone/>
            </a:pPr>
            <a:endParaRPr lang="hr-HR" sz="23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954024-20CD-4809-B3C6-40465F27675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886" y="188640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1470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0"/>
            <a:ext cx="8712968" cy="404664"/>
          </a:xfrm>
        </p:spPr>
        <p:txBody>
          <a:bodyPr/>
          <a:lstStyle/>
          <a:p>
            <a:r>
              <a:rPr lang="pl-PL" sz="1600" dirty="0"/>
              <a:t>Dobrovoljno funkcionalno spajanje - </a:t>
            </a:r>
            <a:r>
              <a:rPr lang="pl-PL" sz="1600" dirty="0" smtClean="0"/>
              <a:t>zajednički upravni odjel </a:t>
            </a:r>
            <a:r>
              <a:rPr lang="pl-PL" sz="1600" dirty="0"/>
              <a:t>ili </a:t>
            </a:r>
            <a:r>
              <a:rPr lang="pl-PL" sz="1600" dirty="0" smtClean="0"/>
              <a:t>služba (MODEL A2)</a:t>
            </a:r>
            <a:endParaRPr lang="hr-HR" sz="16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954024-20CD-4809-B3C6-40465F27675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886" y="188640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6" y="404664"/>
            <a:ext cx="8943607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798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0"/>
            <a:ext cx="8712968" cy="404664"/>
          </a:xfrm>
        </p:spPr>
        <p:txBody>
          <a:bodyPr/>
          <a:lstStyle/>
          <a:p>
            <a:r>
              <a:rPr lang="pl-PL" sz="1600" dirty="0">
                <a:solidFill>
                  <a:srgbClr val="000066"/>
                </a:solidFill>
              </a:rPr>
              <a:t>Dobrovoljno funkcionalno spajanje - zajednički upravni odjel ili služba (MODEL A2)</a:t>
            </a:r>
            <a:endParaRPr lang="hr-HR" sz="18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954024-20CD-4809-B3C6-40465F27675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886" y="188640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7" y="404664"/>
            <a:ext cx="8936300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929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/>
          <a:lstStyle/>
          <a:p>
            <a:r>
              <a:rPr lang="pl-PL" dirty="0"/>
              <a:t>Kriteriji za dodjelu pomoći i namjena pomoći </a:t>
            </a:r>
            <a:r>
              <a:rPr lang="pl-PL" dirty="0" smtClean="0"/>
              <a:t>(3)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7504" y="980728"/>
            <a:ext cx="8712968" cy="5688632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v"/>
            </a:pPr>
            <a:r>
              <a:rPr lang="hr-HR" sz="2200" b="1" dirty="0"/>
              <a:t>MODEL </a:t>
            </a:r>
            <a:r>
              <a:rPr lang="hr-HR" sz="2200" b="1" dirty="0" smtClean="0"/>
              <a:t>A3 </a:t>
            </a:r>
            <a:r>
              <a:rPr lang="hr-HR" sz="2200" b="1" dirty="0"/>
              <a:t>– zajedničko trgovačko društvo ili ustanova</a:t>
            </a:r>
          </a:p>
          <a:p>
            <a:pPr marL="576000" lvl="1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hr-HR" sz="2200" b="1" dirty="0"/>
              <a:t>kriterij za dodjelu pomoći </a:t>
            </a:r>
            <a:r>
              <a:rPr lang="hr-HR" sz="2200" dirty="0"/>
              <a:t>je </a:t>
            </a:r>
            <a:r>
              <a:rPr lang="hr-HR" sz="2200" u="sng" dirty="0" smtClean="0"/>
              <a:t>sklopljen sporazum između najmanje dvije JLS</a:t>
            </a:r>
            <a:r>
              <a:rPr lang="hr-HR" sz="2200" dirty="0" smtClean="0"/>
              <a:t> </a:t>
            </a:r>
            <a:r>
              <a:rPr lang="hr-HR" sz="2200" dirty="0"/>
              <a:t>sklope i provode sporazum o zajedničkom obavljanju poslova iz samoupravnog djelokruga putem trgovačkog društva ili </a:t>
            </a:r>
            <a:r>
              <a:rPr lang="hr-HR" sz="2200" dirty="0" smtClean="0"/>
              <a:t>ustanove </a:t>
            </a:r>
            <a:r>
              <a:rPr lang="hr-HR" sz="2200" u="sng" dirty="0" smtClean="0"/>
              <a:t>plus „dodatna dokumentacija”</a:t>
            </a:r>
            <a:r>
              <a:rPr lang="hr-HR" sz="2200" dirty="0" smtClean="0"/>
              <a:t>,</a:t>
            </a:r>
            <a:endParaRPr lang="hr-HR" sz="2200" dirty="0"/>
          </a:p>
          <a:p>
            <a:pPr marL="576000" lvl="1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hr-HR" sz="2200" b="1" dirty="0"/>
              <a:t>namjena pomoći </a:t>
            </a:r>
            <a:r>
              <a:rPr lang="hr-HR" sz="2200" u="sng" dirty="0"/>
              <a:t>je sufinanciranje troška</a:t>
            </a:r>
            <a:r>
              <a:rPr lang="hr-HR" sz="2200" dirty="0"/>
              <a:t> kojeg JLS izdvajaju za zajedničko trgovačko društvo ili ustanovu, </a:t>
            </a:r>
            <a:r>
              <a:rPr lang="hr-HR" sz="2200" u="sng" dirty="0"/>
              <a:t>u svrhu pružanja usluge i koji se financira iz izvora 11 Opći prihodi i primici,</a:t>
            </a:r>
          </a:p>
          <a:p>
            <a:pPr marL="1033200" lvl="2" indent="-342900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Ø"/>
            </a:pPr>
            <a:r>
              <a:rPr lang="hr-HR" sz="2200" dirty="0"/>
              <a:t>troškovi </a:t>
            </a:r>
            <a:r>
              <a:rPr lang="hr-HR" sz="2200" dirty="0" smtClean="0"/>
              <a:t>se </a:t>
            </a:r>
            <a:r>
              <a:rPr lang="hr-HR" sz="2200" dirty="0"/>
              <a:t>mogu sufinancirati </a:t>
            </a:r>
            <a:r>
              <a:rPr lang="hr-HR" sz="2200" u="sng" dirty="0"/>
              <a:t>u iznosu od najviše </a:t>
            </a:r>
            <a:r>
              <a:rPr lang="hr-HR" sz="2200" u="sng" dirty="0" smtClean="0"/>
              <a:t>25%, </a:t>
            </a:r>
            <a:r>
              <a:rPr lang="hr-HR" sz="2200" u="sng" dirty="0"/>
              <a:t>odnosno do iznosa od 500.000 kuna za pojedinu JLS,</a:t>
            </a:r>
          </a:p>
          <a:p>
            <a:pPr marL="576000" lvl="1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hr-HR" sz="2200" b="1" dirty="0"/>
              <a:t>JLS koje sklope i provode sporazum </a:t>
            </a:r>
            <a:r>
              <a:rPr lang="hr-HR" sz="2200" dirty="0"/>
              <a:t>o zajedničkom obavljanju poslova iz samoupravnog djelokruga putem trgovačkog društva ili </a:t>
            </a:r>
            <a:r>
              <a:rPr lang="hr-HR" sz="2200" dirty="0" smtClean="0"/>
              <a:t>ustanove, </a:t>
            </a:r>
            <a:r>
              <a:rPr lang="hr-HR" sz="2200" u="sng" dirty="0" smtClean="0"/>
              <a:t>ostvaruju </a:t>
            </a:r>
            <a:r>
              <a:rPr lang="hr-HR" sz="2200" u="sng" dirty="0"/>
              <a:t>pravo i na pomoć za podmirenje jednokratnih materijalnih troškova spajanja.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954024-20CD-4809-B3C6-40465F27675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886" y="188640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4837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0"/>
            <a:ext cx="9000999" cy="381000"/>
          </a:xfrm>
        </p:spPr>
        <p:txBody>
          <a:bodyPr/>
          <a:lstStyle/>
          <a:p>
            <a:r>
              <a:rPr lang="pl-PL" sz="1550" dirty="0">
                <a:solidFill>
                  <a:srgbClr val="FF0000"/>
                </a:solidFill>
              </a:rPr>
              <a:t> </a:t>
            </a:r>
            <a:r>
              <a:rPr lang="pl-PL" sz="1550" dirty="0"/>
              <a:t>Dobrovoljno funkcionalno spajanje – zajedničko trgovačko društvo ili </a:t>
            </a:r>
            <a:r>
              <a:rPr lang="pl-PL" sz="1550" dirty="0" smtClean="0"/>
              <a:t>ustanova (MODEL A3)</a:t>
            </a:r>
            <a:endParaRPr lang="hr-HR" sz="155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954024-20CD-4809-B3C6-40465F27675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886" y="188640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476671"/>
            <a:ext cx="8856984" cy="633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961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743400" y="2204864"/>
            <a:ext cx="7657199" cy="2304256"/>
          </a:xfrm>
          <a:noFill/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pl-PL" sz="3600" dirty="0" smtClean="0">
                <a:cs typeface="Arial" pitchFamily="34" charset="0"/>
              </a:rPr>
              <a:t>DOBROVOLJNO FUNKCIONALNO ODNOSNO STVARNO SPAJANJE JEDINICA LOKALNE SAMOUPRAVE</a:t>
            </a:r>
            <a:endParaRPr lang="hr-HR" sz="3600" dirty="0">
              <a:cs typeface="Arial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816916" y="5805264"/>
            <a:ext cx="7583683" cy="86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600"/>
              </a:spcAft>
              <a:buClr>
                <a:srgbClr val="3783FF"/>
              </a:buClr>
              <a:buSzPct val="123000"/>
              <a:buFont typeface="Symbol" pitchFamily="18" charset="2"/>
              <a:buNone/>
            </a:pPr>
            <a:r>
              <a:rPr lang="hr-HR" sz="2000" dirty="0" smtClean="0">
                <a:latin typeface="+mn-lt"/>
                <a:cs typeface="Arial" pitchFamily="34" charset="0"/>
              </a:rPr>
              <a:t>Nevenka Brkić, </a:t>
            </a:r>
            <a:r>
              <a:rPr lang="hr-HR" sz="2000" dirty="0" smtClean="0">
                <a:latin typeface="+mn-lt"/>
                <a:cs typeface="Arial" pitchFamily="34" charset="0"/>
              </a:rPr>
              <a:t>Ministarstvo </a:t>
            </a:r>
            <a:r>
              <a:rPr lang="hr-HR" sz="2000" dirty="0" smtClean="0">
                <a:latin typeface="+mn-lt"/>
                <a:cs typeface="Arial" pitchFamily="34" charset="0"/>
              </a:rPr>
              <a:t>financija</a:t>
            </a: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buClr>
                <a:srgbClr val="3783FF"/>
              </a:buClr>
              <a:buSzPct val="123000"/>
              <a:buFont typeface="Symbol" pitchFamily="18" charset="2"/>
              <a:buNone/>
            </a:pPr>
            <a:r>
              <a:rPr lang="hr-HR" sz="2000" dirty="0" smtClean="0">
                <a:latin typeface="+mn-lt"/>
                <a:cs typeface="Arial" pitchFamily="34" charset="0"/>
              </a:rPr>
              <a:t>2. </a:t>
            </a:r>
            <a:r>
              <a:rPr lang="hr-HR" sz="2000" dirty="0">
                <a:latin typeface="+mn-lt"/>
                <a:cs typeface="Arial" pitchFamily="34" charset="0"/>
              </a:rPr>
              <a:t>l</a:t>
            </a:r>
            <a:r>
              <a:rPr lang="hr-HR" sz="2000" dirty="0" smtClean="0">
                <a:latin typeface="+mn-lt"/>
                <a:cs typeface="Arial" pitchFamily="34" charset="0"/>
              </a:rPr>
              <a:t>ipnja 2023</a:t>
            </a:r>
            <a:r>
              <a:rPr lang="hr-HR" sz="2000" dirty="0" smtClean="0">
                <a:latin typeface="+mn-lt"/>
                <a:cs typeface="Arial" pitchFamily="34" charset="0"/>
              </a:rPr>
              <a:t>.</a:t>
            </a:r>
            <a:endParaRPr lang="hr-HR" sz="2000" dirty="0">
              <a:latin typeface="+mn-lt"/>
              <a:cs typeface="Arial" pitchFamily="34" charset="0"/>
            </a:endParaRPr>
          </a:p>
        </p:txBody>
      </p:sp>
      <p:pic>
        <p:nvPicPr>
          <p:cNvPr id="130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"/>
            <a:ext cx="9144000" cy="106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weiler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416" y="129103"/>
            <a:ext cx="698500" cy="84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913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/>
          <a:lstStyle/>
          <a:p>
            <a:r>
              <a:rPr lang="pl-PL" dirty="0"/>
              <a:t>Pravo na pomoći za spajanje po Modelu B (1)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76064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v"/>
            </a:pPr>
            <a:r>
              <a:rPr lang="hr-HR" sz="2300" b="1" dirty="0" smtClean="0"/>
              <a:t>Kod stvarnog spajanja =&gt; MODEL </a:t>
            </a:r>
            <a:r>
              <a:rPr lang="hr-HR" sz="2300" b="1" dirty="0"/>
              <a:t>B</a:t>
            </a:r>
            <a:r>
              <a:rPr lang="hr-HR" sz="2300" dirty="0"/>
              <a:t> </a:t>
            </a:r>
            <a:r>
              <a:rPr lang="hr-HR" sz="2300" b="1" dirty="0"/>
              <a:t>– dobrovoljno spajanje, odnosno pripajanje područja jedne ili više JLS drugoj </a:t>
            </a:r>
            <a:r>
              <a:rPr lang="hr-HR" sz="2300" b="1" dirty="0" smtClean="0"/>
              <a:t>JLS, jedinica kojoj je pripojeno područje ostvaruje pomoći iz državnog proračuna </a:t>
            </a:r>
            <a:r>
              <a:rPr lang="hr-HR" sz="2300" dirty="0" smtClean="0"/>
              <a:t>samo za JLS razvrstane u skupinu I. do V. po indeksu razvijenosti,</a:t>
            </a:r>
            <a:r>
              <a:rPr lang="hr-HR" sz="2300" b="1" dirty="0" smtClean="0"/>
              <a:t> i to:</a:t>
            </a:r>
          </a:p>
          <a:p>
            <a:pPr marL="457200" lvl="1" indent="0" algn="just">
              <a:spcBef>
                <a:spcPts val="0"/>
              </a:spcBef>
              <a:spcAft>
                <a:spcPts val="600"/>
              </a:spcAft>
              <a:buClrTx/>
              <a:buSzPct val="100000"/>
              <a:buNone/>
            </a:pPr>
            <a:r>
              <a:rPr lang="hr-HR" sz="2300" dirty="0" smtClean="0"/>
              <a:t>- Jednokratne pomoći</a:t>
            </a:r>
          </a:p>
          <a:p>
            <a:pPr marL="457200" lvl="1" indent="0" algn="just">
              <a:spcBef>
                <a:spcPts val="0"/>
              </a:spcBef>
              <a:spcAft>
                <a:spcPts val="600"/>
              </a:spcAft>
              <a:buClrTx/>
              <a:buSzPct val="100000"/>
              <a:buNone/>
            </a:pPr>
            <a:r>
              <a:rPr lang="hr-HR" sz="2300" dirty="0" smtClean="0"/>
              <a:t>-</a:t>
            </a:r>
            <a:r>
              <a:rPr lang="hr-HR" sz="2300" b="1" dirty="0" smtClean="0">
                <a:solidFill>
                  <a:srgbClr val="005DA2"/>
                </a:solidFill>
              </a:rPr>
              <a:t> </a:t>
            </a:r>
            <a:r>
              <a:rPr lang="pl-PL" sz="2300" dirty="0" smtClean="0"/>
              <a:t>Tekuće </a:t>
            </a:r>
            <a:r>
              <a:rPr lang="pl-PL" sz="2300" dirty="0"/>
              <a:t>i kapitalne </a:t>
            </a:r>
            <a:r>
              <a:rPr lang="pl-PL" sz="2300" dirty="0" smtClean="0"/>
              <a:t>pomoći </a:t>
            </a:r>
            <a:r>
              <a:rPr lang="pl-PL" sz="2300" dirty="0"/>
              <a:t>u razdoblju od pet godina od dana spajanja</a:t>
            </a:r>
          </a:p>
          <a:p>
            <a:pPr marL="457200" lvl="1" indent="0" algn="just">
              <a:spcBef>
                <a:spcPts val="0"/>
              </a:spcBef>
              <a:spcAft>
                <a:spcPts val="600"/>
              </a:spcAft>
              <a:buClrTx/>
              <a:buSzPct val="100000"/>
              <a:buNone/>
            </a:pPr>
            <a:r>
              <a:rPr lang="hr-HR" sz="2300" dirty="0" smtClean="0"/>
              <a:t>- Ostale pomoći</a:t>
            </a:r>
            <a:endParaRPr lang="hr-HR" sz="2300" b="1" dirty="0" smtClean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Tx/>
              <a:buSzPct val="100000"/>
              <a:buNone/>
            </a:pPr>
            <a:r>
              <a:rPr lang="hr-HR" sz="2300" b="1" dirty="0" smtClean="0">
                <a:solidFill>
                  <a:srgbClr val="005DA2"/>
                </a:solidFill>
              </a:rPr>
              <a:t>=&gt; Jednokratne pomoći:</a:t>
            </a:r>
            <a:endParaRPr lang="hr-HR" sz="2300" b="1" dirty="0">
              <a:solidFill>
                <a:srgbClr val="005DA2"/>
              </a:solidFill>
            </a:endParaRPr>
          </a:p>
          <a:p>
            <a:pPr lvl="1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hr-HR" sz="2300" dirty="0" smtClean="0"/>
              <a:t>jednokratna </a:t>
            </a:r>
            <a:r>
              <a:rPr lang="hr-HR" sz="2300" dirty="0"/>
              <a:t>pomoć </a:t>
            </a:r>
            <a:r>
              <a:rPr lang="hr-HR" sz="2300" u="sng" dirty="0"/>
              <a:t>za otplatu </a:t>
            </a:r>
            <a:r>
              <a:rPr lang="hr-HR" sz="2300" u="sng" dirty="0" smtClean="0"/>
              <a:t>ostalih dospjelih </a:t>
            </a:r>
            <a:r>
              <a:rPr lang="hr-HR" sz="2300" u="sng" dirty="0"/>
              <a:t>obveza </a:t>
            </a:r>
            <a:r>
              <a:rPr lang="hr-HR" sz="2300" u="sng" dirty="0" smtClean="0"/>
              <a:t>JLS </a:t>
            </a:r>
            <a:r>
              <a:rPr lang="hr-HR" sz="2300" dirty="0" smtClean="0"/>
              <a:t>čije </a:t>
            </a:r>
            <a:r>
              <a:rPr lang="hr-HR" sz="2300" dirty="0"/>
              <a:t>se područje pripojilo drugoj </a:t>
            </a:r>
            <a:r>
              <a:rPr lang="hr-HR" sz="2300" dirty="0" smtClean="0"/>
              <a:t>JLS </a:t>
            </a:r>
            <a:r>
              <a:rPr lang="hr-HR" sz="2300" dirty="0"/>
              <a:t>i njezinih proračunskih korisnika, sa stanjem </a:t>
            </a:r>
            <a:r>
              <a:rPr lang="hr-HR" sz="2300" u="sng" dirty="0"/>
              <a:t>na dan 30. lipnja 2022. </a:t>
            </a:r>
            <a:endParaRPr lang="hr-HR" sz="2300" b="1" u="sng" dirty="0" smtClean="0"/>
          </a:p>
          <a:p>
            <a:pPr lvl="1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hr-HR" sz="2300" dirty="0" smtClean="0"/>
              <a:t>podmirenje jednokratnih materijalnih troškova spajanja </a:t>
            </a:r>
            <a:endParaRPr lang="hr-HR" sz="2300" b="1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954024-20CD-4809-B3C6-40465F27675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886" y="188640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0189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/>
          <a:lstStyle/>
          <a:p>
            <a:r>
              <a:rPr lang="pl-PL" dirty="0"/>
              <a:t>Pravo na pomoći za spajanje po Modelu B (2)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980727"/>
            <a:ext cx="8568952" cy="5699695"/>
          </a:xfrm>
        </p:spPr>
        <p:txBody>
          <a:bodyPr/>
          <a:lstStyle/>
          <a:p>
            <a:pPr marL="0" lvl="1" indent="0" algn="just">
              <a:spcBef>
                <a:spcPts val="0"/>
              </a:spcBef>
              <a:spcAft>
                <a:spcPts val="600"/>
              </a:spcAft>
              <a:buClrTx/>
              <a:buSzPct val="100000"/>
              <a:buNone/>
            </a:pPr>
            <a:r>
              <a:rPr lang="hr-HR" sz="2400" b="1" dirty="0" smtClean="0">
                <a:solidFill>
                  <a:srgbClr val="005DA2"/>
                </a:solidFill>
                <a:cs typeface="+mn-cs"/>
              </a:rPr>
              <a:t>=&gt; Tekuće i kapitalne </a:t>
            </a:r>
            <a:r>
              <a:rPr lang="hr-HR" sz="2400" b="1" dirty="0" smtClean="0">
                <a:solidFill>
                  <a:srgbClr val="005DA2"/>
                </a:solidFill>
                <a:cs typeface="+mn-cs"/>
              </a:rPr>
              <a:t>pomoći </a:t>
            </a:r>
            <a:r>
              <a:rPr lang="hr-HR" sz="2400" b="1" dirty="0" smtClean="0">
                <a:solidFill>
                  <a:srgbClr val="005DA2"/>
                </a:solidFill>
                <a:cs typeface="+mn-cs"/>
              </a:rPr>
              <a:t>u razdoblju od pet godina od dana spajanja</a:t>
            </a:r>
          </a:p>
          <a:p>
            <a:pPr marL="576000" lvl="1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hr-HR" sz="2400" dirty="0" smtClean="0"/>
              <a:t>pomoći u godišnjem </a:t>
            </a:r>
            <a:r>
              <a:rPr lang="hr-HR" sz="2400" u="sng" dirty="0" smtClean="0"/>
              <a:t>iznosu koji je dva puta veći</a:t>
            </a:r>
            <a:r>
              <a:rPr lang="hr-HR" sz="2400" dirty="0" smtClean="0"/>
              <a:t> od iznosa fiskalnog izravnanja pripojene JLS u godini prije spajanja =&gt; </a:t>
            </a:r>
            <a:r>
              <a:rPr lang="hr-HR" sz="2400" b="1" dirty="0" smtClean="0">
                <a:solidFill>
                  <a:schemeClr val="bg1">
                    <a:lumMod val="50000"/>
                  </a:schemeClr>
                </a:solidFill>
              </a:rPr>
              <a:t>minimalno 50% tih sredstava mora se koristiti za kapitalne projekte od kojih koristi imaju stanovnici pripojene JLS,</a:t>
            </a:r>
          </a:p>
          <a:p>
            <a:pPr marL="576000" lvl="1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hr-HR" sz="2400" dirty="0" smtClean="0"/>
              <a:t>pomoći za kapitalne projekte u ukupnom iznosu do najviše 7,5 milijuna kuna.</a:t>
            </a:r>
          </a:p>
          <a:p>
            <a:pPr marL="0" lvl="1" indent="0" algn="just">
              <a:spcBef>
                <a:spcPts val="0"/>
              </a:spcBef>
              <a:spcAft>
                <a:spcPts val="600"/>
              </a:spcAft>
              <a:buClrTx/>
              <a:buSzPct val="100000"/>
              <a:buNone/>
            </a:pPr>
            <a:r>
              <a:rPr lang="hr-HR" sz="2400" b="1" dirty="0" smtClean="0">
                <a:solidFill>
                  <a:srgbClr val="005DA2"/>
                </a:solidFill>
                <a:cs typeface="+mn-cs"/>
              </a:rPr>
              <a:t>=&gt; Ostale pomoći</a:t>
            </a:r>
          </a:p>
          <a:p>
            <a:pPr marL="576000" lvl="1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hr-HR" sz="2400" dirty="0" smtClean="0"/>
              <a:t>pomoći </a:t>
            </a:r>
            <a:r>
              <a:rPr lang="hr-HR" sz="2400" u="sng" dirty="0" smtClean="0"/>
              <a:t>za otplatu svih kreditnih obveza JLS</a:t>
            </a:r>
            <a:r>
              <a:rPr lang="hr-HR" sz="2400" dirty="0" smtClean="0"/>
              <a:t> čije se područje pripojilo drugoj JLS i njezinih proračunskih korisnika, sa stanjem </a:t>
            </a:r>
            <a:r>
              <a:rPr lang="hr-HR" sz="2400" u="sng" dirty="0" smtClean="0"/>
              <a:t>na dan 30. lipnja 2022.</a:t>
            </a:r>
            <a:r>
              <a:rPr lang="hr-HR" sz="2400" dirty="0" smtClean="0"/>
              <a:t>, umanjeno za sve otplate do dana stvarnog spajanja.</a:t>
            </a:r>
            <a:endParaRPr lang="hr-HR" sz="24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954024-20CD-4809-B3C6-40465F27675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886" y="188640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643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432048"/>
          </a:xfrm>
        </p:spPr>
        <p:txBody>
          <a:bodyPr/>
          <a:lstStyle/>
          <a:p>
            <a:r>
              <a:rPr lang="pl-PL" sz="1800" dirty="0">
                <a:solidFill>
                  <a:srgbClr val="FF0000"/>
                </a:solidFill>
              </a:rPr>
              <a:t> </a:t>
            </a:r>
            <a:r>
              <a:rPr lang="pl-PL" sz="1800" dirty="0"/>
              <a:t>Dobrovoljno </a:t>
            </a:r>
            <a:r>
              <a:rPr lang="pl-PL" sz="1800" dirty="0" smtClean="0"/>
              <a:t>stvarno spajanje – MODEL B </a:t>
            </a:r>
            <a:endParaRPr lang="hr-HR" sz="18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954024-20CD-4809-B3C6-40465F27675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886" y="188640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50" y="693663"/>
            <a:ext cx="8937511" cy="607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468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/>
          <a:lstStyle/>
          <a:p>
            <a:r>
              <a:rPr lang="hr-HR" dirty="0"/>
              <a:t>Razdoblje ostvarivanja i dinamika isplate pomoći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908720"/>
            <a:ext cx="8738202" cy="5832648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v"/>
            </a:pPr>
            <a:r>
              <a:rPr lang="hr-HR" sz="2160" dirty="0" smtClean="0"/>
              <a:t>JLS </a:t>
            </a:r>
            <a:r>
              <a:rPr lang="hr-HR" sz="2160" dirty="0" smtClean="0"/>
              <a:t>koje se </a:t>
            </a:r>
            <a:r>
              <a:rPr lang="hr-HR" sz="2160" b="1" dirty="0" smtClean="0"/>
              <a:t>dobrovoljno funkcionalno spoje zadržavaju prava na pomoći</a:t>
            </a:r>
            <a:r>
              <a:rPr lang="hr-HR" sz="2160" dirty="0" smtClean="0"/>
              <a:t> iz državnog proračuna koja su im bila na raspolaganju prije funkcionalnog spajanja, sukladno posebnim </a:t>
            </a:r>
            <a:r>
              <a:rPr lang="hr-HR" sz="2160" dirty="0" smtClean="0"/>
              <a:t>propisima.</a:t>
            </a:r>
            <a:endParaRPr lang="hr-HR" sz="2160" dirty="0" smtClean="0"/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v"/>
            </a:pPr>
            <a:r>
              <a:rPr lang="pl-PL" sz="2160" dirty="0"/>
              <a:t>JLS koje se </a:t>
            </a:r>
            <a:r>
              <a:rPr lang="pl-PL" sz="2160" b="1" dirty="0"/>
              <a:t>dobrovoljno </a:t>
            </a:r>
            <a:r>
              <a:rPr lang="pl-PL" sz="2160" b="1" dirty="0" smtClean="0"/>
              <a:t>stvarno spoje dobivaju pomoći </a:t>
            </a:r>
            <a:r>
              <a:rPr lang="pl-PL" sz="2160" dirty="0" smtClean="0"/>
              <a:t>u godišnjem iznosu koji je </a:t>
            </a:r>
            <a:r>
              <a:rPr lang="pl-PL" sz="2160" b="1" dirty="0" smtClean="0"/>
              <a:t>dva puta </a:t>
            </a:r>
            <a:r>
              <a:rPr lang="pl-PL" sz="2160" dirty="0" smtClean="0"/>
              <a:t>veći od iznosa fiskalnog izravnanja pripojene </a:t>
            </a:r>
            <a:r>
              <a:rPr lang="hr-HR" sz="2160" dirty="0" smtClean="0"/>
              <a:t>JLS plus maksimalno 7,5 milijuna kuna kapitalne pomoći te otplatu dugova i kredita na dan 30. lipnja 2022.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v"/>
            </a:pPr>
            <a:r>
              <a:rPr lang="hr-HR" sz="2160" b="1" dirty="0"/>
              <a:t>Sredstva pomoći na ime poticaja </a:t>
            </a:r>
            <a:r>
              <a:rPr lang="hr-HR" sz="2160" u="sng" dirty="0"/>
              <a:t>za dobrovoljno funkcionalno spajanje</a:t>
            </a:r>
            <a:r>
              <a:rPr lang="hr-HR" sz="2160" dirty="0"/>
              <a:t> te </a:t>
            </a:r>
            <a:r>
              <a:rPr lang="hr-HR" sz="2160" b="1" dirty="0"/>
              <a:t>tekuće i kapitalne pomoći </a:t>
            </a:r>
            <a:r>
              <a:rPr lang="hr-HR" sz="2160" u="sng" dirty="0"/>
              <a:t>za dobrovoljno stvarno spajanje JLS</a:t>
            </a:r>
            <a:r>
              <a:rPr lang="hr-HR" sz="2160" dirty="0"/>
              <a:t> </a:t>
            </a:r>
            <a:r>
              <a:rPr lang="hr-HR" sz="2160" b="1" dirty="0"/>
              <a:t>ostvaruju u razdoblju od pet godina od dana donošenja akta Ministarstva financija </a:t>
            </a:r>
            <a:r>
              <a:rPr lang="hr-HR" sz="2160" dirty="0"/>
              <a:t>o dodjeli pomoći. </a:t>
            </a:r>
            <a:endParaRPr lang="hr-HR" sz="2160" b="1" dirty="0" smtClean="0"/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v"/>
            </a:pPr>
            <a:r>
              <a:rPr lang="hr-HR" sz="2160" b="1" dirty="0" smtClean="0"/>
              <a:t>Dinamika </a:t>
            </a:r>
            <a:r>
              <a:rPr lang="hr-HR" sz="2160" b="1" dirty="0"/>
              <a:t>isplate sredstava pomoći </a:t>
            </a:r>
            <a:r>
              <a:rPr lang="hr-HR" sz="2160" dirty="0"/>
              <a:t>na ime poticaja za dobrovoljno funkcionalno spajanje te dobrovoljno stvarno spajanje i praćenje provedbe </a:t>
            </a:r>
            <a:r>
              <a:rPr lang="hr-HR" sz="2160" b="1" dirty="0"/>
              <a:t>utvrđuje se aktom Ministarstva financija</a:t>
            </a:r>
            <a:r>
              <a:rPr lang="hr-HR" sz="2160" dirty="0"/>
              <a:t> o dodjeli </a:t>
            </a:r>
            <a:r>
              <a:rPr lang="hr-HR" sz="2160" dirty="0" smtClean="0"/>
              <a:t>pomoći.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v"/>
            </a:pPr>
            <a:r>
              <a:rPr lang="hr-HR" sz="2160" b="1" dirty="0" smtClean="0"/>
              <a:t>Rok za podnošenje zahtjeva za pomoći nije ograničen.</a:t>
            </a:r>
            <a:endParaRPr lang="hr-HR" sz="2160" b="1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954024-20CD-4809-B3C6-40465F27675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886" y="188640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0173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648072"/>
          </a:xfrm>
        </p:spPr>
        <p:txBody>
          <a:bodyPr/>
          <a:lstStyle/>
          <a:p>
            <a:r>
              <a:rPr lang="hr-HR" dirty="0" smtClean="0"/>
              <a:t>Stanje dostavljenih zahtjeva (1)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904656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hr-HR" b="1" u="sng" dirty="0" smtClean="0">
                <a:ea typeface="Times New Roman" panose="02020603050405020304" pitchFamily="18" charset="0"/>
              </a:rPr>
              <a:t>Zaprimljeno</a:t>
            </a:r>
            <a:r>
              <a:rPr lang="hr-HR" b="1" dirty="0" smtClean="0">
                <a:ea typeface="Times New Roman" panose="02020603050405020304" pitchFamily="18" charset="0"/>
              </a:rPr>
              <a:t>  </a:t>
            </a:r>
            <a:endParaRPr lang="hr-HR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marL="742950" indent="-285750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hr-HR" b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56 zahtjeva</a:t>
            </a:r>
            <a:r>
              <a:rPr lang="hr-HR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hr-HR" dirty="0" smtClean="0">
                <a:ea typeface="Times New Roman" panose="02020603050405020304" pitchFamily="18" charset="0"/>
              </a:rPr>
              <a:t>u kojima je </a:t>
            </a:r>
            <a:r>
              <a:rPr lang="hr-HR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obuhvaćeno ukupno 240 JLS</a:t>
            </a:r>
            <a:r>
              <a:rPr lang="hr-HR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hr-HR" b="1" u="sng" dirty="0" smtClean="0">
                <a:ea typeface="Times New Roman" panose="02020603050405020304" pitchFamily="18" charset="0"/>
              </a:rPr>
              <a:t>odnosno 103 JLS</a:t>
            </a:r>
            <a:r>
              <a:rPr lang="hr-HR" dirty="0" smtClean="0">
                <a:ea typeface="Times New Roman" panose="02020603050405020304" pitchFamily="18" charset="0"/>
              </a:rPr>
              <a:t> s obzirom na to da se neke JLS dupliraju u zahtjevima (javile su se za više modela spajanja).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hr-HR" b="1" dirty="0" smtClean="0">
                <a:ea typeface="Times New Roman" panose="02020603050405020304" pitchFamily="18" charset="0"/>
              </a:rPr>
              <a:t>Od ukupno 56 dostavljenih zahtjeva:</a:t>
            </a:r>
            <a:endParaRPr lang="hr-HR" b="1" dirty="0" smtClean="0">
              <a:ea typeface="Calibri" panose="020F0502020204030204" pitchFamily="34" charset="0"/>
            </a:endParaRPr>
          </a:p>
          <a:p>
            <a:pPr marL="687600" indent="-230400">
              <a:spcBef>
                <a:spcPts val="0"/>
              </a:spcBef>
              <a:spcAft>
                <a:spcPts val="600"/>
              </a:spcAft>
              <a:buNone/>
            </a:pPr>
            <a:r>
              <a:rPr lang="hr-HR" b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- Obrađeno - </a:t>
            </a:r>
            <a:r>
              <a:rPr lang="hr-HR" b="1" u="sng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37</a:t>
            </a:r>
            <a:r>
              <a:rPr lang="hr-HR" b="1" u="sng" dirty="0" smtClean="0">
                <a:solidFill>
                  <a:srgbClr val="0070C0"/>
                </a:solidFill>
                <a:ea typeface="Calibri" panose="020F0502020204030204" pitchFamily="34" charset="0"/>
              </a:rPr>
              <a:t> </a:t>
            </a:r>
            <a:r>
              <a:rPr lang="hr-HR" b="1" u="sng" dirty="0">
                <a:solidFill>
                  <a:srgbClr val="0070C0"/>
                </a:solidFill>
                <a:ea typeface="Calibri" panose="020F0502020204030204" pitchFamily="34" charset="0"/>
              </a:rPr>
              <a:t>zahtjeva</a:t>
            </a:r>
            <a:r>
              <a:rPr lang="hr-HR" b="1" dirty="0">
                <a:solidFill>
                  <a:srgbClr val="0070C0"/>
                </a:solidFill>
                <a:ea typeface="Calibri" panose="020F0502020204030204" pitchFamily="34" charset="0"/>
              </a:rPr>
              <a:t> </a:t>
            </a:r>
            <a:r>
              <a:rPr lang="hr-HR" dirty="0">
                <a:ea typeface="Calibri" panose="020F0502020204030204" pitchFamily="34" charset="0"/>
              </a:rPr>
              <a:t>(isplaćeno ukupno </a:t>
            </a:r>
            <a:r>
              <a:rPr lang="hr-HR" dirty="0" smtClean="0">
                <a:ea typeface="Calibri" panose="020F0502020204030204" pitchFamily="34" charset="0"/>
              </a:rPr>
              <a:t>1.392.722,45 </a:t>
            </a:r>
            <a:r>
              <a:rPr lang="hr-HR" dirty="0">
                <a:ea typeface="Calibri" panose="020F0502020204030204" pitchFamily="34" charset="0"/>
              </a:rPr>
              <a:t>eura </a:t>
            </a:r>
            <a:r>
              <a:rPr lang="hr-HR" dirty="0" smtClean="0">
                <a:ea typeface="Calibri" panose="020F0502020204030204" pitchFamily="34" charset="0"/>
              </a:rPr>
              <a:t> </a:t>
            </a:r>
            <a:endParaRPr lang="hr-HR" dirty="0">
              <a:ea typeface="Calibri" panose="020F0502020204030204" pitchFamily="34" charset="0"/>
            </a:endParaRPr>
          </a:p>
          <a:p>
            <a:pPr marL="687600" indent="-230400">
              <a:spcBef>
                <a:spcPts val="0"/>
              </a:spcBef>
              <a:spcAft>
                <a:spcPts val="600"/>
              </a:spcAft>
              <a:buNone/>
            </a:pPr>
            <a:r>
              <a:rPr lang="hr-HR" b="1" dirty="0">
                <a:solidFill>
                  <a:srgbClr val="0070C0"/>
                </a:solidFill>
                <a:ea typeface="Times New Roman" panose="02020603050405020304" pitchFamily="18" charset="0"/>
              </a:rPr>
              <a:t>- u obradi - </a:t>
            </a:r>
            <a:r>
              <a:rPr lang="hr-HR" b="1" u="sng" dirty="0">
                <a:solidFill>
                  <a:srgbClr val="0070C0"/>
                </a:solidFill>
                <a:ea typeface="Times New Roman" panose="02020603050405020304" pitchFamily="18" charset="0"/>
              </a:rPr>
              <a:t>7</a:t>
            </a:r>
            <a:r>
              <a:rPr lang="hr-HR" b="1" u="sng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hr-HR" b="1" u="sng" dirty="0">
                <a:solidFill>
                  <a:srgbClr val="0070C0"/>
                </a:solidFill>
                <a:ea typeface="Times New Roman" panose="02020603050405020304" pitchFamily="18" charset="0"/>
              </a:rPr>
              <a:t>zahtjeva</a:t>
            </a:r>
            <a:endParaRPr lang="hr-HR" dirty="0">
              <a:ea typeface="Calibri" panose="020F0502020204030204" pitchFamily="34" charset="0"/>
            </a:endParaRPr>
          </a:p>
          <a:p>
            <a:pPr marL="687600" indent="-230400">
              <a:spcBef>
                <a:spcPts val="0"/>
              </a:spcBef>
              <a:spcAft>
                <a:spcPts val="1800"/>
              </a:spcAft>
              <a:buNone/>
            </a:pPr>
            <a:r>
              <a:rPr lang="hr-HR" b="1" dirty="0">
                <a:solidFill>
                  <a:srgbClr val="0070C0"/>
                </a:solidFill>
                <a:ea typeface="Times New Roman" panose="02020603050405020304" pitchFamily="18" charset="0"/>
              </a:rPr>
              <a:t>- odustalo ili je odgovor negativan - </a:t>
            </a:r>
            <a:r>
              <a:rPr lang="hr-HR" b="1" u="sng" dirty="0">
                <a:solidFill>
                  <a:srgbClr val="0070C0"/>
                </a:solidFill>
                <a:ea typeface="Times New Roman" panose="02020603050405020304" pitchFamily="18" charset="0"/>
              </a:rPr>
              <a:t>12 </a:t>
            </a:r>
            <a:r>
              <a:rPr lang="hr-HR" b="1" u="sng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zahtjeva</a:t>
            </a:r>
            <a:r>
              <a:rPr lang="hr-HR" dirty="0" smtClean="0">
                <a:solidFill>
                  <a:srgbClr val="333333"/>
                </a:solidFill>
                <a:ea typeface="Times New Roman" panose="02020603050405020304" pitchFamily="18" charset="0"/>
              </a:rPr>
              <a:t> </a:t>
            </a:r>
            <a:endParaRPr lang="hr-HR" dirty="0" smtClean="0">
              <a:ea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hr-HR" b="1" dirty="0" smtClean="0">
                <a:solidFill>
                  <a:srgbClr val="0070C0"/>
                </a:solidFill>
                <a:ea typeface="Calibri" panose="020F0502020204030204" pitchFamily="34" charset="0"/>
              </a:rPr>
              <a:t>obrađeno - </a:t>
            </a:r>
            <a:r>
              <a:rPr lang="hr-HR" b="1" u="sng" dirty="0" smtClean="0">
                <a:solidFill>
                  <a:srgbClr val="0070C0"/>
                </a:solidFill>
                <a:ea typeface="Calibri" panose="020F0502020204030204" pitchFamily="34" charset="0"/>
              </a:rPr>
              <a:t>37 zahtjeva</a:t>
            </a:r>
            <a:r>
              <a:rPr lang="hr-HR" dirty="0" smtClean="0">
                <a:solidFill>
                  <a:srgbClr val="0070C0"/>
                </a:solidFill>
                <a:ea typeface="Calibri" panose="020F0502020204030204" pitchFamily="34" charset="0"/>
              </a:rPr>
              <a:t> (isplaćeno ukupno </a:t>
            </a:r>
            <a:r>
              <a:rPr lang="hr-HR" dirty="0" smtClean="0">
                <a:solidFill>
                  <a:srgbClr val="005DA2"/>
                </a:solidFill>
                <a:ea typeface="Calibri" panose="020F0502020204030204" pitchFamily="34" charset="0"/>
              </a:rPr>
              <a:t>1.392.722,45</a:t>
            </a:r>
            <a:r>
              <a:rPr lang="hr-HR" dirty="0" smtClean="0">
                <a:solidFill>
                  <a:srgbClr val="BC8F00"/>
                </a:solidFill>
                <a:ea typeface="Calibri" panose="020F0502020204030204" pitchFamily="34" charset="0"/>
              </a:rPr>
              <a:t> </a:t>
            </a:r>
            <a:r>
              <a:rPr lang="hr-HR" dirty="0" smtClean="0">
                <a:solidFill>
                  <a:srgbClr val="0070C0"/>
                </a:solidFill>
                <a:ea typeface="Calibri" panose="020F0502020204030204" pitchFamily="34" charset="0"/>
              </a:rPr>
              <a:t>eura)</a:t>
            </a:r>
            <a:endParaRPr lang="hr-HR" dirty="0" smtClean="0">
              <a:ea typeface="Calibri" panose="020F0502020204030204" pitchFamily="34" charset="0"/>
            </a:endParaRPr>
          </a:p>
          <a:p>
            <a:pPr marL="3420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r-HR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Obuhvaćeno 125 </a:t>
            </a:r>
            <a:r>
              <a:rPr lang="hr-HR" b="1" dirty="0">
                <a:solidFill>
                  <a:srgbClr val="C00000"/>
                </a:solidFill>
                <a:ea typeface="Calibri" panose="020F0502020204030204" pitchFamily="34" charset="0"/>
              </a:rPr>
              <a:t>JLS </a:t>
            </a:r>
            <a:r>
              <a:rPr lang="hr-HR" b="1" u="sng" dirty="0">
                <a:ea typeface="Calibri" panose="020F0502020204030204" pitchFamily="34" charset="0"/>
              </a:rPr>
              <a:t>odnosno </a:t>
            </a:r>
            <a:r>
              <a:rPr lang="hr-HR" b="1" u="sng" dirty="0" smtClean="0">
                <a:ea typeface="Calibri" panose="020F0502020204030204" pitchFamily="34" charset="0"/>
              </a:rPr>
              <a:t>64 </a:t>
            </a:r>
            <a:r>
              <a:rPr lang="hr-HR" b="1" u="sng" dirty="0">
                <a:ea typeface="Calibri" panose="020F0502020204030204" pitchFamily="34" charset="0"/>
              </a:rPr>
              <a:t>JLS (bez ponavljanja)</a:t>
            </a:r>
            <a:endParaRPr lang="hr-HR" dirty="0">
              <a:ea typeface="Calibri" panose="020F0502020204030204" pitchFamily="34" charset="0"/>
            </a:endParaRPr>
          </a:p>
          <a:p>
            <a:pPr marL="342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u="sng" dirty="0">
                <a:ea typeface="Calibri" panose="020F0502020204030204" pitchFamily="34" charset="0"/>
              </a:rPr>
              <a:t>Model A1</a:t>
            </a:r>
            <a:r>
              <a:rPr lang="hr-HR" dirty="0">
                <a:ea typeface="Calibri" panose="020F0502020204030204" pitchFamily="34" charset="0"/>
              </a:rPr>
              <a:t> Zajednički službenik – </a:t>
            </a:r>
            <a:r>
              <a:rPr lang="hr-HR" dirty="0" smtClean="0">
                <a:ea typeface="Calibri" panose="020F0502020204030204" pitchFamily="34" charset="0"/>
              </a:rPr>
              <a:t>15 </a:t>
            </a:r>
            <a:r>
              <a:rPr lang="hr-HR" dirty="0">
                <a:ea typeface="Calibri" panose="020F0502020204030204" pitchFamily="34" charset="0"/>
              </a:rPr>
              <a:t>zahtjeva 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</a:rPr>
              <a:t>(isplaćeno 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</a:rPr>
              <a:t>112.925,16 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</a:rPr>
              <a:t>eura)</a:t>
            </a:r>
          </a:p>
          <a:p>
            <a:pPr marL="3420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r-HR" dirty="0">
                <a:ea typeface="Calibri" panose="020F0502020204030204" pitchFamily="34" charset="0"/>
              </a:rPr>
              <a:t>Obuhvaćeno </a:t>
            </a:r>
            <a:r>
              <a:rPr lang="hr-HR" dirty="0" smtClean="0">
                <a:ea typeface="Calibri" panose="020F0502020204030204" pitchFamily="34" charset="0"/>
              </a:rPr>
              <a:t>41 </a:t>
            </a:r>
            <a:r>
              <a:rPr lang="hr-HR" dirty="0">
                <a:ea typeface="Calibri" panose="020F0502020204030204" pitchFamily="34" charset="0"/>
              </a:rPr>
              <a:t>JLS</a:t>
            </a:r>
          </a:p>
          <a:p>
            <a:pPr marL="342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u="sng" dirty="0">
                <a:ea typeface="Calibri" panose="020F0502020204030204" pitchFamily="34" charset="0"/>
              </a:rPr>
              <a:t>Model A2</a:t>
            </a:r>
            <a:r>
              <a:rPr lang="hr-HR" dirty="0">
                <a:ea typeface="Calibri" panose="020F0502020204030204" pitchFamily="34" charset="0"/>
              </a:rPr>
              <a:t> Zajednički upravni odjel ili služba - 4 zahtjeva 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</a:rPr>
              <a:t>(isplaćeno 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</a:rPr>
              <a:t>20.579,35 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</a:rPr>
              <a:t>eura)</a:t>
            </a:r>
          </a:p>
          <a:p>
            <a:pPr marL="3420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r-HR" dirty="0">
                <a:ea typeface="Calibri" panose="020F0502020204030204" pitchFamily="34" charset="0"/>
              </a:rPr>
              <a:t>Obuhvaćeno 15 JLS</a:t>
            </a:r>
          </a:p>
          <a:p>
            <a:pPr marL="342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u="sng" dirty="0">
                <a:ea typeface="Calibri" panose="020F0502020204030204" pitchFamily="34" charset="0"/>
              </a:rPr>
              <a:t>Model A3</a:t>
            </a:r>
            <a:r>
              <a:rPr lang="hr-HR" dirty="0">
                <a:ea typeface="Calibri" panose="020F0502020204030204" pitchFamily="34" charset="0"/>
              </a:rPr>
              <a:t> Poslovi putem trgovačkog društva ili zajedničke ustanove – </a:t>
            </a:r>
            <a:r>
              <a:rPr lang="hr-HR" dirty="0" smtClean="0">
                <a:ea typeface="Calibri" panose="020F0502020204030204" pitchFamily="34" charset="0"/>
              </a:rPr>
              <a:t>18 </a:t>
            </a:r>
            <a:r>
              <a:rPr lang="hr-HR" dirty="0">
                <a:ea typeface="Calibri" panose="020F0502020204030204" pitchFamily="34" charset="0"/>
              </a:rPr>
              <a:t>zahtjeva 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</a:rPr>
              <a:t>(isplaćeno 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</a:rPr>
              <a:t>1.259.217,94 eura)</a:t>
            </a:r>
            <a:endParaRPr lang="hr-HR" dirty="0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marL="3420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r-HR" dirty="0">
                <a:ea typeface="Calibri" panose="020F0502020204030204" pitchFamily="34" charset="0"/>
              </a:rPr>
              <a:t>Obuhvaćeno </a:t>
            </a:r>
            <a:r>
              <a:rPr lang="hr-HR" dirty="0" smtClean="0">
                <a:ea typeface="Calibri" panose="020F0502020204030204" pitchFamily="34" charset="0"/>
              </a:rPr>
              <a:t>69 JLS</a:t>
            </a:r>
            <a:endParaRPr lang="hr-HR" b="1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954024-20CD-4809-B3C6-40465F27675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886" y="188640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5473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648072"/>
          </a:xfrm>
        </p:spPr>
        <p:txBody>
          <a:bodyPr/>
          <a:lstStyle/>
          <a:p>
            <a:r>
              <a:rPr lang="hr-HR" dirty="0"/>
              <a:t>Stanje </a:t>
            </a:r>
            <a:r>
              <a:rPr lang="hr-HR" dirty="0" smtClean="0"/>
              <a:t>dostavljenih zahtjeva (2) 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980728"/>
            <a:ext cx="8738202" cy="576064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1600" dirty="0" smtClean="0">
                <a:solidFill>
                  <a:srgbClr val="333333"/>
                </a:solidFill>
                <a:ea typeface="Times New Roman" panose="02020603050405020304" pitchFamily="18" charset="0"/>
              </a:rPr>
              <a:t> </a:t>
            </a:r>
            <a:r>
              <a:rPr lang="hr-HR" b="1" dirty="0" smtClean="0">
                <a:solidFill>
                  <a:srgbClr val="0070C0"/>
                </a:solidFill>
                <a:ea typeface="Calibri" panose="020F0502020204030204" pitchFamily="34" charset="0"/>
              </a:rPr>
              <a:t>u obradi - </a:t>
            </a:r>
            <a:r>
              <a:rPr lang="hr-HR" b="1" u="sng" dirty="0">
                <a:solidFill>
                  <a:srgbClr val="0070C0"/>
                </a:solidFill>
                <a:ea typeface="Calibri" panose="020F0502020204030204" pitchFamily="34" charset="0"/>
              </a:rPr>
              <a:t>7</a:t>
            </a:r>
            <a:r>
              <a:rPr lang="hr-HR" b="1" u="sng" dirty="0" smtClean="0">
                <a:solidFill>
                  <a:srgbClr val="0070C0"/>
                </a:solidFill>
                <a:ea typeface="Calibri" panose="020F0502020204030204" pitchFamily="34" charset="0"/>
              </a:rPr>
              <a:t> zahtjeva</a:t>
            </a:r>
            <a:r>
              <a:rPr lang="hr-HR" b="1" dirty="0" smtClean="0">
                <a:solidFill>
                  <a:srgbClr val="0070C0"/>
                </a:solidFill>
                <a:ea typeface="Calibri" panose="020F0502020204030204" pitchFamily="34" charset="0"/>
              </a:rPr>
              <a:t> </a:t>
            </a:r>
            <a:r>
              <a:rPr lang="hr-HR" dirty="0" smtClean="0">
                <a:ea typeface="Calibri" panose="020F0502020204030204" pitchFamily="34" charset="0"/>
              </a:rPr>
              <a:t>(nije dostavljena cjelovita dokumentacija)</a:t>
            </a:r>
          </a:p>
          <a:p>
            <a:pPr marL="3420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r-HR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Obuhvaćeno </a:t>
            </a:r>
            <a:r>
              <a:rPr lang="hr-HR" b="1" dirty="0" smtClean="0">
                <a:solidFill>
                  <a:srgbClr val="C00000"/>
                </a:solidFill>
              </a:rPr>
              <a:t>45 </a:t>
            </a:r>
            <a:r>
              <a:rPr lang="hr-HR" b="1" dirty="0">
                <a:solidFill>
                  <a:srgbClr val="C00000"/>
                </a:solidFill>
              </a:rPr>
              <a:t>JLS </a:t>
            </a:r>
            <a:r>
              <a:rPr lang="hr-HR" b="1" u="sng" dirty="0"/>
              <a:t>odnosno </a:t>
            </a:r>
            <a:r>
              <a:rPr lang="hr-HR" b="1" u="sng" dirty="0" smtClean="0"/>
              <a:t>30 </a:t>
            </a:r>
            <a:r>
              <a:rPr lang="hr-HR" b="1" u="sng" dirty="0"/>
              <a:t>JLS (bez </a:t>
            </a:r>
            <a:r>
              <a:rPr lang="hr-HR" b="1" u="sng" dirty="0" smtClean="0"/>
              <a:t>ponavljanja)</a:t>
            </a:r>
            <a:endParaRPr lang="hr-HR" dirty="0" smtClean="0">
              <a:ea typeface="Calibri" panose="020F0502020204030204" pitchFamily="34" charset="0"/>
            </a:endParaRPr>
          </a:p>
          <a:p>
            <a:pPr marL="3420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r-HR" b="1" u="sng" dirty="0" smtClean="0">
                <a:ea typeface="Calibri" panose="020F0502020204030204" pitchFamily="34" charset="0"/>
              </a:rPr>
              <a:t>Model A1</a:t>
            </a:r>
            <a:r>
              <a:rPr lang="hr-HR" dirty="0" smtClean="0">
                <a:ea typeface="Calibri" panose="020F0502020204030204" pitchFamily="34" charset="0"/>
              </a:rPr>
              <a:t> Zajednički službenik – 1 zahtjev </a:t>
            </a:r>
          </a:p>
          <a:p>
            <a:pPr marL="3420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r-HR" dirty="0" smtClean="0">
                <a:ea typeface="Calibri" panose="020F0502020204030204" pitchFamily="34" charset="0"/>
              </a:rPr>
              <a:t>Obuhvaćeno 4 </a:t>
            </a:r>
            <a:r>
              <a:rPr lang="hr-HR" dirty="0">
                <a:ea typeface="Calibri" panose="020F0502020204030204" pitchFamily="34" charset="0"/>
              </a:rPr>
              <a:t>JLS</a:t>
            </a:r>
          </a:p>
          <a:p>
            <a:pPr marL="3420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r-HR" b="1" u="sng" dirty="0">
                <a:ea typeface="Calibri" panose="020F0502020204030204" pitchFamily="34" charset="0"/>
              </a:rPr>
              <a:t>Model A2</a:t>
            </a:r>
            <a:r>
              <a:rPr lang="hr-HR" dirty="0">
                <a:ea typeface="Calibri" panose="020F0502020204030204" pitchFamily="34" charset="0"/>
              </a:rPr>
              <a:t> Zajednički upravni odjel ili služba - </a:t>
            </a:r>
            <a:r>
              <a:rPr lang="hr-HR" dirty="0" smtClean="0">
                <a:ea typeface="Calibri" panose="020F0502020204030204" pitchFamily="34" charset="0"/>
              </a:rPr>
              <a:t>0 </a:t>
            </a:r>
            <a:r>
              <a:rPr lang="hr-HR" dirty="0">
                <a:ea typeface="Calibri" panose="020F0502020204030204" pitchFamily="34" charset="0"/>
              </a:rPr>
              <a:t>zahtjeva </a:t>
            </a:r>
          </a:p>
          <a:p>
            <a:pPr marL="3420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r-HR" dirty="0">
                <a:ea typeface="Calibri" panose="020F0502020204030204" pitchFamily="34" charset="0"/>
              </a:rPr>
              <a:t>Obuhvaćeno </a:t>
            </a:r>
            <a:r>
              <a:rPr lang="hr-HR" dirty="0" smtClean="0">
                <a:ea typeface="Calibri" panose="020F0502020204030204" pitchFamily="34" charset="0"/>
              </a:rPr>
              <a:t>0 </a:t>
            </a:r>
            <a:r>
              <a:rPr lang="hr-HR" dirty="0">
                <a:ea typeface="Calibri" panose="020F0502020204030204" pitchFamily="34" charset="0"/>
              </a:rPr>
              <a:t>JLS</a:t>
            </a:r>
          </a:p>
          <a:p>
            <a:pPr marL="3420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r-HR" b="1" u="sng" dirty="0">
                <a:ea typeface="Calibri" panose="020F0502020204030204" pitchFamily="34" charset="0"/>
              </a:rPr>
              <a:t>Model A3</a:t>
            </a:r>
            <a:r>
              <a:rPr lang="hr-HR" dirty="0">
                <a:ea typeface="Calibri" panose="020F0502020204030204" pitchFamily="34" charset="0"/>
              </a:rPr>
              <a:t> Poslovi putem trgovačkog društva ili zajedničke ustanove – </a:t>
            </a:r>
            <a:r>
              <a:rPr lang="hr-HR" dirty="0" smtClean="0">
                <a:ea typeface="Calibri" panose="020F0502020204030204" pitchFamily="34" charset="0"/>
              </a:rPr>
              <a:t>6 zahtjeva </a:t>
            </a:r>
            <a:endParaRPr lang="hr-HR" dirty="0">
              <a:ea typeface="Calibri" panose="020F0502020204030204" pitchFamily="34" charset="0"/>
            </a:endParaRPr>
          </a:p>
          <a:p>
            <a:pPr marL="3420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hr-HR" dirty="0">
                <a:ea typeface="Calibri" panose="020F0502020204030204" pitchFamily="34" charset="0"/>
              </a:rPr>
              <a:t>Obuhvaćeno </a:t>
            </a:r>
            <a:r>
              <a:rPr lang="hr-HR" dirty="0" smtClean="0">
                <a:ea typeface="Calibri" panose="020F0502020204030204" pitchFamily="34" charset="0"/>
              </a:rPr>
              <a:t>41 JLS</a:t>
            </a:r>
            <a:endParaRPr lang="hr-HR" b="1" dirty="0"/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hr-HR" b="1" dirty="0">
                <a:solidFill>
                  <a:srgbClr val="0070C0"/>
                </a:solidFill>
                <a:ea typeface="Calibri" panose="020F0502020204030204" pitchFamily="34" charset="0"/>
              </a:rPr>
              <a:t>odustalo ili je odgovor negativan - </a:t>
            </a:r>
            <a:r>
              <a:rPr lang="hr-HR" b="1" u="sng" dirty="0">
                <a:solidFill>
                  <a:srgbClr val="0070C0"/>
                </a:solidFill>
                <a:ea typeface="Calibri" panose="020F0502020204030204" pitchFamily="34" charset="0"/>
              </a:rPr>
              <a:t>12 zahtjeva</a:t>
            </a:r>
            <a:endParaRPr lang="hr-HR" dirty="0">
              <a:ea typeface="Calibri" panose="020F0502020204030204" pitchFamily="34" charset="0"/>
            </a:endParaRPr>
          </a:p>
          <a:p>
            <a:pPr marL="3420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r-HR" b="1" dirty="0">
                <a:solidFill>
                  <a:srgbClr val="C00000"/>
                </a:solidFill>
                <a:ea typeface="Calibri" panose="020F0502020204030204" pitchFamily="34" charset="0"/>
              </a:rPr>
              <a:t>Obuhvaćeno 70 JLS </a:t>
            </a:r>
            <a:r>
              <a:rPr lang="hr-HR" b="1" u="sng" dirty="0">
                <a:ea typeface="Calibri" panose="020F0502020204030204" pitchFamily="34" charset="0"/>
              </a:rPr>
              <a:t>odnosno 9 JLS (bez ponavljanja)</a:t>
            </a:r>
            <a:endParaRPr lang="hr-HR" dirty="0">
              <a:ea typeface="Calibri" panose="020F0502020204030204" pitchFamily="34" charset="0"/>
            </a:endParaRPr>
          </a:p>
          <a:p>
            <a:pPr marL="3420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r-HR" b="1" u="sng" dirty="0">
                <a:ea typeface="Calibri" panose="020F0502020204030204" pitchFamily="34" charset="0"/>
              </a:rPr>
              <a:t>Model A1</a:t>
            </a:r>
            <a:r>
              <a:rPr lang="hr-HR" dirty="0">
                <a:ea typeface="Calibri" panose="020F0502020204030204" pitchFamily="34" charset="0"/>
              </a:rPr>
              <a:t> Zajednički službenik - 1 zahtjev </a:t>
            </a:r>
          </a:p>
          <a:p>
            <a:pPr marL="3420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r-HR" dirty="0">
                <a:ea typeface="Calibri" panose="020F0502020204030204" pitchFamily="34" charset="0"/>
              </a:rPr>
              <a:t>Obuhvaćeno 9 JLS</a:t>
            </a:r>
          </a:p>
          <a:p>
            <a:pPr marL="3420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r-HR" b="1" u="sng" dirty="0">
                <a:ea typeface="Calibri" panose="020F0502020204030204" pitchFamily="34" charset="0"/>
              </a:rPr>
              <a:t>Model A2</a:t>
            </a:r>
            <a:r>
              <a:rPr lang="hr-HR" dirty="0">
                <a:ea typeface="Calibri" panose="020F0502020204030204" pitchFamily="34" charset="0"/>
              </a:rPr>
              <a:t> Zajednički upravni odjel ili služba - 2 zahtjeva</a:t>
            </a:r>
          </a:p>
          <a:p>
            <a:pPr marL="3420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r-HR" dirty="0">
                <a:ea typeface="Calibri" panose="020F0502020204030204" pitchFamily="34" charset="0"/>
              </a:rPr>
              <a:t>Obuhvaćeno 6 JLS</a:t>
            </a:r>
          </a:p>
          <a:p>
            <a:pPr marL="3420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r-HR" b="1" u="sng" dirty="0">
                <a:ea typeface="Calibri" panose="020F0502020204030204" pitchFamily="34" charset="0"/>
              </a:rPr>
              <a:t>Model A3</a:t>
            </a:r>
            <a:r>
              <a:rPr lang="hr-HR" dirty="0">
                <a:ea typeface="Calibri" panose="020F0502020204030204" pitchFamily="34" charset="0"/>
              </a:rPr>
              <a:t> Poslovi putem trgovačkog društva ili zajedničke ustanove - 9 zahtjeva</a:t>
            </a:r>
          </a:p>
          <a:p>
            <a:pPr marL="3420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r-HR" dirty="0">
                <a:ea typeface="Calibri" panose="020F0502020204030204" pitchFamily="34" charset="0"/>
              </a:rPr>
              <a:t>Obuhvaćeno 55 </a:t>
            </a:r>
            <a:r>
              <a:rPr lang="hr-HR" dirty="0" smtClean="0">
                <a:ea typeface="Calibri" panose="020F0502020204030204" pitchFamily="34" charset="0"/>
              </a:rPr>
              <a:t>JLS</a:t>
            </a:r>
            <a:endParaRPr lang="hr-HR" b="1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954024-20CD-4809-B3C6-40465F27675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886" y="188640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8917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691680" y="2492896"/>
            <a:ext cx="5688632" cy="1728192"/>
          </a:xfrm>
          <a:noFill/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hr-HR" sz="4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Symbol" pitchFamily="18" charset="2"/>
              </a:rPr>
              <a:t>Hvala na pozornosti!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hr-HR" sz="4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Symbol" pitchFamily="18" charset="2"/>
              </a:rPr>
              <a:t>Pitanja? </a:t>
            </a:r>
            <a:endParaRPr lang="hr-HR" sz="4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  <a:sym typeface="Helvetica" charset="0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792" y="211995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6949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648072"/>
          </a:xfrm>
        </p:spPr>
        <p:txBody>
          <a:bodyPr/>
          <a:lstStyle/>
          <a:p>
            <a:r>
              <a:rPr lang="pl-PL" altLang="sr-Latn-RS" sz="2000" dirty="0"/>
              <a:t> </a:t>
            </a:r>
            <a:r>
              <a:rPr lang="pl-PL" altLang="sr-Latn-RS" dirty="0" smtClean="0"/>
              <a:t>Nacionalni plan </a:t>
            </a:r>
            <a:r>
              <a:rPr lang="pl-PL" altLang="sr-Latn-RS" dirty="0"/>
              <a:t>oporavka i otpornosti 2021. – 2026.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980728"/>
            <a:ext cx="8496944" cy="576064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v"/>
            </a:pPr>
            <a:r>
              <a:rPr lang="hr-HR" sz="2260" dirty="0" smtClean="0"/>
              <a:t>Uspostava sustava potpore funkcionalnom i stvarnom spajanju jedinica lokalne samouprave (JLS) </a:t>
            </a:r>
            <a:r>
              <a:rPr lang="hr-HR" sz="2260" b="1" dirty="0" smtClean="0"/>
              <a:t>provodi </a:t>
            </a:r>
            <a:r>
              <a:rPr lang="hr-HR" sz="2260" dirty="0" smtClean="0"/>
              <a:t>se kroz </a:t>
            </a:r>
            <a:r>
              <a:rPr lang="hr-HR" sz="2400" dirty="0" smtClean="0"/>
              <a:t>komponente / podkomponente / reformske mjere / investicije </a:t>
            </a:r>
            <a:r>
              <a:rPr lang="hr-HR" sz="2400" dirty="0" smtClean="0"/>
              <a:t>(</a:t>
            </a:r>
            <a:r>
              <a:rPr lang="hr-HR" sz="2400" dirty="0" smtClean="0"/>
              <a:t>projekte / aktivnosti</a:t>
            </a:r>
            <a:r>
              <a:rPr lang="hr-HR" sz="2400" dirty="0" smtClean="0"/>
              <a:t>) </a:t>
            </a:r>
            <a:r>
              <a:rPr lang="hr-HR" sz="2260" b="1" i="1" dirty="0" smtClean="0"/>
              <a:t>Nacionalnog plana oporavka i otpornosti 2021. – 2026. </a:t>
            </a:r>
            <a:r>
              <a:rPr lang="hr-HR" sz="2260" i="1" dirty="0" smtClean="0"/>
              <a:t>(</a:t>
            </a:r>
            <a:r>
              <a:rPr lang="hr-HR" sz="2260" dirty="0" smtClean="0"/>
              <a:t>srpanj 2021.)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Ø"/>
            </a:pPr>
            <a:r>
              <a:rPr lang="hr-HR" sz="2260" dirty="0" smtClean="0"/>
              <a:t>C2. JAVNA UPRAVA, PRAVOSUĐE I DRŽAVNA IMOVINA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Ø"/>
            </a:pPr>
            <a:r>
              <a:rPr lang="hr-HR" sz="2260" dirty="0" smtClean="0"/>
              <a:t>C2.2</a:t>
            </a:r>
            <a:r>
              <a:rPr lang="hr-HR" sz="2260" dirty="0"/>
              <a:t>. Daljnje unapređenje učinkovitosti javne uprave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Ø"/>
            </a:pPr>
            <a:r>
              <a:rPr lang="hr-HR" sz="2260" dirty="0"/>
              <a:t>C2.2. R4 Funkcionalna i održiva lokalna samouprava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Ø"/>
            </a:pPr>
            <a:r>
              <a:rPr lang="hr-HR" sz="2260" b="1" dirty="0">
                <a:solidFill>
                  <a:srgbClr val="005DA2"/>
                </a:solidFill>
              </a:rPr>
              <a:t>C2.2. R4-I1 Daljnja optimizacija i decentralizacija JLP(R)S putem potpore </a:t>
            </a:r>
            <a:r>
              <a:rPr lang="hr-HR" sz="2260" b="1" dirty="0" smtClean="0">
                <a:solidFill>
                  <a:srgbClr val="005DA2"/>
                </a:solidFill>
              </a:rPr>
              <a:t>funkcionalnom spajanju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v"/>
            </a:pPr>
            <a:r>
              <a:rPr lang="hr-HR" sz="2260" b="1" dirty="0"/>
              <a:t>CILJ</a:t>
            </a:r>
            <a:r>
              <a:rPr lang="hr-HR" sz="2260" dirty="0"/>
              <a:t> </a:t>
            </a:r>
            <a:r>
              <a:rPr lang="hr-HR" sz="2260" dirty="0" smtClean="0"/>
              <a:t>provedbe </a:t>
            </a:r>
            <a:r>
              <a:rPr lang="hr-HR" sz="2260" dirty="0" smtClean="0"/>
              <a:t>spajanja je </a:t>
            </a:r>
            <a:r>
              <a:rPr lang="hr-HR" sz="2260" b="1" dirty="0"/>
              <a:t>uspostaviti sustav potpore funkcionalnom i stvarnom spajanju JLS </a:t>
            </a:r>
            <a:r>
              <a:rPr lang="hr-HR" sz="2260" dirty="0"/>
              <a:t>kako bi mogle zajedničkim djelovanjem pružati što kvalitetnije usluge građanima, </a:t>
            </a:r>
            <a:r>
              <a:rPr lang="hr-HR" sz="2260" dirty="0" smtClean="0"/>
              <a:t>što i je svrha JLS.</a:t>
            </a:r>
            <a:endParaRPr lang="hr-HR" sz="226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954024-20CD-4809-B3C6-40465F27675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886" y="188640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5458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/>
          <a:lstStyle/>
          <a:p>
            <a:r>
              <a:rPr lang="pl-PL" altLang="sr-Latn-RS" dirty="0" smtClean="0"/>
              <a:t>Odluka </a:t>
            </a:r>
            <a:r>
              <a:rPr lang="pl-PL" altLang="sr-Latn-RS" dirty="0"/>
              <a:t>o kriterijima za dodjelu pomoći </a:t>
            </a:r>
            <a:r>
              <a:rPr lang="pl-PL" altLang="sr-Latn-RS" dirty="0" smtClean="0"/>
              <a:t>i Javni poziv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576064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v"/>
            </a:pPr>
            <a:r>
              <a:rPr lang="hr-HR" sz="2300" dirty="0" smtClean="0"/>
              <a:t>Vlada RH </a:t>
            </a:r>
            <a:r>
              <a:rPr lang="hr-HR" sz="2300" dirty="0"/>
              <a:t>je </a:t>
            </a:r>
            <a:r>
              <a:rPr lang="hr-HR" sz="2300" dirty="0" smtClean="0"/>
              <a:t>u srpnju 2022. donijela </a:t>
            </a:r>
            <a:r>
              <a:rPr lang="hr-HR" sz="2300" i="1" dirty="0"/>
              <a:t>Odluku o kriterijima za dodjelu pomoći na ime poticaja za dobrovoljno funkcionalno odnosno stvarno spajanje jedinica lokalne samouprave </a:t>
            </a:r>
            <a:r>
              <a:rPr lang="hr-HR" sz="2300" dirty="0"/>
              <a:t>(NN 88/22) kojom su definirana: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hr-HR" sz="2300" b="1" dirty="0"/>
              <a:t>tri oblika </a:t>
            </a:r>
            <a:r>
              <a:rPr lang="hr-HR" sz="2300" dirty="0"/>
              <a:t>poticanja dobrovoljnog </a:t>
            </a:r>
            <a:r>
              <a:rPr lang="hr-HR" sz="2300" b="1" dirty="0"/>
              <a:t>funkcionalnog</a:t>
            </a:r>
            <a:r>
              <a:rPr lang="hr-HR" sz="2300" dirty="0"/>
              <a:t> spajanja </a:t>
            </a:r>
            <a:r>
              <a:rPr lang="hr-HR" sz="2300" dirty="0" smtClean="0"/>
              <a:t>JLS</a:t>
            </a:r>
          </a:p>
          <a:p>
            <a:pPr lvl="2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Ø"/>
            </a:pPr>
            <a:r>
              <a:rPr lang="hr-HR" sz="2300" b="1" dirty="0" smtClean="0"/>
              <a:t> u Javnom pozivu označena su kao Model A  </a:t>
            </a:r>
            <a:endParaRPr lang="hr-HR" sz="2300" b="1" dirty="0"/>
          </a:p>
          <a:p>
            <a:pPr lvl="1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hr-HR" sz="2300" b="1" dirty="0" smtClean="0"/>
              <a:t>jedan </a:t>
            </a:r>
            <a:r>
              <a:rPr lang="hr-HR" sz="2300" b="1" dirty="0"/>
              <a:t>oblik </a:t>
            </a:r>
            <a:r>
              <a:rPr lang="hr-HR" sz="2300" dirty="0"/>
              <a:t>poticanja dobrovoljnog </a:t>
            </a:r>
            <a:r>
              <a:rPr lang="hr-HR" sz="2300" b="1" dirty="0"/>
              <a:t>stvarnog</a:t>
            </a:r>
            <a:r>
              <a:rPr lang="hr-HR" sz="2300" dirty="0"/>
              <a:t> spajanja JLS </a:t>
            </a:r>
            <a:endParaRPr lang="hr-HR" sz="2300" dirty="0" smtClean="0"/>
          </a:p>
          <a:p>
            <a:pPr lvl="2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Ø"/>
            </a:pPr>
            <a:r>
              <a:rPr lang="hr-HR" sz="2300" b="1" dirty="0" smtClean="0"/>
              <a:t> u Javnom pozivu označen je kao Model B.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v"/>
            </a:pPr>
            <a:r>
              <a:rPr lang="hr-HR" sz="2300" i="1" dirty="0">
                <a:solidFill>
                  <a:srgbClr val="000066"/>
                </a:solidFill>
              </a:rPr>
              <a:t>Javni poziv za dodjelu pomoći na ime poticaja za dobrovoljno funkcionalno odnosno stvarno spajanje JLS </a:t>
            </a:r>
            <a:r>
              <a:rPr lang="hr-HR" sz="2300" dirty="0">
                <a:solidFill>
                  <a:srgbClr val="000066"/>
                </a:solidFill>
              </a:rPr>
              <a:t>objavljen u rujnu 2022. u NN 106/22 i na mrežnoj stranici Ministarstva  financija</a:t>
            </a:r>
            <a:r>
              <a:rPr lang="hr-HR" sz="2300" dirty="0"/>
              <a:t> </a:t>
            </a:r>
            <a:r>
              <a:rPr lang="hr-HR" sz="2200" b="1" dirty="0">
                <a:solidFill>
                  <a:srgbClr val="005DA2"/>
                </a:solidFill>
              </a:rPr>
              <a:t>https://mfin.gov.hr/istaknute-teme/lokalna-samouprava/105 </a:t>
            </a:r>
            <a:endParaRPr lang="hr-HR" sz="2200" dirty="0"/>
          </a:p>
          <a:p>
            <a:pPr lvl="0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v"/>
            </a:pPr>
            <a:r>
              <a:rPr lang="hr-HR" sz="2300" i="1" dirty="0" smtClean="0">
                <a:solidFill>
                  <a:srgbClr val="000066"/>
                </a:solidFill>
              </a:rPr>
              <a:t>Upute </a:t>
            </a:r>
            <a:r>
              <a:rPr lang="hr-HR" sz="2300" dirty="0" smtClean="0">
                <a:solidFill>
                  <a:srgbClr val="000066"/>
                </a:solidFill>
              </a:rPr>
              <a:t>Ministarstva </a:t>
            </a:r>
            <a:r>
              <a:rPr lang="hr-HR" sz="2300" dirty="0">
                <a:solidFill>
                  <a:srgbClr val="000066"/>
                </a:solidFill>
              </a:rPr>
              <a:t>pravosuđa i uprave </a:t>
            </a:r>
            <a:r>
              <a:rPr lang="hr-HR" sz="2300" dirty="0" smtClean="0">
                <a:solidFill>
                  <a:srgbClr val="000066"/>
                </a:solidFill>
              </a:rPr>
              <a:t>od 17.ožujka </a:t>
            </a:r>
            <a:r>
              <a:rPr lang="hr-HR" sz="2300" dirty="0">
                <a:solidFill>
                  <a:srgbClr val="000066"/>
                </a:solidFill>
              </a:rPr>
              <a:t>2023</a:t>
            </a:r>
            <a:r>
              <a:rPr lang="hr-HR" sz="2300" dirty="0" smtClean="0">
                <a:solidFill>
                  <a:srgbClr val="000066"/>
                </a:solidFill>
              </a:rPr>
              <a:t>. i 18. travnja 2023. </a:t>
            </a:r>
            <a:endParaRPr lang="hr-HR" sz="22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954024-20CD-4809-B3C6-40465F27675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886" y="188640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9326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/>
          <a:lstStyle/>
          <a:p>
            <a:r>
              <a:rPr lang="hr-HR" dirty="0"/>
              <a:t>Javni poziv za dodjelu </a:t>
            </a:r>
            <a:r>
              <a:rPr lang="hr-HR" dirty="0" smtClean="0"/>
              <a:t>pomoći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7504" y="836713"/>
            <a:ext cx="8810210" cy="5904656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v"/>
            </a:pPr>
            <a:r>
              <a:rPr lang="hr-HR" sz="2400" b="1" dirty="0" smtClean="0"/>
              <a:t>JLS koje su zainteresirane </a:t>
            </a:r>
            <a:r>
              <a:rPr lang="hr-HR" sz="2400" dirty="0" smtClean="0"/>
              <a:t>za dobrovoljno funkcionalno odnosno stvarno spajanje </a:t>
            </a:r>
            <a:r>
              <a:rPr lang="hr-HR" sz="2400" b="1" dirty="0" smtClean="0"/>
              <a:t>mogu se javiti </a:t>
            </a:r>
            <a:r>
              <a:rPr lang="hr-HR" sz="2400" dirty="0" smtClean="0"/>
              <a:t>na </a:t>
            </a:r>
            <a:r>
              <a:rPr lang="hr-HR" sz="2400" i="1" dirty="0" smtClean="0"/>
              <a:t>Javni poziv.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v"/>
            </a:pPr>
            <a:r>
              <a:rPr lang="hr-HR" sz="2400" b="1" dirty="0" smtClean="0"/>
              <a:t>Predmet </a:t>
            </a:r>
            <a:r>
              <a:rPr lang="hr-HR" sz="2400" b="1" dirty="0"/>
              <a:t>javnog poziva </a:t>
            </a:r>
            <a:r>
              <a:rPr lang="hr-HR" sz="2400" dirty="0"/>
              <a:t>je dodjela pomoći iz državnog proračuna JLS koje se odluče za dobrovoljno funkcionalno odnosno stvarno </a:t>
            </a:r>
            <a:r>
              <a:rPr lang="hr-HR" sz="2400" dirty="0" smtClean="0"/>
              <a:t>spajanje.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v"/>
            </a:pPr>
            <a:r>
              <a:rPr lang="hr-HR" sz="2400" dirty="0" smtClean="0"/>
              <a:t>Sredstva pomoći:</a:t>
            </a:r>
            <a:endParaRPr lang="hr-HR" sz="2400" dirty="0"/>
          </a:p>
          <a:p>
            <a:pPr lvl="1" indent="-342000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Ø"/>
            </a:pPr>
            <a:r>
              <a:rPr lang="hr-HR" sz="2400" dirty="0" smtClean="0"/>
              <a:t>su bespovratna </a:t>
            </a:r>
            <a:r>
              <a:rPr lang="hr-HR" sz="2400" dirty="0"/>
              <a:t>i </a:t>
            </a:r>
            <a:r>
              <a:rPr lang="hr-HR" sz="2400" dirty="0" smtClean="0"/>
              <a:t>namjenska</a:t>
            </a:r>
          </a:p>
          <a:p>
            <a:pPr lvl="1" indent="-342000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Ø"/>
            </a:pPr>
            <a:r>
              <a:rPr lang="hr-HR" sz="2400" dirty="0" smtClean="0"/>
              <a:t>dodjeljuju se tijekom petogodišnjeg razdoblja</a:t>
            </a:r>
          </a:p>
          <a:p>
            <a:pPr lvl="1" indent="-342000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Ø"/>
            </a:pPr>
            <a:r>
              <a:rPr lang="hr-HR" sz="2400" dirty="0" smtClean="0"/>
              <a:t>ne ulaze u ograničenje plaća i zaduženost JLS.</a:t>
            </a:r>
            <a:endParaRPr lang="hr-HR" sz="2400" dirty="0"/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v"/>
            </a:pPr>
            <a:r>
              <a:rPr lang="hr-HR" sz="2400" dirty="0" smtClean="0"/>
              <a:t>JLS </a:t>
            </a:r>
            <a:r>
              <a:rPr lang="hr-HR" sz="2400" dirty="0"/>
              <a:t>koje se </a:t>
            </a:r>
            <a:r>
              <a:rPr lang="hr-HR" sz="2400" dirty="0" smtClean="0"/>
              <a:t>jave na </a:t>
            </a:r>
            <a:r>
              <a:rPr lang="hr-HR" sz="2400" dirty="0"/>
              <a:t>Javni </a:t>
            </a:r>
            <a:r>
              <a:rPr lang="hr-HR" sz="2400" dirty="0" smtClean="0"/>
              <a:t>poziv </a:t>
            </a:r>
            <a:r>
              <a:rPr lang="hr-HR" sz="2400" b="1" dirty="0"/>
              <a:t>dužne </a:t>
            </a:r>
            <a:r>
              <a:rPr lang="hr-HR" sz="2400" b="1" dirty="0" smtClean="0"/>
              <a:t>su</a:t>
            </a:r>
            <a:r>
              <a:rPr lang="hr-HR" sz="2400" dirty="0" smtClean="0"/>
              <a:t>:</a:t>
            </a:r>
            <a:endParaRPr lang="hr-HR" sz="2400" dirty="0"/>
          </a:p>
          <a:p>
            <a:pPr lvl="1" indent="-342000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Ø"/>
            </a:pPr>
            <a:r>
              <a:rPr lang="hr-HR" sz="2400" dirty="0"/>
              <a:t>navesti model i oblik po kojemu </a:t>
            </a:r>
            <a:r>
              <a:rPr lang="hr-HR" sz="2400" dirty="0" smtClean="0"/>
              <a:t>su odlučile </a:t>
            </a:r>
            <a:r>
              <a:rPr lang="hr-HR" sz="2400" dirty="0"/>
              <a:t>provesti spajanje te </a:t>
            </a:r>
          </a:p>
          <a:p>
            <a:pPr lvl="1" indent="-342000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Ø"/>
            </a:pPr>
            <a:r>
              <a:rPr lang="hr-HR" sz="2400" dirty="0"/>
              <a:t>dostaviti informaciju na koji će način koristiti dodatna sredstva koja će joj ostati na raspolaganju.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Tx/>
              <a:buSzPct val="100000"/>
              <a:buNone/>
            </a:pPr>
            <a:endParaRPr lang="hr-HR" sz="2200" dirty="0" smtClean="0"/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v"/>
            </a:pPr>
            <a:endParaRPr lang="hr-HR" sz="2400" dirty="0" smtClean="0"/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v"/>
            </a:pPr>
            <a:endParaRPr lang="hr-HR" sz="2070" dirty="0" smtClean="0"/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v"/>
            </a:pPr>
            <a:endParaRPr lang="hr-HR" sz="2070" dirty="0" smtClean="0"/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v"/>
            </a:pPr>
            <a:endParaRPr lang="hr-HR" sz="207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954024-20CD-4809-B3C6-40465F27675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886" y="188640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5857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80920" cy="639590"/>
          </a:xfrm>
        </p:spPr>
        <p:txBody>
          <a:bodyPr/>
          <a:lstStyle/>
          <a:p>
            <a:r>
              <a:rPr lang="hr-HR" dirty="0" smtClean="0"/>
              <a:t>Zahtjev za dodjelu pomoći i dokumentacija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7504" y="828230"/>
            <a:ext cx="8810210" cy="5913138"/>
          </a:xfrm>
        </p:spPr>
        <p:txBody>
          <a:bodyPr/>
          <a:lstStyle/>
          <a:p>
            <a:pPr marL="342900" lvl="1" indent="-342900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v"/>
            </a:pPr>
            <a:r>
              <a:rPr lang="hr-HR" sz="2050" dirty="0" smtClean="0">
                <a:cs typeface="+mn-cs"/>
              </a:rPr>
              <a:t>Zahtjev se podnosi u pisanom obliku i jednoj kopiji u elektroničkom obliku, s naznakom </a:t>
            </a:r>
            <a:r>
              <a:rPr lang="hr-HR" sz="2050" i="1" dirty="0" smtClean="0">
                <a:cs typeface="+mn-cs"/>
              </a:rPr>
              <a:t>„Javni poziv za dodjelu pomoći na ime poticaja za dobrovoljno funkcionalno odnosno stvarno spajanje jedinica lokalne samouprave“, </a:t>
            </a:r>
            <a:r>
              <a:rPr lang="hr-HR" sz="2050" dirty="0" smtClean="0">
                <a:cs typeface="+mn-cs"/>
              </a:rPr>
              <a:t>Ministarstvo financija, Katančićeva 5, 10000 Zagreb.</a:t>
            </a:r>
          </a:p>
          <a:p>
            <a:pPr marL="342900" lvl="1" indent="-342900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v"/>
            </a:pPr>
            <a:r>
              <a:rPr lang="hr-HR" sz="2050" dirty="0" smtClean="0">
                <a:cs typeface="+mn-cs"/>
              </a:rPr>
              <a:t>Dokumentacija uz zahtjev koju je JLS dužna dostaviti:</a:t>
            </a:r>
          </a:p>
          <a:p>
            <a:pPr marL="684000" lvl="2" indent="-252000" algn="just">
              <a:spcBef>
                <a:spcPts val="0"/>
              </a:spcBef>
              <a:spcAft>
                <a:spcPts val="600"/>
              </a:spcAft>
              <a:buClrTx/>
              <a:buSzPct val="100000"/>
              <a:buNone/>
            </a:pPr>
            <a:r>
              <a:rPr lang="hr-HR" sz="2050" dirty="0" smtClean="0">
                <a:cs typeface="+mn-cs"/>
              </a:rPr>
              <a:t>1.	</a:t>
            </a:r>
            <a:r>
              <a:rPr lang="hr-HR" sz="2050" b="1" dirty="0" smtClean="0">
                <a:cs typeface="+mn-cs"/>
              </a:rPr>
              <a:t>sporazum</a:t>
            </a:r>
            <a:r>
              <a:rPr lang="hr-HR" sz="2050" dirty="0" smtClean="0">
                <a:cs typeface="+mn-cs"/>
              </a:rPr>
              <a:t> o zajedničkom obavljanju poslova iz samoupravnog djelokruga putem </a:t>
            </a:r>
            <a:r>
              <a:rPr lang="hr-HR" sz="2050" b="1" dirty="0" smtClean="0">
                <a:cs typeface="+mn-cs"/>
              </a:rPr>
              <a:t>zajedničkog službenika </a:t>
            </a:r>
            <a:r>
              <a:rPr lang="hr-HR" sz="2050" dirty="0" smtClean="0">
                <a:cs typeface="+mn-cs"/>
              </a:rPr>
              <a:t>- MODEL A,</a:t>
            </a:r>
          </a:p>
          <a:p>
            <a:pPr marL="684000" lvl="2" indent="-252000" algn="just">
              <a:spcBef>
                <a:spcPts val="0"/>
              </a:spcBef>
              <a:spcAft>
                <a:spcPts val="600"/>
              </a:spcAft>
              <a:buClrTx/>
              <a:buSzPct val="100000"/>
              <a:buNone/>
            </a:pPr>
            <a:r>
              <a:rPr lang="hr-HR" sz="2050" dirty="0" smtClean="0">
                <a:cs typeface="+mn-cs"/>
              </a:rPr>
              <a:t>2.	</a:t>
            </a:r>
            <a:r>
              <a:rPr lang="hr-HR" sz="2050" b="1" dirty="0" smtClean="0">
                <a:cs typeface="+mn-cs"/>
              </a:rPr>
              <a:t>sporazum</a:t>
            </a:r>
            <a:r>
              <a:rPr lang="hr-HR" sz="2050" dirty="0" smtClean="0">
                <a:cs typeface="+mn-cs"/>
              </a:rPr>
              <a:t> o zajedničkom obavljanju poslova iz samoupravnog djelokruga ustrojavanjem </a:t>
            </a:r>
            <a:r>
              <a:rPr lang="hr-HR" sz="2050" b="1" dirty="0" smtClean="0">
                <a:cs typeface="+mn-cs"/>
              </a:rPr>
              <a:t>zajedničkog upravnog odjela ili službe </a:t>
            </a:r>
            <a:r>
              <a:rPr lang="hr-HR" sz="2050" dirty="0" smtClean="0">
                <a:cs typeface="+mn-cs"/>
              </a:rPr>
              <a:t>- MODEL A,</a:t>
            </a:r>
          </a:p>
          <a:p>
            <a:pPr marL="684000" lvl="2" indent="-252000" algn="just">
              <a:spcBef>
                <a:spcPts val="0"/>
              </a:spcBef>
              <a:spcAft>
                <a:spcPts val="600"/>
              </a:spcAft>
              <a:buClrTx/>
              <a:buSzPct val="100000"/>
              <a:buNone/>
            </a:pPr>
            <a:r>
              <a:rPr lang="hr-HR" sz="2050" dirty="0" smtClean="0">
                <a:cs typeface="+mn-cs"/>
              </a:rPr>
              <a:t>3.	</a:t>
            </a:r>
            <a:r>
              <a:rPr lang="hr-HR" sz="2050" b="1" dirty="0" smtClean="0">
                <a:cs typeface="+mn-cs"/>
              </a:rPr>
              <a:t>sporazum</a:t>
            </a:r>
            <a:r>
              <a:rPr lang="hr-HR" sz="2050" dirty="0" smtClean="0">
                <a:cs typeface="+mn-cs"/>
              </a:rPr>
              <a:t> o zajedničkom obavljanju poslova iz samoupravnog djelokruga </a:t>
            </a:r>
            <a:r>
              <a:rPr lang="hr-HR" sz="2050" b="1" dirty="0" smtClean="0">
                <a:cs typeface="+mn-cs"/>
              </a:rPr>
              <a:t>putem trgovačkog društva ili ustanove </a:t>
            </a:r>
            <a:r>
              <a:rPr lang="hr-HR" sz="2050" dirty="0" smtClean="0">
                <a:cs typeface="+mn-cs"/>
              </a:rPr>
              <a:t>- MODEL A,</a:t>
            </a:r>
          </a:p>
          <a:p>
            <a:pPr marL="684000" lvl="2" indent="-252000" algn="just">
              <a:spcBef>
                <a:spcPts val="0"/>
              </a:spcBef>
              <a:spcAft>
                <a:spcPts val="600"/>
              </a:spcAft>
              <a:buClrTx/>
              <a:buSzPct val="100000"/>
              <a:buNone/>
            </a:pPr>
            <a:r>
              <a:rPr lang="hr-HR" sz="2050" dirty="0" smtClean="0">
                <a:cs typeface="+mn-cs"/>
              </a:rPr>
              <a:t>4.	</a:t>
            </a:r>
            <a:r>
              <a:rPr lang="hr-HR" sz="2050" b="1" dirty="0" smtClean="0">
                <a:cs typeface="+mn-cs"/>
              </a:rPr>
              <a:t>akt</a:t>
            </a:r>
            <a:r>
              <a:rPr lang="hr-HR" sz="2050" dirty="0" smtClean="0">
                <a:cs typeface="+mn-cs"/>
              </a:rPr>
              <a:t> o </a:t>
            </a:r>
            <a:r>
              <a:rPr lang="hr-HR" sz="2050" b="1" dirty="0" smtClean="0">
                <a:cs typeface="+mn-cs"/>
              </a:rPr>
              <a:t>dobrovoljnom spajanju područja jedne ili više JLS drugoj JLS</a:t>
            </a:r>
            <a:r>
              <a:rPr lang="hr-HR" sz="2050" dirty="0" smtClean="0">
                <a:cs typeface="+mn-cs"/>
              </a:rPr>
              <a:t>, sukladno zakonu kojim se utvrđuje područno ustrojstvo RH i pitanja od značaja za područno ustrojstvo JLP(R)S - MODEL B.</a:t>
            </a:r>
          </a:p>
          <a:p>
            <a:pPr marL="342900" lvl="1" indent="-342900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v"/>
            </a:pPr>
            <a:r>
              <a:rPr lang="hr-HR" sz="2050" dirty="0" smtClean="0">
                <a:cs typeface="+mn-cs"/>
              </a:rPr>
              <a:t>Ministarstvo financija zadržava pravo tražiti dodatnu dokumentaciju prije donošenja akta o dodjeli pomoći.</a:t>
            </a:r>
          </a:p>
          <a:p>
            <a:pPr marL="342900" lvl="1" indent="-342900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v"/>
            </a:pPr>
            <a:endParaRPr lang="hr-HR" sz="2000" dirty="0">
              <a:cs typeface="+mn-cs"/>
            </a:endParaRPr>
          </a:p>
          <a:p>
            <a:pPr marL="342900" lvl="1" indent="-342900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v"/>
            </a:pPr>
            <a:endParaRPr lang="hr-HR" sz="2000" dirty="0">
              <a:cs typeface="+mn-c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954024-20CD-4809-B3C6-40465F27675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886" y="188640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7843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/>
          <a:lstStyle/>
          <a:p>
            <a:r>
              <a:rPr lang="hr-HR" dirty="0" smtClean="0"/>
              <a:t>Modeli dobrovoljnog spajanja JLS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953344"/>
            <a:ext cx="8496944" cy="5716016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v"/>
            </a:pPr>
            <a:r>
              <a:rPr lang="hr-HR" sz="2100" b="1" dirty="0"/>
              <a:t>MODEL A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hr-HR" sz="2100" u="sng" dirty="0"/>
              <a:t>Pravo podnošenja zahtjeva</a:t>
            </a:r>
            <a:r>
              <a:rPr lang="hr-HR" sz="2100" dirty="0"/>
              <a:t> za dodjelu sredstava pomoći za dobrovoljno funkcionalno spajanje imaju JLS koje:</a:t>
            </a:r>
          </a:p>
          <a:p>
            <a:pPr marL="457200" lvl="1" indent="0" algn="just">
              <a:spcBef>
                <a:spcPts val="0"/>
              </a:spcBef>
              <a:spcAft>
                <a:spcPts val="600"/>
              </a:spcAft>
              <a:buClrTx/>
              <a:buSzPct val="100000"/>
              <a:buNone/>
            </a:pPr>
            <a:r>
              <a:rPr lang="hr-HR" sz="2100" dirty="0"/>
              <a:t>1. </a:t>
            </a:r>
            <a:r>
              <a:rPr lang="hr-HR" sz="2100" b="1" dirty="0"/>
              <a:t>sklope i provode sporazum </a:t>
            </a:r>
            <a:r>
              <a:rPr lang="hr-HR" sz="2100" dirty="0"/>
              <a:t>o zajedničkom obavljanju poslova iz samoupravnog djelokruga putem</a:t>
            </a:r>
            <a:r>
              <a:rPr lang="hr-HR" sz="2100" b="1" dirty="0"/>
              <a:t> </a:t>
            </a:r>
            <a:r>
              <a:rPr lang="hr-HR" sz="2100" dirty="0"/>
              <a:t>zajedničkog službenika,</a:t>
            </a:r>
          </a:p>
          <a:p>
            <a:pPr marL="457200" lvl="1" indent="0" algn="just">
              <a:spcBef>
                <a:spcPts val="0"/>
              </a:spcBef>
              <a:spcAft>
                <a:spcPts val="600"/>
              </a:spcAft>
              <a:buClrTx/>
              <a:buSzPct val="100000"/>
              <a:buNone/>
            </a:pPr>
            <a:r>
              <a:rPr lang="hr-HR" sz="2100" dirty="0"/>
              <a:t>2. </a:t>
            </a:r>
            <a:r>
              <a:rPr lang="hr-HR" sz="2100" b="1" dirty="0"/>
              <a:t>sklope i provode sporazum </a:t>
            </a:r>
            <a:r>
              <a:rPr lang="hr-HR" sz="2100" dirty="0"/>
              <a:t>o ustrojavanju zajedničkog upravnog odjela ili službe,</a:t>
            </a:r>
          </a:p>
          <a:p>
            <a:pPr marL="457200" lvl="1" indent="0" algn="just">
              <a:spcBef>
                <a:spcPts val="0"/>
              </a:spcBef>
              <a:spcAft>
                <a:spcPts val="600"/>
              </a:spcAft>
              <a:buClrTx/>
              <a:buSzPct val="100000"/>
              <a:buNone/>
            </a:pPr>
            <a:r>
              <a:rPr lang="hr-HR" sz="2100" dirty="0"/>
              <a:t>3. </a:t>
            </a:r>
            <a:r>
              <a:rPr lang="hr-HR" sz="2100" b="1" dirty="0"/>
              <a:t>sklope i provode sporazum </a:t>
            </a:r>
            <a:r>
              <a:rPr lang="hr-HR" sz="2100" dirty="0"/>
              <a:t>i</a:t>
            </a:r>
            <a:r>
              <a:rPr lang="hr-HR" sz="2100" dirty="0" smtClean="0"/>
              <a:t> zajednički </a:t>
            </a:r>
            <a:r>
              <a:rPr lang="hr-HR" sz="2100" dirty="0"/>
              <a:t>organiziraju obavljanje poslova iz samoupravnog djelokruga putem trgovačkog društva ili </a:t>
            </a:r>
            <a:r>
              <a:rPr lang="hr-HR" sz="2100" dirty="0" smtClean="0"/>
              <a:t>ustanove.</a:t>
            </a:r>
            <a:endParaRPr lang="hr-HR" sz="2100" dirty="0"/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v"/>
            </a:pPr>
            <a:r>
              <a:rPr lang="hr-HR" sz="2100" b="1" dirty="0"/>
              <a:t>MODEL B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hr-HR" sz="2100" u="sng" dirty="0"/>
              <a:t>Pravo podnošenja zahtjeva</a:t>
            </a:r>
            <a:r>
              <a:rPr lang="hr-HR" sz="2100" dirty="0"/>
              <a:t> za dodjelu sredstava pomoći za dobrovoljno stvarno spajanje imaju </a:t>
            </a:r>
            <a:r>
              <a:rPr lang="hr-HR" sz="2100" b="1" dirty="0"/>
              <a:t>JLS koje se odluče dobrovoljno spojiti pripajanjem područja jedne ili više JLS drugoj JLS </a:t>
            </a:r>
            <a:r>
              <a:rPr lang="hr-HR" sz="2100" dirty="0"/>
              <a:t>sukladno zakonu kojim se utvrđuje područno ustrojstvo RH i pitanja od značaja za područno ustrojstvo JLP(R)S.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954024-20CD-4809-B3C6-40465F27675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886" y="188640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6201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64896" cy="639590"/>
          </a:xfrm>
        </p:spPr>
        <p:txBody>
          <a:bodyPr/>
          <a:lstStyle/>
          <a:p>
            <a:r>
              <a:rPr lang="hr-HR" dirty="0" smtClean="0"/>
              <a:t>Sporazum – MODEL 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1052736"/>
            <a:ext cx="8064896" cy="5616624"/>
          </a:xfrm>
        </p:spPr>
        <p:txBody>
          <a:bodyPr/>
          <a:lstStyle/>
          <a:p>
            <a:pPr marL="342900" lvl="1" indent="-342900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v"/>
            </a:pPr>
            <a:r>
              <a:rPr lang="hr-HR" sz="2400" dirty="0" smtClean="0">
                <a:cs typeface="+mn-cs"/>
              </a:rPr>
              <a:t>Ako JLS </a:t>
            </a:r>
            <a:r>
              <a:rPr lang="hr-HR" sz="2400" b="1" dirty="0" smtClean="0">
                <a:cs typeface="+mn-cs"/>
              </a:rPr>
              <a:t>nemaju</a:t>
            </a:r>
            <a:r>
              <a:rPr lang="hr-HR" sz="2400" dirty="0" smtClean="0">
                <a:cs typeface="+mn-cs"/>
              </a:rPr>
              <a:t> </a:t>
            </a:r>
            <a:r>
              <a:rPr lang="hr-HR" sz="2400" b="1" dirty="0" smtClean="0">
                <a:cs typeface="+mn-cs"/>
              </a:rPr>
              <a:t>sporazum</a:t>
            </a:r>
          </a:p>
          <a:p>
            <a:pPr marL="742950" lvl="2" indent="-342900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Ø"/>
            </a:pPr>
            <a:r>
              <a:rPr lang="hr-HR" sz="2400" u="sng" dirty="0" smtClean="0"/>
              <a:t>sklapaju sporazum</a:t>
            </a:r>
            <a:r>
              <a:rPr lang="hr-HR" sz="2400" dirty="0" smtClean="0"/>
              <a:t> o funkcionalnom odnosno stvarnom spajanju</a:t>
            </a:r>
          </a:p>
          <a:p>
            <a:pPr marL="342900" lvl="1" indent="-342900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v"/>
            </a:pPr>
            <a:r>
              <a:rPr lang="hr-HR" sz="2400" dirty="0"/>
              <a:t>Ako JLS </a:t>
            </a:r>
            <a:r>
              <a:rPr lang="hr-HR" sz="2400" b="1" dirty="0" smtClean="0"/>
              <a:t>imaju</a:t>
            </a:r>
            <a:r>
              <a:rPr lang="hr-HR" sz="2400" dirty="0" smtClean="0"/>
              <a:t> </a:t>
            </a:r>
            <a:r>
              <a:rPr lang="hr-HR" sz="2400" b="1" dirty="0" smtClean="0"/>
              <a:t>sporazum</a:t>
            </a:r>
            <a:r>
              <a:rPr lang="hr-HR" sz="2400" dirty="0" smtClean="0"/>
              <a:t> iz ranijih godina</a:t>
            </a:r>
            <a:endParaRPr lang="hr-HR" sz="2400" dirty="0"/>
          </a:p>
          <a:p>
            <a:pPr marL="742950" lvl="2" indent="-342900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Ø"/>
            </a:pPr>
            <a:r>
              <a:rPr lang="hr-HR" sz="2400" u="sng" dirty="0" smtClean="0"/>
              <a:t>potpisuju </a:t>
            </a:r>
            <a:r>
              <a:rPr lang="hr-HR" sz="2400" u="sng" dirty="0"/>
              <a:t>novi sporazum</a:t>
            </a:r>
            <a:r>
              <a:rPr lang="hr-HR" sz="2400" dirty="0"/>
              <a:t> </a:t>
            </a:r>
            <a:r>
              <a:rPr lang="hr-HR" sz="2400" dirty="0" smtClean="0"/>
              <a:t>kojim potvrđuju ili mijenjaju odredbe već potpisanog sporazuma, ako je to potrebno</a:t>
            </a:r>
            <a:endParaRPr lang="hr-HR" sz="2400" dirty="0"/>
          </a:p>
          <a:p>
            <a:pPr marL="342900" lvl="1" indent="-342900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v"/>
            </a:pPr>
            <a:r>
              <a:rPr lang="hr-HR" sz="2400" b="1" dirty="0" smtClean="0"/>
              <a:t>Sve</a:t>
            </a:r>
            <a:r>
              <a:rPr lang="hr-HR" sz="2400" dirty="0" smtClean="0"/>
              <a:t> </a:t>
            </a:r>
            <a:r>
              <a:rPr lang="hr-HR" sz="2400" b="1" dirty="0" smtClean="0"/>
              <a:t>JLS</a:t>
            </a:r>
            <a:r>
              <a:rPr lang="hr-HR" sz="2400" dirty="0" smtClean="0"/>
              <a:t> koje su uključene u zajedničko obavljanje poslova </a:t>
            </a:r>
            <a:r>
              <a:rPr lang="hr-HR" sz="2400" b="1" dirty="0" smtClean="0"/>
              <a:t>moraju biti potpisnice SPORAZUMA</a:t>
            </a:r>
          </a:p>
          <a:p>
            <a:pPr marL="741600" lvl="3" indent="-342900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Ø"/>
            </a:pPr>
            <a:r>
              <a:rPr lang="hr-HR" sz="2400" dirty="0" smtClean="0"/>
              <a:t>temeljem kojega se, </a:t>
            </a:r>
            <a:r>
              <a:rPr lang="hr-HR" sz="2400" dirty="0"/>
              <a:t>u ime svih JLS potpisnica </a:t>
            </a:r>
            <a:r>
              <a:rPr lang="hr-HR" sz="2400" dirty="0" smtClean="0"/>
              <a:t>sporazuma, </a:t>
            </a:r>
            <a:r>
              <a:rPr lang="hr-HR" sz="2400" u="sng" dirty="0" smtClean="0"/>
              <a:t>na Javni poziv javlja </a:t>
            </a:r>
            <a:r>
              <a:rPr lang="hr-HR" sz="2400" b="1" u="sng" dirty="0" smtClean="0"/>
              <a:t>samo jedna JLS. </a:t>
            </a:r>
            <a:endParaRPr lang="hr-HR" sz="2400" b="1" u="sng" dirty="0"/>
          </a:p>
          <a:p>
            <a:pPr marL="400050" lvl="2" indent="0" algn="just">
              <a:spcBef>
                <a:spcPts val="0"/>
              </a:spcBef>
              <a:spcAft>
                <a:spcPts val="600"/>
              </a:spcAft>
              <a:buClrTx/>
              <a:buSzPct val="100000"/>
              <a:buNone/>
            </a:pPr>
            <a:endParaRPr lang="hr-HR" sz="2400" dirty="0">
              <a:cs typeface="+mn-c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954024-20CD-4809-B3C6-40465F27675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886" y="188640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19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64896" cy="639590"/>
          </a:xfrm>
        </p:spPr>
        <p:txBody>
          <a:bodyPr/>
          <a:lstStyle/>
          <a:p>
            <a:r>
              <a:rPr lang="hr-HR" dirty="0" smtClean="0"/>
              <a:t>Dodatna dokumentacija u tekućoj godini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496" y="828230"/>
            <a:ext cx="8882218" cy="5841130"/>
          </a:xfrm>
        </p:spPr>
        <p:txBody>
          <a:bodyPr/>
          <a:lstStyle/>
          <a:p>
            <a:pPr marL="342900" lvl="1" indent="-342900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v"/>
            </a:pPr>
            <a:r>
              <a:rPr lang="hr-HR" sz="2000" dirty="0" smtClean="0"/>
              <a:t>Dodatna dokumentacija koju JLS trebaju dostaviti uz zahtjev i sporazum:</a:t>
            </a:r>
          </a:p>
          <a:p>
            <a:pPr marL="684000" lvl="2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‒"/>
            </a:pPr>
            <a:r>
              <a:rPr lang="hr-HR" sz="2000" dirty="0" smtClean="0">
                <a:cs typeface="+mn-cs"/>
              </a:rPr>
              <a:t>Izjave JLS </a:t>
            </a:r>
            <a:r>
              <a:rPr lang="hr-HR" sz="2000" dirty="0">
                <a:cs typeface="+mn-cs"/>
              </a:rPr>
              <a:t>da su i dalje potpisnice Sporazuma,</a:t>
            </a:r>
          </a:p>
          <a:p>
            <a:pPr marL="684000" lvl="2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‒"/>
            </a:pPr>
            <a:r>
              <a:rPr lang="hr-HR" sz="2000" dirty="0" smtClean="0">
                <a:cs typeface="+mn-cs"/>
              </a:rPr>
              <a:t>Izjave JLS </a:t>
            </a:r>
            <a:r>
              <a:rPr lang="hr-HR" sz="2000" dirty="0">
                <a:cs typeface="+mn-cs"/>
              </a:rPr>
              <a:t>da je Sporazum važeći u </a:t>
            </a:r>
            <a:r>
              <a:rPr lang="hr-HR" sz="2000" dirty="0" smtClean="0">
                <a:cs typeface="+mn-cs"/>
              </a:rPr>
              <a:t>tekućoj godini,</a:t>
            </a:r>
            <a:endParaRPr lang="hr-HR" sz="2000" dirty="0">
              <a:cs typeface="+mn-cs"/>
            </a:endParaRPr>
          </a:p>
          <a:p>
            <a:pPr marL="684000" lvl="2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‒"/>
            </a:pPr>
            <a:r>
              <a:rPr lang="hr-HR" sz="2000" dirty="0" smtClean="0">
                <a:cs typeface="+mn-cs"/>
              </a:rPr>
              <a:t>Izjave JLS </a:t>
            </a:r>
            <a:r>
              <a:rPr lang="hr-HR" sz="2000" b="1" dirty="0">
                <a:cs typeface="+mn-cs"/>
              </a:rPr>
              <a:t>o iznosu </a:t>
            </a:r>
            <a:r>
              <a:rPr lang="hr-HR" sz="2000" b="1" u="sng" dirty="0" smtClean="0">
                <a:cs typeface="+mn-cs"/>
              </a:rPr>
              <a:t>planiranog</a:t>
            </a:r>
            <a:r>
              <a:rPr lang="hr-HR" sz="2000" b="1" dirty="0" smtClean="0">
                <a:cs typeface="+mn-cs"/>
              </a:rPr>
              <a:t> godišnjeg </a:t>
            </a:r>
            <a:r>
              <a:rPr lang="hr-HR" sz="2000" b="1" dirty="0">
                <a:cs typeface="+mn-cs"/>
              </a:rPr>
              <a:t>troška u </a:t>
            </a:r>
            <a:r>
              <a:rPr lang="hr-HR" sz="2000" b="1" dirty="0" smtClean="0">
                <a:cs typeface="+mn-cs"/>
              </a:rPr>
              <a:t>tekućoj 2023. </a:t>
            </a:r>
            <a:r>
              <a:rPr lang="hr-HR" sz="2000" b="1" dirty="0">
                <a:cs typeface="+mn-cs"/>
              </a:rPr>
              <a:t>godini </a:t>
            </a:r>
            <a:r>
              <a:rPr lang="hr-HR" sz="2000" dirty="0">
                <a:cs typeface="+mn-cs"/>
              </a:rPr>
              <a:t>za plaće i ostale materijalne troškove </a:t>
            </a:r>
            <a:r>
              <a:rPr lang="hr-HR" sz="2000" u="sng" dirty="0" smtClean="0">
                <a:cs typeface="+mn-cs"/>
              </a:rPr>
              <a:t>primjerice</a:t>
            </a:r>
            <a:r>
              <a:rPr lang="hr-HR" sz="2000" b="1" dirty="0" smtClean="0">
                <a:cs typeface="+mn-cs"/>
              </a:rPr>
              <a:t> za </a:t>
            </a:r>
            <a:r>
              <a:rPr lang="hr-HR" sz="2000" b="1" dirty="0">
                <a:cs typeface="+mn-cs"/>
              </a:rPr>
              <a:t>jednog </a:t>
            </a:r>
            <a:r>
              <a:rPr lang="hr-HR" sz="2000" b="1" dirty="0" smtClean="0">
                <a:cs typeface="+mn-cs"/>
              </a:rPr>
              <a:t>zajedničkog službenika / jednog službenika zajedničkog upravnog odjela ili službe </a:t>
            </a:r>
            <a:r>
              <a:rPr lang="hr-HR" sz="2000" dirty="0" smtClean="0">
                <a:cs typeface="+mn-cs"/>
              </a:rPr>
              <a:t>- </a:t>
            </a:r>
            <a:r>
              <a:rPr lang="hr-HR" sz="2000" dirty="0">
                <a:cs typeface="+mn-cs"/>
              </a:rPr>
              <a:t>specifikacija troškova </a:t>
            </a:r>
            <a:r>
              <a:rPr lang="hr-HR" sz="2000" i="1" dirty="0">
                <a:cs typeface="+mn-cs"/>
              </a:rPr>
              <a:t>po ekonomskoj klasifikaciji na razini podskupine računa Računskog plana - 311 Plaće (Bruto), 312 Ostali rashodi za zaposlene, 313 Doprinosi na plaće i 321 Naknade troškova zaposlenima, </a:t>
            </a:r>
            <a:r>
              <a:rPr lang="hr-HR" sz="2000" u="sng" dirty="0" smtClean="0">
                <a:cs typeface="+mn-cs"/>
              </a:rPr>
              <a:t>odnosno</a:t>
            </a:r>
            <a:r>
              <a:rPr lang="hr-HR" sz="2000" b="1" dirty="0" smtClean="0">
                <a:cs typeface="+mn-cs"/>
              </a:rPr>
              <a:t> za financiranje zajedničkog trgovačkog društva ili </a:t>
            </a:r>
            <a:r>
              <a:rPr lang="hr-HR" sz="2000" b="1" dirty="0">
                <a:cs typeface="+mn-cs"/>
              </a:rPr>
              <a:t>ustanove </a:t>
            </a:r>
            <a:r>
              <a:rPr lang="hr-HR" sz="2000" b="1" dirty="0" smtClean="0">
                <a:cs typeface="+mn-cs"/>
              </a:rPr>
              <a:t>dostaviti iznos godišnjeg </a:t>
            </a:r>
            <a:r>
              <a:rPr lang="hr-HR" sz="2000" b="1" dirty="0">
                <a:cs typeface="+mn-cs"/>
              </a:rPr>
              <a:t>troška </a:t>
            </a:r>
            <a:r>
              <a:rPr lang="hr-HR" sz="2000" b="1" u="sng" dirty="0" smtClean="0">
                <a:cs typeface="+mn-cs"/>
              </a:rPr>
              <a:t>planiranog</a:t>
            </a:r>
            <a:r>
              <a:rPr lang="hr-HR" sz="2000" b="1" dirty="0" smtClean="0">
                <a:cs typeface="+mn-cs"/>
              </a:rPr>
              <a:t> u tekućoj 2023. </a:t>
            </a:r>
            <a:r>
              <a:rPr lang="hr-HR" sz="2000" b="1" dirty="0">
                <a:cs typeface="+mn-cs"/>
              </a:rPr>
              <a:t>godini </a:t>
            </a:r>
            <a:r>
              <a:rPr lang="hr-HR" sz="2000" dirty="0" smtClean="0">
                <a:cs typeface="+mn-cs"/>
              </a:rPr>
              <a:t>koji </a:t>
            </a:r>
            <a:r>
              <a:rPr lang="hr-HR" sz="2000" dirty="0">
                <a:cs typeface="+mn-cs"/>
              </a:rPr>
              <a:t>se financira iz </a:t>
            </a:r>
            <a:r>
              <a:rPr lang="hr-HR" sz="2000" i="1" dirty="0">
                <a:cs typeface="+mn-cs"/>
              </a:rPr>
              <a:t>izvora 11 Opći prihodi i primici</a:t>
            </a:r>
            <a:r>
              <a:rPr lang="hr-HR" sz="2000" i="1" dirty="0" smtClean="0">
                <a:cs typeface="+mn-cs"/>
              </a:rPr>
              <a:t>,</a:t>
            </a:r>
          </a:p>
          <a:p>
            <a:pPr marL="684000" lvl="2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‒"/>
            </a:pPr>
            <a:r>
              <a:rPr lang="hr-HR" sz="2000" dirty="0">
                <a:cs typeface="+mn-cs"/>
              </a:rPr>
              <a:t>Izjave </a:t>
            </a:r>
            <a:r>
              <a:rPr lang="hr-HR" sz="2000" dirty="0" smtClean="0">
                <a:cs typeface="+mn-cs"/>
              </a:rPr>
              <a:t>JLS </a:t>
            </a:r>
            <a:r>
              <a:rPr lang="hr-HR" sz="2000" dirty="0">
                <a:cs typeface="+mn-cs"/>
              </a:rPr>
              <a:t>o materijalnoj i kaznenoj odgovornosti kojom se jamči za točnost dostavljenih financijskih i ostalih podataka</a:t>
            </a:r>
            <a:r>
              <a:rPr lang="hr-HR" sz="2000" dirty="0" smtClean="0">
                <a:cs typeface="+mn-cs"/>
              </a:rPr>
              <a:t>.</a:t>
            </a:r>
          </a:p>
          <a:p>
            <a:pPr marL="342900" lvl="1" indent="-342900" algn="just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v"/>
            </a:pPr>
            <a:r>
              <a:rPr lang="hr-HR" sz="2000" dirty="0" smtClean="0">
                <a:solidFill>
                  <a:srgbClr val="000066"/>
                </a:solidFill>
              </a:rPr>
              <a:t>Ministarstvo </a:t>
            </a:r>
            <a:r>
              <a:rPr lang="hr-HR" sz="2000" dirty="0">
                <a:solidFill>
                  <a:srgbClr val="000066"/>
                </a:solidFill>
              </a:rPr>
              <a:t>financija zadržava </a:t>
            </a:r>
            <a:r>
              <a:rPr lang="hr-HR" sz="2000" dirty="0" smtClean="0">
                <a:solidFill>
                  <a:srgbClr val="000066"/>
                </a:solidFill>
              </a:rPr>
              <a:t>pravo zatražiti dodatnu dokumentaciju </a:t>
            </a:r>
            <a:r>
              <a:rPr lang="hr-HR" sz="2000" dirty="0">
                <a:solidFill>
                  <a:srgbClr val="000066"/>
                </a:solidFill>
              </a:rPr>
              <a:t>prije isplate pomoći na ime poticaja za dobrovoljno funkcionalno spajanje</a:t>
            </a:r>
            <a:r>
              <a:rPr lang="hr-HR" sz="2000" dirty="0" smtClean="0">
                <a:solidFill>
                  <a:srgbClr val="000066"/>
                </a:solidFill>
              </a:rPr>
              <a:t>.</a:t>
            </a:r>
            <a:endParaRPr lang="hr-HR" sz="2000" dirty="0">
              <a:cs typeface="+mn-c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954024-20CD-4809-B3C6-40465F27675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886" y="188640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66"/>
      </a:dk1>
      <a:lt1>
        <a:srgbClr val="FFFFFF"/>
      </a:lt1>
      <a:dk2>
        <a:srgbClr val="000066"/>
      </a:dk2>
      <a:lt2>
        <a:srgbClr val="DDDDDD"/>
      </a:lt2>
      <a:accent1>
        <a:srgbClr val="BC0327"/>
      </a:accent1>
      <a:accent2>
        <a:srgbClr val="10A5E1"/>
      </a:accent2>
      <a:accent3>
        <a:srgbClr val="FFFFFF"/>
      </a:accent3>
      <a:accent4>
        <a:srgbClr val="000056"/>
      </a:accent4>
      <a:accent5>
        <a:srgbClr val="DAAAAC"/>
      </a:accent5>
      <a:accent6>
        <a:srgbClr val="0D95CC"/>
      </a:accent6>
      <a:hlink>
        <a:srgbClr val="F8E530"/>
      </a:hlink>
      <a:folHlink>
        <a:srgbClr val="47E210"/>
      </a:folHlink>
    </a:clrScheme>
    <a:fontScheme name="Default Design">
      <a:majorFont>
        <a:latin typeface="Frutiger 55 Roman"/>
        <a:ea typeface=""/>
        <a:cs typeface=""/>
      </a:majorFont>
      <a:minorFont>
        <a:latin typeface="Frutiger 55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hr-H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hr-H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43708</TotalTime>
  <Words>2212</Words>
  <Application>Microsoft Office PowerPoint</Application>
  <PresentationFormat>Prikaz na zaslonu (4:3)</PresentationFormat>
  <Paragraphs>181</Paragraphs>
  <Slides>26</Slides>
  <Notes>0</Notes>
  <HiddenSlides>0</HiddenSlides>
  <MMClips>0</MMClips>
  <ScaleCrop>false</ScaleCrop>
  <HeadingPairs>
    <vt:vector size="8" baseType="variant">
      <vt:variant>
        <vt:lpstr>Korišteni fontovi</vt:lpstr>
      </vt:variant>
      <vt:variant>
        <vt:i4>10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38" baseType="lpstr">
      <vt:lpstr>MS PGothic</vt:lpstr>
      <vt:lpstr>MS PGothic</vt:lpstr>
      <vt:lpstr>Arial</vt:lpstr>
      <vt:lpstr>Calibri</vt:lpstr>
      <vt:lpstr>Frutiger 55 Roman</vt:lpstr>
      <vt:lpstr>Helvetica</vt:lpstr>
      <vt:lpstr>Symbol</vt:lpstr>
      <vt:lpstr>Times New Roman</vt:lpstr>
      <vt:lpstr>Verdana</vt:lpstr>
      <vt:lpstr>Wingdings</vt:lpstr>
      <vt:lpstr>Default Design</vt:lpstr>
      <vt:lpstr>Presentation</vt:lpstr>
      <vt:lpstr>PowerPoint prezentacija</vt:lpstr>
      <vt:lpstr>PowerPoint prezentacija</vt:lpstr>
      <vt:lpstr> Nacionalni plan oporavka i otpornosti 2021. – 2026. </vt:lpstr>
      <vt:lpstr>Odluka o kriterijima za dodjelu pomoći i Javni poziv</vt:lpstr>
      <vt:lpstr>Javni poziv za dodjelu pomoći </vt:lpstr>
      <vt:lpstr>Zahtjev za dodjelu pomoći i dokumentacija</vt:lpstr>
      <vt:lpstr>Modeli dobrovoljnog spajanja JLS</vt:lpstr>
      <vt:lpstr>Sporazum – MODEL A </vt:lpstr>
      <vt:lpstr>Dodatna dokumentacija u tekućoj godini </vt:lpstr>
      <vt:lpstr>Dodatna dokumentacija u sljedećim godinama </vt:lpstr>
      <vt:lpstr>Kriteriji za dodjelu pomoći i namjena pomoći (1)</vt:lpstr>
      <vt:lpstr>Podkriterij - broj stanovnika</vt:lpstr>
      <vt:lpstr>Dobrovoljno funkcionalno spajanje - zajednički službenik (MODEL A1)</vt:lpstr>
      <vt:lpstr>Dobrovoljno funkcionalno spajanje - zajednički službenik (MODEL A1)</vt:lpstr>
      <vt:lpstr>Kriteriji za dodjelu pomoći i namjena pomoći (2)</vt:lpstr>
      <vt:lpstr>Dobrovoljno funkcionalno spajanje - zajednički upravni odjel ili služba (MODEL A2)</vt:lpstr>
      <vt:lpstr>Dobrovoljno funkcionalno spajanje - zajednički upravni odjel ili služba (MODEL A2)</vt:lpstr>
      <vt:lpstr>Kriteriji za dodjelu pomoći i namjena pomoći (3)</vt:lpstr>
      <vt:lpstr> Dobrovoljno funkcionalno spajanje – zajedničko trgovačko društvo ili ustanova (MODEL A3)</vt:lpstr>
      <vt:lpstr>Pravo na pomoći za spajanje po Modelu B (1)</vt:lpstr>
      <vt:lpstr>Pravo na pomoći za spajanje po Modelu B (2)</vt:lpstr>
      <vt:lpstr> Dobrovoljno stvarno spajanje – MODEL B </vt:lpstr>
      <vt:lpstr>Razdoblje ostvarivanja i dinamika isplate pomoći</vt:lpstr>
      <vt:lpstr>Stanje dostavljenih zahtjeva (1) </vt:lpstr>
      <vt:lpstr>Stanje dostavljenih zahtjeva (2)  </vt:lpstr>
      <vt:lpstr>PowerPoint prezentacija</vt:lpstr>
    </vt:vector>
  </TitlesOfParts>
  <Company>APIS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Primjena novog Zakona o lokalnim izborima</dc:title>
  <dc:creator>apisit</dc:creator>
  <cp:lastModifiedBy>Nevenka Brkić</cp:lastModifiedBy>
  <cp:revision>6608</cp:revision>
  <cp:lastPrinted>2023-04-28T12:00:04Z</cp:lastPrinted>
  <dcterms:created xsi:type="dcterms:W3CDTF">2013-04-05T08:40:20Z</dcterms:created>
  <dcterms:modified xsi:type="dcterms:W3CDTF">2023-05-29T10:31:49Z</dcterms:modified>
</cp:coreProperties>
</file>