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08" r:id="rId1"/>
  </p:sldMasterIdLst>
  <p:notesMasterIdLst>
    <p:notesMasterId r:id="rId22"/>
  </p:notesMasterIdLst>
  <p:sldIdLst>
    <p:sldId id="256" r:id="rId2"/>
    <p:sldId id="257" r:id="rId3"/>
    <p:sldId id="357" r:id="rId4"/>
    <p:sldId id="358" r:id="rId5"/>
    <p:sldId id="359" r:id="rId6"/>
    <p:sldId id="360" r:id="rId7"/>
    <p:sldId id="362" r:id="rId8"/>
    <p:sldId id="330" r:id="rId9"/>
    <p:sldId id="349" r:id="rId10"/>
    <p:sldId id="279" r:id="rId11"/>
    <p:sldId id="269" r:id="rId12"/>
    <p:sldId id="328" r:id="rId13"/>
    <p:sldId id="356" r:id="rId14"/>
    <p:sldId id="272" r:id="rId15"/>
    <p:sldId id="353" r:id="rId16"/>
    <p:sldId id="329" r:id="rId17"/>
    <p:sldId id="354" r:id="rId18"/>
    <p:sldId id="352" r:id="rId19"/>
    <p:sldId id="355" r:id="rId20"/>
    <p:sldId id="319" r:id="rId21"/>
  </p:sldIdLst>
  <p:sldSz cx="12192000" cy="6858000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Zadana sekcija" id="{D930CBF0-E577-40B0-8072-0CF73470CEF3}">
          <p14:sldIdLst>
            <p14:sldId id="256"/>
            <p14:sldId id="257"/>
            <p14:sldId id="357"/>
            <p14:sldId id="358"/>
            <p14:sldId id="359"/>
            <p14:sldId id="360"/>
            <p14:sldId id="362"/>
            <p14:sldId id="330"/>
            <p14:sldId id="349"/>
            <p14:sldId id="279"/>
            <p14:sldId id="269"/>
            <p14:sldId id="328"/>
            <p14:sldId id="356"/>
            <p14:sldId id="272"/>
            <p14:sldId id="353"/>
            <p14:sldId id="329"/>
            <p14:sldId id="354"/>
            <p14:sldId id="352"/>
            <p14:sldId id="355"/>
            <p14:sldId id="31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D0B4"/>
    <a:srgbClr val="F6D3B0"/>
    <a:srgbClr val="E98E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rednji stil 2 - Isticanj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8901" autoAdjust="0"/>
  </p:normalViewPr>
  <p:slideViewPr>
    <p:cSldViewPr snapToGrid="0">
      <p:cViewPr varScale="1">
        <p:scale>
          <a:sx n="68" d="100"/>
          <a:sy n="68" d="100"/>
        </p:scale>
        <p:origin x="1219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31EA8-D060-4F0C-AEF3-DF88D560976A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39203-B752-41F7-83AE-32FA46F828ED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5538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39203-B752-41F7-83AE-32FA46F828ED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3400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39203-B752-41F7-83AE-32FA46F828ED}" type="slidenum">
              <a:rPr lang="hr-HR" smtClean="0"/>
              <a:pPr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2614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455748-40F1-42E0-88E2-2A441001735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11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United </a:t>
            </a:r>
            <a:r>
              <a:rPr lang="hr-HR" dirty="0" err="1"/>
              <a:t>Nations</a:t>
            </a:r>
            <a:r>
              <a:rPr lang="hr-HR" dirty="0"/>
              <a:t> 2015a     (možda bez a)</a:t>
            </a:r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39203-B752-41F7-83AE-32FA46F828ED}" type="slidenum">
              <a:rPr lang="hr-HR" smtClean="0"/>
              <a:pPr/>
              <a:t>11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porez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dohodak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ne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ulazivši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aktualnu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nacionalnu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politiku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oko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poreza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dohodak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jos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uvijek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moze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reci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 je to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kod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većine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JLP(R)S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jedan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od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glavnih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izvora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općih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prihoda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kojima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financiraju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razni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programi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lokalnoj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zajednici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plaće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zaposlenih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općenito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operativni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troškovi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stoga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možemo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zaključiti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 je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interesu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lokalne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samouprave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što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veći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udio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populacije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bude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e-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ukljuciv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tako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moze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aktivan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duzena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trzistu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a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sposoban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koristiti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online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javne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e-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usluge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ali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komercijalne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e-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usluge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se time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smanjuje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potreba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za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odrzavanjem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infrastrukture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za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pruzanje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javne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usluge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"on site". </a:t>
            </a:r>
            <a:b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b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smanjenje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stope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rizika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od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siromaštva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znamo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 UN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vec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treće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desetljeće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govori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tendenciji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rasta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udjela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populacije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starije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dobi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ukupnoj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populaciji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projekcije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javno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dostupne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... u tom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kontekstu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treba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reci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 je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upravo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fleksibilnost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digitalna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pismenost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osobama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bogatim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zivotnim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iskustvom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njihov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potencijal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mogu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jos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uvijek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doprinositi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zajednici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opterecenje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izvore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javnih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sredstava</a:t>
            </a:r>
            <a:b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smanjena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nezaposlenost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teže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zaposljive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snage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uvriježeno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mišljenje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snaga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dobi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kraju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svog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radnog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vijeka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bitna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digitalnoj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transformaciji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poslovnih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procesa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potpuno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krivo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poslodavci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upravo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tom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segmentu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ulagannem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digitalne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vjestine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mogu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znacajan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doprinos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za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kvalitetu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zivota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zaposlenika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kada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jednom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prestanu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radno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aktivni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b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ostvarenje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ciljeva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politike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aktivnog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starenja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osobe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izložene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digitalnom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jazu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često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puta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nisu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informirane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pravima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obvezama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jer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informacije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njih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dodju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zakasnjenjem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digitalno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ukljucive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osobe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mogu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dati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znacajniji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doprinos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drustvu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zajednici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u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kojoj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djeluju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...)</a:t>
            </a:r>
            <a:b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smanjenje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operativnih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troškova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JLP(R)S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uvodjenjem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e-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usluga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koje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je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sposoban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koristiti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što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veći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broj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korisnika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(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sada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to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nisu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  <a:b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-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svojim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proaktivnim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djelovanjem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kroj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javne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politike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svaka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razina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javne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uprave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moze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potaknuti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znacajan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sinergijski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efekt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od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porasta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e-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ukljucivosti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ako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se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udruzi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civilnim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drustvom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i </a:t>
            </a:r>
            <a:r>
              <a:rPr lang="en-US" sz="12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gospodarstvom</a:t>
            </a: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539203-B752-41F7-83AE-32FA46F828ED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081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r-HR" sz="1200" dirty="0"/>
              <a:t>a </a:t>
            </a:r>
            <a:r>
              <a:rPr lang="hr-HR" sz="1200" dirty="0" err="1"/>
              <a:t>podindikatori</a:t>
            </a:r>
            <a:r>
              <a:rPr lang="hr-HR" sz="1200" dirty="0"/>
              <a:t> kojima se opisuju i mjere, indikatori su povezani sa rezultatima QCA analize javnih politika zemalja EU koje imaju visoku stopu e-</a:t>
            </a:r>
            <a:r>
              <a:rPr lang="hr-HR" sz="1200" dirty="0" err="1"/>
              <a:t>Uključivosti</a:t>
            </a:r>
            <a:r>
              <a:rPr lang="hr-HR" sz="1200" dirty="0"/>
              <a:t> populacije 54+ (dodao</a:t>
            </a:r>
            <a:r>
              <a:rPr lang="hr-HR" sz="1200" baseline="0" dirty="0"/>
              <a:t> zarez)</a:t>
            </a:r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539203-B752-41F7-83AE-32FA46F828ED}" type="slidenum">
              <a:rPr lang="hr-HR" smtClean="0"/>
              <a:pPr/>
              <a:t>14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4314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8376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83705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589172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4739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731516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82344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81987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648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3023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2542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36559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4908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0987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765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4350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86CB1-2BEC-4E42-9516-5CE2E187BC0F}" type="datetimeFigureOut">
              <a:rPr lang="hr-HR" smtClean="0"/>
              <a:pPr/>
              <a:t>29.5.2023.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306911A-3766-4528-B965-20D6A1D6D014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84877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14" r:id="rId6"/>
    <p:sldLayoutId id="2147483815" r:id="rId7"/>
    <p:sldLayoutId id="2147483816" r:id="rId8"/>
    <p:sldLayoutId id="2147483817" r:id="rId9"/>
    <p:sldLayoutId id="2147483818" r:id="rId10"/>
    <p:sldLayoutId id="2147483819" r:id="rId11"/>
    <p:sldLayoutId id="2147483820" r:id="rId12"/>
    <p:sldLayoutId id="2147483821" r:id="rId13"/>
    <p:sldLayoutId id="2147483822" r:id="rId14"/>
    <p:sldLayoutId id="2147483823" r:id="rId15"/>
    <p:sldLayoutId id="214748382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DFCB7E-DAB8-4A7C-AB25-EDA8EC7D5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8526" y="1197334"/>
            <a:ext cx="8915399" cy="2764355"/>
          </a:xfrm>
        </p:spPr>
        <p:txBody>
          <a:bodyPr>
            <a:normAutofit/>
          </a:bodyPr>
          <a:lstStyle/>
          <a:p>
            <a:pPr algn="ctr"/>
            <a:r>
              <a:rPr lang="hr-H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SPREMNOST JAVNIH POLITIKA ZA E-UKLJUČIVOST POPULACIJE 54+ </a:t>
            </a:r>
            <a:br>
              <a:rPr lang="hr-HR" sz="3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2800" b="1" dirty="0">
                <a:latin typeface="Arial" panose="020B0604020202020204" pitchFamily="34" charset="0"/>
              </a:rPr>
              <a:t>u </a:t>
            </a:r>
            <a:r>
              <a:rPr lang="en-US" sz="2800" b="1" dirty="0" err="1">
                <a:latin typeface="Arial" panose="020B0604020202020204" pitchFamily="34" charset="0"/>
              </a:rPr>
              <a:t>osam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hrvatskih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</a:rPr>
              <a:t>županija</a:t>
            </a:r>
            <a:r>
              <a:rPr lang="en-US" sz="2800" b="1" dirty="0">
                <a:latin typeface="Arial" panose="020B0604020202020204" pitchFamily="34" charset="0"/>
              </a:rPr>
              <a:t> </a:t>
            </a:r>
            <a:br>
              <a:rPr lang="hr-HR" sz="2800" b="1" dirty="0">
                <a:latin typeface="Arial" panose="020B0604020202020204" pitchFamily="34" charset="0"/>
              </a:rPr>
            </a:br>
            <a:r>
              <a:rPr lang="en-US" sz="2800" b="1" dirty="0">
                <a:latin typeface="Arial" panose="020B0604020202020204" pitchFamily="34" charset="0"/>
              </a:rPr>
              <a:t>od 2016. – 2020. </a:t>
            </a:r>
            <a:r>
              <a:rPr lang="en-US" sz="2800" b="1" dirty="0" err="1">
                <a:latin typeface="Arial" panose="020B0604020202020204" pitchFamily="34" charset="0"/>
              </a:rPr>
              <a:t>godine</a:t>
            </a:r>
            <a:endParaRPr lang="hr-HR" sz="36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F71B847-36B4-49A7-9760-E0AFE2CB3D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83883" y="5927639"/>
            <a:ext cx="8618917" cy="434701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hr-HR" sz="2400" dirty="0"/>
              <a:t>Poreč, 1. 6. 2023.</a:t>
            </a:r>
          </a:p>
        </p:txBody>
      </p:sp>
      <p:sp>
        <p:nvSpPr>
          <p:cNvPr id="4" name="Podnaslov 2">
            <a:extLst>
              <a:ext uri="{FF2B5EF4-FFF2-40B4-BE49-F238E27FC236}">
                <a16:creationId xmlns:a16="http://schemas.microsoft.com/office/drawing/2014/main" id="{4E659E37-AB67-43D8-BE59-EC7A55B5C25D}"/>
              </a:ext>
            </a:extLst>
          </p:cNvPr>
          <p:cNvSpPr txBox="1">
            <a:spLocks/>
          </p:cNvSpPr>
          <p:nvPr/>
        </p:nvSpPr>
        <p:spPr>
          <a:xfrm>
            <a:off x="782198" y="4278488"/>
            <a:ext cx="10488057" cy="166407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2800" dirty="0"/>
              <a:t>Dr. sc. Robertina Zdjelar</a:t>
            </a:r>
          </a:p>
          <a:p>
            <a:pPr algn="ctr"/>
            <a:endParaRPr lang="hr-HR" sz="900" dirty="0"/>
          </a:p>
          <a:p>
            <a:pPr algn="ctr"/>
            <a:r>
              <a:rPr lang="hr-HR" dirty="0"/>
              <a:t>Fakultet organizacije i informatike Varaždin, Sveučilište u Zagrebu</a:t>
            </a:r>
          </a:p>
          <a:p>
            <a:pPr algn="ctr"/>
            <a:endParaRPr lang="hr-HR" sz="2800" dirty="0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1604D007-F721-29AB-EFAF-02B6F8E2D146}"/>
              </a:ext>
            </a:extLst>
          </p:cNvPr>
          <p:cNvSpPr txBox="1"/>
          <p:nvPr/>
        </p:nvSpPr>
        <p:spPr>
          <a:xfrm>
            <a:off x="3657600" y="310994"/>
            <a:ext cx="57397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0" dirty="0" err="1">
                <a:solidFill>
                  <a:srgbClr val="25282A"/>
                </a:solidFill>
                <a:effectLst/>
                <a:latin typeface="Helvetica Neue"/>
              </a:rPr>
              <a:t>Savjetovanje</a:t>
            </a:r>
            <a:r>
              <a:rPr lang="en-US" b="1" i="0" dirty="0">
                <a:solidFill>
                  <a:srgbClr val="25282A"/>
                </a:solidFill>
                <a:effectLst/>
                <a:latin typeface="Helvetica Neue"/>
              </a:rPr>
              <a:t> o </a:t>
            </a:r>
            <a:r>
              <a:rPr lang="en-US" b="1" i="0" dirty="0" err="1">
                <a:solidFill>
                  <a:srgbClr val="25282A"/>
                </a:solidFill>
                <a:effectLst/>
                <a:latin typeface="Helvetica Neue"/>
              </a:rPr>
              <a:t>lokalnoj</a:t>
            </a:r>
            <a:r>
              <a:rPr lang="en-US" b="1" i="0" dirty="0">
                <a:solidFill>
                  <a:srgbClr val="25282A"/>
                </a:solidFill>
                <a:effectLst/>
                <a:latin typeface="Helvetica Neue"/>
              </a:rPr>
              <a:t> </a:t>
            </a:r>
            <a:r>
              <a:rPr lang="en-US" b="1" i="0" dirty="0" err="1">
                <a:solidFill>
                  <a:srgbClr val="25282A"/>
                </a:solidFill>
                <a:effectLst/>
                <a:latin typeface="Helvetica Neue"/>
              </a:rPr>
              <a:t>samoupravi</a:t>
            </a:r>
            <a:endParaRPr lang="en-US" b="1" i="0" dirty="0">
              <a:solidFill>
                <a:srgbClr val="25282A"/>
              </a:solidFill>
              <a:effectLst/>
              <a:latin typeface="Helvetica Neue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5ABBBF-687F-5A77-FB79-DEAB1F5153A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085" t="7227" r="71716" b="79117"/>
          <a:stretch/>
        </p:blipFill>
        <p:spPr>
          <a:xfrm>
            <a:off x="1883883" y="212059"/>
            <a:ext cx="1487278" cy="936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8047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C1DDB3-42D0-40DD-AFC7-8ADC4D448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9396" y="224264"/>
            <a:ext cx="6425157" cy="590931"/>
          </a:xfr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Specifičnosti populacije 54+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683D120-7133-4A14-8BF8-95BEDAEE8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709" y="1196623"/>
            <a:ext cx="11080531" cy="5661378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biološke, psihološke, sociološke, ekonomske</a:t>
            </a:r>
          </a:p>
          <a:p>
            <a:pPr algn="just">
              <a:lnSpc>
                <a:spcPct val="160000"/>
              </a:lnSpc>
            </a:pPr>
            <a:r>
              <a:rPr lang="hr-HR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troškovi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pristupa Internetu, </a:t>
            </a:r>
            <a:r>
              <a:rPr lang="hr-HR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roškovi opreme, sadržaj nije koristan, nema interesa, privatnost i sigurnost, nedostatak vještina, širokopojasni pristup nije dostupan, pristup nije poželjan (štetni sadržaji i </a:t>
            </a:r>
            <a:r>
              <a:rPr lang="hr-HR" sz="2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sl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)).</a:t>
            </a:r>
          </a:p>
          <a:p>
            <a:pPr algn="just">
              <a:lnSpc>
                <a:spcPct val="160000"/>
              </a:lnSpc>
            </a:pPr>
            <a:r>
              <a:rPr lang="hr-HR" sz="2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nisu pohađali tečajeve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dovoljno razvijene digitalne vještine; rijetko koriste računalo; nemaju vremena; tečajevi su im trošak; nema adekvatne ponude tečajeva; tečajevi su prekomplicirani; ostalo...</a:t>
            </a:r>
          </a:p>
        </p:txBody>
      </p:sp>
    </p:spTree>
    <p:extLst>
      <p:ext uri="{BB962C8B-B14F-4D97-AF65-F5344CB8AC3E}">
        <p14:creationId xmlns:p14="http://schemas.microsoft.com/office/powerpoint/2010/main" val="918709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256728-8563-43F7-ABB1-06F4066A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635" y="262866"/>
            <a:ext cx="12055365" cy="1280890"/>
          </a:xfr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Održivi razvoj i javne politike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C44D737A-6B0B-4F16-A18A-5FA2045C3AC8}"/>
              </a:ext>
            </a:extLst>
          </p:cNvPr>
          <p:cNvSpPr txBox="1"/>
          <p:nvPr/>
        </p:nvSpPr>
        <p:spPr>
          <a:xfrm>
            <a:off x="1167788" y="903311"/>
            <a:ext cx="11150335" cy="5599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49580" marR="633730" indent="-34290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20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defRPr>
            </a:lvl1pPr>
            <a:lvl2pPr marL="742950" indent="-28575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1143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1600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20574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25146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29718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34290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3886200" indent="-228600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algn="just"/>
            <a:r>
              <a:rPr lang="hr-HR" sz="2400" b="0" dirty="0"/>
              <a:t>Politika održivog razvoja sadrži smjernice za rješavanje društvenih problema današnjice za razdoblje do 2030. godine (United Nations, 2015a) </a:t>
            </a:r>
            <a:r>
              <a:rPr lang="hr-HR" sz="2400" b="0" dirty="0">
                <a:sym typeface="Wingdings" panose="05000000000000000000" pitchFamily="2" charset="2"/>
              </a:rPr>
              <a:t> </a:t>
            </a:r>
            <a:r>
              <a:rPr lang="hr-HR" sz="2400" b="0" dirty="0"/>
              <a:t>Agenda o održivom razvoju 2030. sadrži plan aktivnosti usmjerenih na stanovništvo (kvaliteta života, prevencija rizika od siromaštva)</a:t>
            </a:r>
          </a:p>
        </p:txBody>
      </p:sp>
      <p:sp>
        <p:nvSpPr>
          <p:cNvPr id="3" name="Naslov 1">
            <a:extLst>
              <a:ext uri="{FF2B5EF4-FFF2-40B4-BE49-F238E27FC236}">
                <a16:creationId xmlns:a16="http://schemas.microsoft.com/office/drawing/2014/main" id="{EB804498-0472-800B-8076-0CB9336C0651}"/>
              </a:ext>
            </a:extLst>
          </p:cNvPr>
          <p:cNvSpPr txBox="1">
            <a:spLocks/>
          </p:cNvSpPr>
          <p:nvPr/>
        </p:nvSpPr>
        <p:spPr>
          <a:xfrm>
            <a:off x="520832" y="3432246"/>
            <a:ext cx="11150335" cy="590931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t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Javne politike i e-Uključivost</a:t>
            </a:r>
          </a:p>
        </p:txBody>
      </p:sp>
      <p:sp>
        <p:nvSpPr>
          <p:cNvPr id="5" name="Rezervirano mjesto sadržaja 2">
            <a:extLst>
              <a:ext uri="{FF2B5EF4-FFF2-40B4-BE49-F238E27FC236}">
                <a16:creationId xmlns:a16="http://schemas.microsoft.com/office/drawing/2014/main" id="{622AD969-CE67-96D4-420A-97A3A9B42D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7788" y="4072949"/>
            <a:ext cx="10651271" cy="3099032"/>
          </a:xfrm>
        </p:spPr>
        <p:txBody>
          <a:bodyPr>
            <a:normAutofit/>
          </a:bodyPr>
          <a:lstStyle/>
          <a:p>
            <a:pPr marL="449580" marR="633730" algn="just">
              <a:lnSpc>
                <a:spcPct val="150000"/>
              </a:lnSpc>
            </a:pPr>
            <a:r>
              <a:rPr lang="hr-H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Pod javnim politikama podrazumijevaju se: strateški višegodišnji dokumenti; akcijski planovi; izvješća nadležnih tijela o provedbi; proračunski planski dokumenti; proračunski godišnji izvještajni dokumenti (izvori podataka za kompozitni indeks)</a:t>
            </a: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r-HR" sz="2400" i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175946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0A2766-0A2D-4CFA-943D-BB55E1F8D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327" y="1399822"/>
            <a:ext cx="10399923" cy="5252931"/>
          </a:xfrm>
        </p:spPr>
        <p:txBody>
          <a:bodyPr>
            <a:normAutofit fontScale="92500" lnSpcReduction="10000"/>
          </a:bodyPr>
          <a:lstStyle/>
          <a:p>
            <a:r>
              <a:rPr lang="hr-HR" sz="2400" dirty="0"/>
              <a:t>Kontinuirana aktivnost tijekom 20 godina, proces koji traje</a:t>
            </a:r>
          </a:p>
          <a:p>
            <a:r>
              <a:rPr lang="hr-HR" sz="2400" b="1" dirty="0">
                <a:solidFill>
                  <a:srgbClr val="FF0000"/>
                </a:solidFill>
              </a:rPr>
              <a:t>Razvoj digitalne pismenosti </a:t>
            </a:r>
            <a:r>
              <a:rPr lang="hr-HR" sz="2400" dirty="0"/>
              <a:t>- Donošenje razvojnih planskih dokumenata, izvješćivanje o provedbi planova s ciljem podizanja e-Uključivosti</a:t>
            </a:r>
          </a:p>
          <a:p>
            <a:r>
              <a:rPr lang="hr-HR" sz="2400" b="1" dirty="0">
                <a:solidFill>
                  <a:srgbClr val="FF0000"/>
                </a:solidFill>
              </a:rPr>
              <a:t>Tehnički preduvjeti </a:t>
            </a:r>
            <a:r>
              <a:rPr lang="hr-HR" sz="2400" dirty="0"/>
              <a:t>– izgradnja širokopojasnog Interneta, dostupnost IKT</a:t>
            </a:r>
          </a:p>
          <a:p>
            <a:pPr lvl="2"/>
            <a:r>
              <a:rPr lang="hr-HR" sz="2000" dirty="0"/>
              <a:t>Omogućavanje pristupa – dostupnost opreme</a:t>
            </a:r>
          </a:p>
          <a:p>
            <a:r>
              <a:rPr lang="hr-HR" sz="2400" b="1" dirty="0">
                <a:solidFill>
                  <a:srgbClr val="FF0000"/>
                </a:solidFill>
              </a:rPr>
              <a:t>Podizanje svijesti </a:t>
            </a:r>
            <a:r>
              <a:rPr lang="hr-HR" sz="2400" dirty="0"/>
              <a:t>svih dionika o potrebi e-Uključenosti</a:t>
            </a:r>
          </a:p>
          <a:p>
            <a:r>
              <a:rPr lang="hr-HR" sz="2400" dirty="0"/>
              <a:t>Postojeća javna infrastruktura (škole i nastavno osoblje – naročito ruralno gdje nema gradskih knjižnica) na raspolaganje društvu kako bi se </a:t>
            </a:r>
            <a:r>
              <a:rPr lang="hr-HR" sz="2400" b="1" dirty="0">
                <a:solidFill>
                  <a:srgbClr val="FF0000"/>
                </a:solidFill>
              </a:rPr>
              <a:t>podigla razina e-Uključivosti </a:t>
            </a:r>
            <a:r>
              <a:rPr lang="hr-HR" sz="2400" dirty="0"/>
              <a:t>svih populacijskih skupina</a:t>
            </a:r>
          </a:p>
          <a:p>
            <a:r>
              <a:rPr lang="hr-HR" sz="2400" b="1" dirty="0">
                <a:solidFill>
                  <a:srgbClr val="FF0000"/>
                </a:solidFill>
              </a:rPr>
              <a:t>Razvoj e-usluga i njihova dostupnost </a:t>
            </a:r>
            <a:r>
              <a:rPr lang="hr-HR" sz="2400" dirty="0"/>
              <a:t>na cijelom geografskom području (urbano i ruralno)</a:t>
            </a:r>
          </a:p>
          <a:p>
            <a:r>
              <a:rPr lang="hr-HR" sz="2400" b="1" dirty="0">
                <a:solidFill>
                  <a:srgbClr val="FF0000"/>
                </a:solidFill>
              </a:rPr>
              <a:t>Promocija e-usluga i tehnička pomoć </a:t>
            </a:r>
            <a:r>
              <a:rPr lang="hr-HR" sz="2400" dirty="0"/>
              <a:t>s ciljem poticanja na e-Uključivost radi poboljšanja kvalitete života</a:t>
            </a:r>
          </a:p>
        </p:txBody>
      </p:sp>
      <p:sp>
        <p:nvSpPr>
          <p:cNvPr id="4" name="Naslov 1">
            <a:extLst>
              <a:ext uri="{FF2B5EF4-FFF2-40B4-BE49-F238E27FC236}">
                <a16:creationId xmlns:a16="http://schemas.microsoft.com/office/drawing/2014/main" id="{66E47371-4C0F-4F53-8C1C-B1129C9B6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80" y="205247"/>
            <a:ext cx="11061041" cy="978729"/>
          </a:xfr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Rezultati kvalitativne analize (QCA) 5 najboljih zemalja </a:t>
            </a:r>
            <a:br>
              <a:rPr lang="hr-HR" sz="32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Europe (Švedska, Danska, Nizozemska, Finska i UK)</a:t>
            </a:r>
          </a:p>
        </p:txBody>
      </p:sp>
    </p:spTree>
    <p:extLst>
      <p:ext uri="{BB962C8B-B14F-4D97-AF65-F5344CB8AC3E}">
        <p14:creationId xmlns:p14="http://schemas.microsoft.com/office/powerpoint/2010/main" val="3913453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B77490-0B1D-21B6-17D4-40D794931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64992" y="285444"/>
            <a:ext cx="9158276" cy="1089529"/>
          </a:xfr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Zašto je e-</a:t>
            </a:r>
            <a:r>
              <a:rPr lang="hr-HR" dirty="0" err="1">
                <a:solidFill>
                  <a:schemeClr val="accent5">
                    <a:lumMod val="50000"/>
                  </a:schemeClr>
                </a:solidFill>
              </a:rPr>
              <a:t>uključivost</a:t>
            </a: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 54+ važna </a:t>
            </a:r>
            <a:br>
              <a:rPr lang="hr-HR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lokalnoj samoupravi i drugim dionicima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AF4F71C-064A-E21A-E459-ADB3F2D0F9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2756" y="1713639"/>
            <a:ext cx="10341856" cy="4946805"/>
          </a:xfrm>
        </p:spPr>
        <p:txBody>
          <a:bodyPr>
            <a:normAutofit fontScale="92500" lnSpcReduction="10000"/>
          </a:bodyPr>
          <a:lstStyle/>
          <a:p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porez na dohodak - </a:t>
            </a: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opći porezni nenamjenski prihodi – </a:t>
            </a:r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plaćaju ga svi zaposleni koji žive na području LS – podiči kompetencije teško </a:t>
            </a:r>
            <a:r>
              <a:rPr lang="hr-HR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zapošljivih</a:t>
            </a:r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smanjenje stope rizika od siromaštva -&gt; smanjenje broja potrebitih kojima se dijele potpore i pomoći iz proračuna LS (odljev javnog novca)</a:t>
            </a:r>
          </a:p>
          <a:p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netočno je da radna snaga koja je pri kraju svog radnog vijeka nije bitna u digitalnoj transformaciji poslovnih procesa - poslodavci upravo u tom segmentu ulaganjem u digitalne vještine mogu dati značajan doprinos za kvalitetu života tih zaposlenika kada oni jednom prestanu biti radno aktivni</a:t>
            </a:r>
            <a:endParaRPr lang="hr-HR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ostvarenje ciljeva politike aktivnog starenja (osobe koje su izložene digitalnom jazu često puta nisu informirane o pravima i obvezama jer informacije do njih dođu sa zakašnjenjem</a:t>
            </a: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;</a:t>
            </a:r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digitalno </a:t>
            </a:r>
            <a:r>
              <a:rPr lang="hr-HR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uključive</a:t>
            </a:r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osobe mogu dati značajniji doprinos društvu i zajednici u kojoj djeluju...)</a:t>
            </a:r>
          </a:p>
          <a:p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smanjenje operativnih troškova JLP(R)S uvođenjem e-usluga koje je sposoban koristiti što veći broj korisnika (sada to nisu</a:t>
            </a:r>
            <a:r>
              <a:rPr lang="hr-HR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r>
              <a:rPr lang="hr-HR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svojim proaktivnim djelovanjem kroz javne politike svaka razina javne uprave može potaknuti značajan sinergijski efekt od porasta e-uključivosti ako se udruzi s civilnim društvom i gospodarstvom. </a:t>
            </a:r>
            <a:endParaRPr lang="hr-HR" sz="20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hr-HR" sz="2000" dirty="0"/>
          </a:p>
        </p:txBody>
      </p:sp>
    </p:spTree>
    <p:extLst>
      <p:ext uri="{BB962C8B-B14F-4D97-AF65-F5344CB8AC3E}">
        <p14:creationId xmlns:p14="http://schemas.microsoft.com/office/powerpoint/2010/main" val="2621796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256728-8563-43F7-ABB1-06F4066A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260" y="172419"/>
            <a:ext cx="9084538" cy="978729"/>
          </a:xfr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Što su pokazala mjerenja spremnosti</a:t>
            </a:r>
            <a:br>
              <a:rPr lang="hr-HR" sz="32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javnih politika za e-</a:t>
            </a:r>
            <a:r>
              <a:rPr lang="hr-HR" sz="3200" dirty="0" err="1">
                <a:solidFill>
                  <a:schemeClr val="accent5">
                    <a:lumMod val="50000"/>
                  </a:schemeClr>
                </a:solidFill>
              </a:rPr>
              <a:t>Uključivost</a:t>
            </a: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 populacije 54+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31653DB-326F-4536-AB7B-55167CF79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164" y="1151148"/>
            <a:ext cx="11105002" cy="5534433"/>
          </a:xfrm>
        </p:spPr>
        <p:txBody>
          <a:bodyPr>
            <a:noAutofit/>
          </a:bodyPr>
          <a:lstStyle/>
          <a:p>
            <a:r>
              <a:rPr lang="hr-HR" sz="2200" dirty="0"/>
              <a:t>Kompozitni indeks od 4 indikatora: pristup, korištenje, osnaživanje, utjecaj na kvalitetu života s </a:t>
            </a:r>
            <a:r>
              <a:rPr lang="hr-HR" sz="2200" dirty="0" err="1"/>
              <a:t>podindikatorima</a:t>
            </a:r>
            <a:r>
              <a:rPr lang="hr-HR" sz="2200" dirty="0"/>
              <a:t> kojima se opisuju javne politike zemalja EU s visokom stopom e-Uključivosti populacije 54+</a:t>
            </a:r>
          </a:p>
          <a:p>
            <a:r>
              <a:rPr lang="hr-HR" sz="2400" dirty="0"/>
              <a:t>Analizirane su strategije razvoja županija za razdoblje od 2016.-2020. godine</a:t>
            </a:r>
          </a:p>
          <a:p>
            <a:pPr lvl="2"/>
            <a:r>
              <a:rPr lang="hr-HR" sz="2000" dirty="0"/>
              <a:t>Zagrebačka, </a:t>
            </a:r>
          </a:p>
          <a:p>
            <a:pPr lvl="2"/>
            <a:r>
              <a:rPr lang="hr-HR" sz="2000" dirty="0"/>
              <a:t>Koprivničko-križevačka, </a:t>
            </a:r>
          </a:p>
          <a:p>
            <a:pPr lvl="2"/>
            <a:r>
              <a:rPr lang="hr-HR" sz="2000" dirty="0"/>
              <a:t>Krapinsko zagorska, </a:t>
            </a:r>
          </a:p>
          <a:p>
            <a:pPr lvl="2"/>
            <a:r>
              <a:rPr lang="hr-HR" sz="2000" dirty="0"/>
              <a:t>Varaždinska, </a:t>
            </a:r>
          </a:p>
          <a:p>
            <a:pPr lvl="2"/>
            <a:r>
              <a:rPr lang="hr-HR" sz="2000" dirty="0"/>
              <a:t>Bjelovarsko-bilogorska, </a:t>
            </a:r>
          </a:p>
          <a:p>
            <a:pPr lvl="2"/>
            <a:r>
              <a:rPr lang="hr-HR" sz="2000" dirty="0"/>
              <a:t>Međimurska, </a:t>
            </a:r>
          </a:p>
          <a:p>
            <a:pPr lvl="2"/>
            <a:r>
              <a:rPr lang="hr-HR" sz="2000" dirty="0"/>
              <a:t>Virovitičko-podravska, </a:t>
            </a:r>
          </a:p>
          <a:p>
            <a:pPr lvl="2"/>
            <a:r>
              <a:rPr lang="hr-HR" sz="2000" dirty="0"/>
              <a:t>Istarska županija.</a:t>
            </a:r>
          </a:p>
        </p:txBody>
      </p:sp>
    </p:spTree>
    <p:extLst>
      <p:ext uri="{BB962C8B-B14F-4D97-AF65-F5344CB8AC3E}">
        <p14:creationId xmlns:p14="http://schemas.microsoft.com/office/powerpoint/2010/main" val="37080910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C80348-A8E9-70BD-86BC-0F584FC0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8969" y="624110"/>
            <a:ext cx="9565643" cy="1280890"/>
          </a:xfr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Rezultati istraživanja – KI za 2020. godinu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B2688952-6599-D0C8-3B32-6D32930AFD3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41030" y="1106311"/>
            <a:ext cx="9772650" cy="503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93197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3A07D20-6F63-4AFA-8FC8-84272BDF6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11317" y="0"/>
            <a:ext cx="3171061" cy="535531"/>
          </a:xfrm>
          <a:noFill/>
        </p:spPr>
        <p:txBody>
          <a:bodyPr vert="horz" wrap="non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Opis indikatora</a:t>
            </a:r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A63DDF4E-231E-3B55-A062-76FA37539E1A}"/>
              </a:ext>
            </a:extLst>
          </p:cNvPr>
          <p:cNvSpPr txBox="1"/>
          <p:nvPr/>
        </p:nvSpPr>
        <p:spPr>
          <a:xfrm>
            <a:off x="663056" y="535531"/>
            <a:ext cx="11369407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FF0000"/>
                </a:solidFill>
              </a:rPr>
              <a:t>KM0</a:t>
            </a:r>
            <a:r>
              <a:rPr lang="hr-HR" dirty="0"/>
              <a:t> 	- usvojen je opći/specijalizirani strateški dokument?</a:t>
            </a:r>
          </a:p>
          <a:p>
            <a:r>
              <a:rPr lang="hr-HR" dirty="0"/>
              <a:t>		-  dostupan na početnoj stranici? </a:t>
            </a:r>
          </a:p>
          <a:p>
            <a:r>
              <a:rPr lang="hr-HR" dirty="0"/>
              <a:t>		- sadrži temu e-uključivosti ranjivih populacijskih skupina?</a:t>
            </a:r>
          </a:p>
          <a:p>
            <a:endParaRPr lang="hr-HR" dirty="0"/>
          </a:p>
          <a:p>
            <a:r>
              <a:rPr lang="hr-HR" b="1" dirty="0">
                <a:solidFill>
                  <a:srgbClr val="FF0000"/>
                </a:solidFill>
              </a:rPr>
              <a:t>KM1</a:t>
            </a:r>
            <a:r>
              <a:rPr lang="hr-HR" dirty="0"/>
              <a:t> 	- dostupnost Interneta je predviđena planskim dokumentima?</a:t>
            </a:r>
          </a:p>
          <a:p>
            <a:pPr lvl="1"/>
            <a:r>
              <a:rPr lang="hr-HR" dirty="0"/>
              <a:t>	- dostupnost Interneta je predviđena na urbanom i na ruralnom području?</a:t>
            </a:r>
          </a:p>
          <a:p>
            <a:pPr lvl="1"/>
            <a:r>
              <a:rPr lang="hr-HR" dirty="0"/>
              <a:t>	- je li </a:t>
            </a:r>
            <a:r>
              <a:rPr lang="hr-HR" dirty="0" err="1"/>
              <a:t>priuštivost</a:t>
            </a:r>
            <a:r>
              <a:rPr lang="hr-HR" dirty="0"/>
              <a:t> opreme predviđena u planskom dokumentu?</a:t>
            </a:r>
          </a:p>
          <a:p>
            <a:pPr lvl="1"/>
            <a:r>
              <a:rPr lang="hr-HR" dirty="0"/>
              <a:t>	- jesu li predviđene financijske potpore za povećanje </a:t>
            </a:r>
            <a:r>
              <a:rPr lang="hr-HR" dirty="0" err="1"/>
              <a:t>priuštivosti</a:t>
            </a:r>
            <a:r>
              <a:rPr lang="hr-HR" dirty="0"/>
              <a:t> opreme za Internet?</a:t>
            </a:r>
          </a:p>
          <a:p>
            <a:endParaRPr lang="hr-HR" dirty="0"/>
          </a:p>
          <a:p>
            <a:r>
              <a:rPr lang="hr-HR" b="1" dirty="0">
                <a:solidFill>
                  <a:srgbClr val="FF0000"/>
                </a:solidFill>
              </a:rPr>
              <a:t>KM2</a:t>
            </a:r>
            <a:r>
              <a:rPr lang="hr-HR" dirty="0"/>
              <a:t> 	- pitanje razvoja digitalnih vještina razrađeno je u općem/</a:t>
            </a:r>
            <a:r>
              <a:rPr lang="hr-HR" dirty="0" err="1"/>
              <a:t>spec</a:t>
            </a:r>
            <a:r>
              <a:rPr lang="hr-HR" dirty="0"/>
              <a:t>. strateškom dokumentu; </a:t>
            </a:r>
          </a:p>
          <a:p>
            <a:r>
              <a:rPr lang="hr-HR" dirty="0"/>
              <a:t>		- mjere se odnose na zaposlenike (plan stručnog usavršavanja) i/ili na građanstvo?</a:t>
            </a:r>
          </a:p>
          <a:p>
            <a:r>
              <a:rPr lang="hr-HR" dirty="0"/>
              <a:t>		- planovi podizanja digitalnih kompetencija građana uključuju posebno ranjive populacijske 		 skupine	?</a:t>
            </a:r>
          </a:p>
          <a:p>
            <a:endParaRPr lang="hr-HR" dirty="0"/>
          </a:p>
          <a:p>
            <a:r>
              <a:rPr lang="hr-HR" b="1" dirty="0">
                <a:solidFill>
                  <a:srgbClr val="FF0000"/>
                </a:solidFill>
              </a:rPr>
              <a:t>KM3</a:t>
            </a:r>
            <a:r>
              <a:rPr lang="hr-HR" dirty="0"/>
              <a:t> 	- za osnaživanje korisnika i poticanje e-uključivosti deklarativno i operativno riješene su mjere 		za  digitalnu pristupačnost (izjava objavljena do 31.12.2020) i stranice su u potpunosti 				prilagođene ranjivim skupinama (slijepe i slabovidne osobe, gluhe osobe, osobe s 					poremećajima u motorici, osobe s jezičnom barijerom); format podataka je strojno čitljiv?</a:t>
            </a:r>
          </a:p>
          <a:p>
            <a:endParaRPr lang="hr-HR" b="1" dirty="0">
              <a:solidFill>
                <a:srgbClr val="FF0000"/>
              </a:solidFill>
            </a:endParaRPr>
          </a:p>
          <a:p>
            <a:r>
              <a:rPr lang="hr-HR" b="1" dirty="0">
                <a:solidFill>
                  <a:srgbClr val="FF0000"/>
                </a:solidFill>
              </a:rPr>
              <a:t>KM4</a:t>
            </a:r>
            <a:r>
              <a:rPr lang="hr-HR" dirty="0"/>
              <a:t> 	- predviđene su i provedene promotivne mjere za poticanje razvoja digitalnog društva i e-			Uključivosti s ciljem podizanja kvalitete života građana; 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624173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AF80F3B-BB4F-7026-8160-5B0D2A43D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281914"/>
            <a:ext cx="8911687" cy="535531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Teme za promišljanje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8A6B293-D171-0952-8FAE-0E66FA55F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089" y="817445"/>
            <a:ext cx="10172523" cy="5474399"/>
          </a:xfrm>
        </p:spPr>
        <p:txBody>
          <a:bodyPr>
            <a:normAutofit lnSpcReduction="10000"/>
          </a:bodyPr>
          <a:lstStyle/>
          <a:p>
            <a:r>
              <a:rPr lang="hr-HR" sz="2000" dirty="0"/>
              <a:t>Ako udio populacije 54+ u ukupnoj populaciji raste (projekcije UN) i ako se tehnologija ubrzano razvija (kontinuirano) postoji prijetnja da je sve više stanovnika izloženo digitalnom jazu. </a:t>
            </a:r>
            <a:r>
              <a:rPr lang="hr-HR" sz="2000" dirty="0">
                <a:solidFill>
                  <a:srgbClr val="FF0000"/>
                </a:solidFill>
              </a:rPr>
              <a:t>Kako ćete riješiti digitalnu transformaciju javnih usluga ako ih 30% populacije ne može/ne zna koristiti? </a:t>
            </a:r>
            <a:r>
              <a:rPr lang="hr-HR" sz="2000" dirty="0">
                <a:solidFill>
                  <a:schemeClr val="tx1"/>
                </a:solidFill>
              </a:rPr>
              <a:t>U tom slučaju u</a:t>
            </a:r>
            <a:r>
              <a:rPr lang="hr-HR" sz="2000" dirty="0"/>
              <a:t>laganje u digitalnu transformaciju javnih usluga, neće ostvariti očekivani učinak ako razvoj korisničkih kompetencija nije u skladu s tehnološkim razvojem</a:t>
            </a:r>
          </a:p>
          <a:p>
            <a:r>
              <a:rPr lang="hr-HR" sz="2000" dirty="0"/>
              <a:t>Rizici kojima se izlažu investitori u digitalnu transformaciju:</a:t>
            </a:r>
          </a:p>
          <a:p>
            <a:pPr lvl="1"/>
            <a:r>
              <a:rPr lang="hr-HR" sz="1800" i="1" dirty="0"/>
              <a:t>Visoki troškovi poslovanja </a:t>
            </a:r>
            <a:r>
              <a:rPr lang="hr-HR" sz="1800" dirty="0"/>
              <a:t>- Zbog osiguranja jednake dostupnosti usluga svim građanima prisiljeni su zadržati postojeću infrastrukturu (banke šalteri, zdravstvo administracija za naručivanje i kontakt s pacijentima za aktivnosti prije i nakon zdravstvene usluge; aerodromi i dalje moraju imati šaltere za </a:t>
            </a:r>
            <a:r>
              <a:rPr lang="hr-HR" sz="1800" dirty="0" err="1"/>
              <a:t>check</a:t>
            </a:r>
            <a:r>
              <a:rPr lang="hr-HR" sz="1800" dirty="0"/>
              <a:t> </a:t>
            </a:r>
            <a:r>
              <a:rPr lang="hr-HR" sz="1800" dirty="0" err="1"/>
              <a:t>in</a:t>
            </a:r>
            <a:r>
              <a:rPr lang="hr-HR" sz="1800" dirty="0"/>
              <a:t>; javne ustanove šalterske službe …) – postoji dvostruki trošak (stari način i novi način)</a:t>
            </a:r>
          </a:p>
          <a:p>
            <a:pPr lvl="1"/>
            <a:r>
              <a:rPr lang="hr-HR" sz="1800" i="1" dirty="0"/>
              <a:t>Poslovni procesi i dalje nisu automatizirani</a:t>
            </a:r>
            <a:r>
              <a:rPr lang="hr-HR" sz="1800" dirty="0"/>
              <a:t> do razine očekivanoga ukoliko u  populaciji postoje skupine koje nisu prihvatile novi poslovni model. Posljedica je i dalje mogućnost generiranja grešaka uslijed ručnog rada i sporost proces.</a:t>
            </a:r>
          </a:p>
          <a:p>
            <a:r>
              <a:rPr lang="hr-HR" sz="2000" dirty="0"/>
              <a:t>U 2021. godini Popis stanovništva je odrađen online. </a:t>
            </a:r>
            <a:r>
              <a:rPr lang="hr-HR" sz="2000" dirty="0">
                <a:solidFill>
                  <a:srgbClr val="FF0000"/>
                </a:solidFill>
              </a:rPr>
              <a:t>Možemo li uskoro očekivati prve izbore koji će se provesti online glasovanjem?</a:t>
            </a:r>
          </a:p>
          <a:p>
            <a:pPr marL="457200" lvl="1" indent="0">
              <a:buNone/>
            </a:pPr>
            <a:endParaRPr lang="hr-HR" sz="1800" dirty="0"/>
          </a:p>
        </p:txBody>
      </p:sp>
    </p:spTree>
    <p:extLst>
      <p:ext uri="{BB962C8B-B14F-4D97-AF65-F5344CB8AC3E}">
        <p14:creationId xmlns:p14="http://schemas.microsoft.com/office/powerpoint/2010/main" val="15708628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F52ABFB-E372-7207-4798-BE49A8EBA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36863"/>
            <a:ext cx="11796889" cy="978729"/>
          </a:xfrm>
          <a:noFill/>
        </p:spPr>
        <p:txBody>
          <a:bodyPr vert="horz"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</a:pP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Preporuke mjera za unapređenje </a:t>
            </a:r>
            <a:br>
              <a:rPr lang="hr-HR" sz="32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sz="3200" dirty="0">
                <a:solidFill>
                  <a:schemeClr val="accent5">
                    <a:lumMod val="50000"/>
                  </a:schemeClr>
                </a:solidFill>
              </a:rPr>
              <a:t>e-uključivosti u JLP(R)S</a:t>
            </a:r>
            <a:endParaRPr lang="en-US" sz="32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7D1CA8F-CB74-CE55-2277-F3CF5E279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66940"/>
            <a:ext cx="11796889" cy="5354197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endParaRPr lang="hr-HR" sz="2400" dirty="0"/>
          </a:p>
          <a:p>
            <a:pPr lvl="1" algn="just"/>
            <a:r>
              <a:rPr lang="hr-HR" sz="2400" dirty="0"/>
              <a:t>osiguranje resursa za djelovanje formiranih timova i promocija e-uključivosti kroz javne politike</a:t>
            </a:r>
          </a:p>
          <a:p>
            <a:pPr lvl="1" algn="just"/>
            <a:r>
              <a:rPr lang="hr-HR" sz="2400" dirty="0"/>
              <a:t>povezivanje s drugim dionicima u cilju postizanja sinergijskog učinka na podizanje e-uključivosti</a:t>
            </a:r>
          </a:p>
          <a:p>
            <a:pPr lvl="1" algn="just"/>
            <a:r>
              <a:rPr lang="hr-HR" sz="2400" dirty="0"/>
              <a:t>stavljanje javne digitalne infrastrukture (škole, knjižnice) na raspolaganje za povećanje dostupnosti e-javnih usluga i povećanje digitalnih vještina ranjivih populacijskih skupina</a:t>
            </a:r>
          </a:p>
          <a:p>
            <a:pPr lvl="1" algn="just"/>
            <a:r>
              <a:rPr lang="hr-HR" sz="2400" dirty="0"/>
              <a:t>strateško planiranje, operativno provođenje mjera za poboljšanje e-uključivosti </a:t>
            </a:r>
          </a:p>
        </p:txBody>
      </p:sp>
    </p:spTree>
    <p:extLst>
      <p:ext uri="{BB962C8B-B14F-4D97-AF65-F5344CB8AC3E}">
        <p14:creationId xmlns:p14="http://schemas.microsoft.com/office/powerpoint/2010/main" val="3194831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niOkvir 3">
            <a:extLst>
              <a:ext uri="{FF2B5EF4-FFF2-40B4-BE49-F238E27FC236}">
                <a16:creationId xmlns:a16="http://schemas.microsoft.com/office/drawing/2014/main" id="{7DDAEF6F-7162-4691-BBE6-19C63F3115D0}"/>
              </a:ext>
            </a:extLst>
          </p:cNvPr>
          <p:cNvSpPr txBox="1"/>
          <p:nvPr/>
        </p:nvSpPr>
        <p:spPr>
          <a:xfrm>
            <a:off x="674073" y="970393"/>
            <a:ext cx="1136940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srgbClr val="FF0000"/>
                </a:solidFill>
              </a:rPr>
              <a:t>KM0</a:t>
            </a:r>
            <a:r>
              <a:rPr lang="hr-HR" dirty="0"/>
              <a:t> – Strateški planirati, operativno provoditi i pratiti mjere, javno objaviti i osigurati uvjete za PRISTUP, KORIŠTENJE, OSNAŽIVANJE I UTJECAJ NA KVALITETU ŽIVOTA </a:t>
            </a:r>
          </a:p>
          <a:p>
            <a:r>
              <a:rPr lang="hr-HR" b="1" dirty="0">
                <a:solidFill>
                  <a:srgbClr val="FF0000"/>
                </a:solidFill>
              </a:rPr>
              <a:t>KM1</a:t>
            </a:r>
            <a:r>
              <a:rPr lang="hr-HR" dirty="0"/>
              <a:t> – Osmisliti mjere za izgradnju brzog Interneta, dostupnog i u ruralnim područjima. </a:t>
            </a:r>
          </a:p>
          <a:p>
            <a:r>
              <a:rPr lang="hr-HR" dirty="0"/>
              <a:t>	- Osigurati </a:t>
            </a:r>
            <a:r>
              <a:rPr lang="hr-HR" dirty="0" err="1"/>
              <a:t>priuštivost</a:t>
            </a:r>
            <a:r>
              <a:rPr lang="hr-HR" dirty="0"/>
              <a:t> opreme za ranjive skupine stanovništva koje si inače ne bi mogle priuštiti </a:t>
            </a:r>
          </a:p>
          <a:p>
            <a:endParaRPr lang="hr-HR" dirty="0"/>
          </a:p>
          <a:p>
            <a:r>
              <a:rPr lang="hr-HR" b="1" dirty="0">
                <a:solidFill>
                  <a:srgbClr val="FF0000"/>
                </a:solidFill>
              </a:rPr>
              <a:t>KM2</a:t>
            </a:r>
            <a:r>
              <a:rPr lang="hr-HR" dirty="0"/>
              <a:t> – osmisliti sustavno djelovanje na jačanje digitalnih vještina naročito onih populacijskih skupina koje su izložene digitalnom jazu (populacija 54+, umirovljenici, teško </a:t>
            </a:r>
            <a:r>
              <a:rPr lang="hr-HR" dirty="0" err="1"/>
              <a:t>zapošljive</a:t>
            </a:r>
            <a:r>
              <a:rPr lang="hr-HR" dirty="0"/>
              <a:t> osobe izložene riziku od siromaštva, migranti i osobe, slijepe i slabovidne osobe, osobe s drugim oblicima fizičkih oštećenja).</a:t>
            </a:r>
          </a:p>
          <a:p>
            <a:endParaRPr lang="hr-HR" dirty="0"/>
          </a:p>
          <a:p>
            <a:r>
              <a:rPr lang="hr-HR" b="1" dirty="0">
                <a:solidFill>
                  <a:srgbClr val="FF0000"/>
                </a:solidFill>
              </a:rPr>
              <a:t>KM3</a:t>
            </a:r>
            <a:r>
              <a:rPr lang="hr-HR" dirty="0"/>
              <a:t> – osmisliti i riješiti digitalnu pristupačnost svih poslovnih informacija, ne samo obvezati se izjavom (obveza je bila do 31.12.2020), nego praktično i provesti sve oblike tehničkih rješenja kojima se digitalni sadržaj može učiniti pristupačnim ranjivim skupinama stanovništva</a:t>
            </a:r>
          </a:p>
          <a:p>
            <a:endParaRPr lang="hr-HR" dirty="0"/>
          </a:p>
          <a:p>
            <a:r>
              <a:rPr lang="hr-HR" b="1" dirty="0">
                <a:solidFill>
                  <a:srgbClr val="FF0000"/>
                </a:solidFill>
              </a:rPr>
              <a:t>KM4</a:t>
            </a:r>
            <a:r>
              <a:rPr lang="hr-HR" dirty="0"/>
              <a:t> – osmisliti marketinške kampanje kojima se podiže svijest o e-uključivosti populacije 54+ ali i drugih ranjivih društvenih skupina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66802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D49282-390B-4446-B5D0-2C70A1599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94174" y="388442"/>
            <a:ext cx="1790875" cy="590931"/>
          </a:xfr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Sadržaj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365C5BE-8A1F-4826-BE6C-8FF72DE2E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8130" y="1773716"/>
            <a:ext cx="11254173" cy="4525484"/>
          </a:xfrm>
        </p:spPr>
        <p:txBody>
          <a:bodyPr>
            <a:normAutofit/>
          </a:bodyPr>
          <a:lstStyle/>
          <a:p>
            <a:pPr algn="just"/>
            <a:r>
              <a:rPr lang="hr-HR" sz="2800" dirty="0"/>
              <a:t>Demografska kretanja i njihov utjecaj na digitalno društvo</a:t>
            </a:r>
          </a:p>
          <a:p>
            <a:pPr algn="just"/>
            <a:r>
              <a:rPr lang="hr-HR" sz="2800" dirty="0"/>
              <a:t>Specifičnosti e-Uključivosti populacije 54+</a:t>
            </a:r>
          </a:p>
          <a:p>
            <a:pPr algn="just"/>
            <a:r>
              <a:rPr lang="hr-HR" sz="2800" dirty="0"/>
              <a:t>Održivi razvoj i javne politike</a:t>
            </a:r>
          </a:p>
          <a:p>
            <a:pPr algn="just"/>
            <a:r>
              <a:rPr lang="hr-HR" sz="2800" dirty="0"/>
              <a:t>Metodologija istraživanja</a:t>
            </a:r>
          </a:p>
          <a:p>
            <a:pPr algn="just"/>
            <a:r>
              <a:rPr lang="hr-HR" sz="2800" dirty="0"/>
              <a:t>Rezultati istraživanja mjerenja spremnosti javnih politika za e-Uključivost populacije 54+</a:t>
            </a:r>
          </a:p>
          <a:p>
            <a:pPr algn="just"/>
            <a:r>
              <a:rPr lang="hr-HR" sz="2800" dirty="0"/>
              <a:t>Teme za promišljanje</a:t>
            </a:r>
          </a:p>
          <a:p>
            <a:pPr algn="just"/>
            <a:r>
              <a:rPr lang="hr-HR" sz="2800"/>
              <a:t>Preporuke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5355185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AA2706-9E88-49A0-BFFE-B2FF062DE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5798" y="580043"/>
            <a:ext cx="3851942" cy="653848"/>
          </a:xfrm>
        </p:spPr>
        <p:txBody>
          <a:bodyPr/>
          <a:lstStyle/>
          <a:p>
            <a:r>
              <a:rPr lang="hr-HR" dirty="0"/>
              <a:t>Hvala na pažnji!</a:t>
            </a:r>
          </a:p>
        </p:txBody>
      </p:sp>
    </p:spTree>
    <p:extLst>
      <p:ext uri="{BB962C8B-B14F-4D97-AF65-F5344CB8AC3E}">
        <p14:creationId xmlns:p14="http://schemas.microsoft.com/office/powerpoint/2010/main" val="99612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A1B82-8E32-466E-B5E1-BA945D9A8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6261" y="205469"/>
            <a:ext cx="9841065" cy="128089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Demografska kretanja i njihov utjecaj </a:t>
            </a:r>
            <a:br>
              <a:rPr lang="hr-HR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hr-HR" dirty="0">
                <a:solidFill>
                  <a:schemeClr val="accent5">
                    <a:lumMod val="50000"/>
                  </a:schemeClr>
                </a:solidFill>
              </a:rPr>
              <a:t>na digitalno društvo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7AE69-2636-1D81-1995-58575B66D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658" y="1718631"/>
            <a:ext cx="11074954" cy="4192591"/>
          </a:xfrm>
        </p:spPr>
        <p:txBody>
          <a:bodyPr>
            <a:normAutofit/>
          </a:bodyPr>
          <a:lstStyle/>
          <a:p>
            <a:r>
              <a:rPr lang="hr-H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Usporedba projekcije 2050. godine u odnosu na 2019. godinu - Indeks udjela </a:t>
            </a:r>
            <a:r>
              <a:rPr lang="hr-HR" sz="2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populacije 60+ u ukupnoj populaciji </a:t>
            </a:r>
            <a:r>
              <a:rPr lang="hr-H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je 168 i više, kako rastu starosni razredi raste višestruko i indeks (UN, </a:t>
            </a:r>
            <a:r>
              <a:rPr lang="hr-H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Profiles</a:t>
            </a:r>
            <a:r>
              <a:rPr lang="hr-H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hr-H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24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Ageing</a:t>
            </a:r>
            <a:r>
              <a:rPr lang="hr-H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2019, </a:t>
            </a:r>
            <a:r>
              <a:rPr lang="hr-H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https://population.un.org/wpp/Download/Standard/Population/</a:t>
            </a:r>
            <a:r>
              <a:rPr lang="hr-HR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pristupljeno 28. 08.2020.)</a:t>
            </a:r>
          </a:p>
          <a:p>
            <a:endParaRPr lang="hr-HR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20801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739687A-8C61-20A6-BEBE-33E0C4B9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306333"/>
            <a:ext cx="11232445" cy="128089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hr-HR" sz="36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Radno sposobno stanovništvo prema aktivnosti u RH u 2021. godini	</a:t>
            </a:r>
            <a:br>
              <a:rPr lang="hr-HR" sz="36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</a:b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graphicFrame>
        <p:nvGraphicFramePr>
          <p:cNvPr id="11" name="Tablica 10">
            <a:extLst>
              <a:ext uri="{FF2B5EF4-FFF2-40B4-BE49-F238E27FC236}">
                <a16:creationId xmlns:a16="http://schemas.microsoft.com/office/drawing/2014/main" id="{DCE22AF8-66BC-04F8-FA1F-2C9B5B2604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9368245"/>
              </p:ext>
            </p:extLst>
          </p:nvPr>
        </p:nvGraphicFramePr>
        <p:xfrm>
          <a:off x="575733" y="1587222"/>
          <a:ext cx="10792178" cy="46812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410223">
                  <a:extLst>
                    <a:ext uri="{9D8B030D-6E8A-4147-A177-3AD203B41FA5}">
                      <a16:colId xmlns:a16="http://schemas.microsoft.com/office/drawing/2014/main" val="4087221643"/>
                    </a:ext>
                  </a:extLst>
                </a:gridCol>
                <a:gridCol w="2381955">
                  <a:extLst>
                    <a:ext uri="{9D8B030D-6E8A-4147-A177-3AD203B41FA5}">
                      <a16:colId xmlns:a16="http://schemas.microsoft.com/office/drawing/2014/main" val="3178357597"/>
                    </a:ext>
                  </a:extLst>
                </a:gridCol>
              </a:tblGrid>
              <a:tr h="806869"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u="none" strike="noStrike" dirty="0">
                          <a:effectLst/>
                        </a:rPr>
                        <a:t> 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2400" u="none" strike="noStrike">
                          <a:effectLst/>
                        </a:rPr>
                        <a:t>2021. (tis.)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799731013"/>
                  </a:ext>
                </a:extLst>
              </a:tr>
              <a:tr h="507153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400" u="none" strike="noStrike" noProof="0" dirty="0">
                          <a:effectLst/>
                        </a:rPr>
                        <a:t>Radno sposobno stanovništvo (15+)</a:t>
                      </a:r>
                      <a:endParaRPr lang="hr-HR" sz="2400" b="1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2400" u="none" strike="noStrike" dirty="0">
                          <a:effectLst/>
                        </a:rPr>
                        <a:t>3.508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708243381"/>
                  </a:ext>
                </a:extLst>
              </a:tr>
              <a:tr h="47095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400" u="none" strike="noStrike" noProof="0" dirty="0">
                          <a:effectLst/>
                        </a:rPr>
                        <a:t>Aktivno stanovništvo</a:t>
                      </a:r>
                      <a:endParaRPr lang="hr-H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2400" u="none" strike="noStrike" dirty="0">
                          <a:effectLst/>
                        </a:rPr>
                        <a:t>1.816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017262717"/>
                  </a:ext>
                </a:extLst>
              </a:tr>
              <a:tr h="47095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400" u="none" strike="noStrike" noProof="0" dirty="0">
                          <a:effectLst/>
                        </a:rPr>
                        <a:t>Zaposleni</a:t>
                      </a:r>
                      <a:endParaRPr lang="hr-H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2400" u="none" strike="noStrike" dirty="0">
                          <a:effectLst/>
                        </a:rPr>
                        <a:t>1.678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659542461"/>
                  </a:ext>
                </a:extLst>
              </a:tr>
              <a:tr h="470955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400" u="none" strike="noStrike" noProof="0" dirty="0">
                          <a:effectLst/>
                        </a:rPr>
                        <a:t>Nezaposleni</a:t>
                      </a:r>
                      <a:endParaRPr lang="hr-H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2400" u="none" strike="noStrike" dirty="0">
                          <a:effectLst/>
                        </a:rPr>
                        <a:t>138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3792203649"/>
                  </a:ext>
                </a:extLst>
              </a:tr>
              <a:tr h="527802"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400" u="none" strike="noStrike" noProof="0" dirty="0">
                          <a:effectLst/>
                        </a:rPr>
                        <a:t>Neaktivno stanovništvo (15+)</a:t>
                      </a:r>
                      <a:endParaRPr lang="hr-HR" sz="24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en-US" sz="2400" u="none" strike="noStrike" dirty="0">
                          <a:effectLst/>
                        </a:rPr>
                        <a:t>1.692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2681326847"/>
                  </a:ext>
                </a:extLst>
              </a:tr>
              <a:tr h="489473"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2000" u="none" strike="noStrike" noProof="0" dirty="0">
                          <a:effectLst/>
                        </a:rPr>
                        <a:t>udio neaktivnog stanovništva (50-64) u ukupnom neaktivnom</a:t>
                      </a:r>
                      <a:endParaRPr lang="hr-HR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2000" u="none" strike="noStrike" dirty="0">
                          <a:effectLst/>
                        </a:rPr>
                        <a:t>362 tisuće </a:t>
                      </a:r>
                    </a:p>
                    <a:p>
                      <a:pPr algn="r" fontAlgn="b"/>
                      <a:r>
                        <a:rPr lang="hr-HR" sz="2000" u="none" strike="noStrike" dirty="0">
                          <a:effectLst/>
                        </a:rPr>
                        <a:t>ili </a:t>
                      </a:r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21,39%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992781411"/>
                  </a:ext>
                </a:extLst>
              </a:tr>
              <a:tr h="809295">
                <a:tc>
                  <a:txBody>
                    <a:bodyPr/>
                    <a:lstStyle/>
                    <a:p>
                      <a:pPr algn="r" rtl="0" fontAlgn="t"/>
                      <a:r>
                        <a:rPr lang="hr-HR" sz="2000" u="none" strike="noStrike" noProof="0" dirty="0">
                          <a:effectLst/>
                        </a:rPr>
                        <a:t>udio neaktivnog stanovništva (65+) u ukupnom neaktivnom</a:t>
                      </a:r>
                      <a:endParaRPr lang="hr-HR" sz="2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2000" u="none" strike="noStrike" dirty="0">
                          <a:effectLst/>
                        </a:rPr>
                        <a:t>877 tisuća </a:t>
                      </a:r>
                    </a:p>
                    <a:p>
                      <a:pPr algn="r" fontAlgn="b"/>
                      <a:r>
                        <a:rPr lang="hr-HR" sz="2000" u="none" strike="noStrike" dirty="0">
                          <a:effectLst/>
                        </a:rPr>
                        <a:t>ili </a:t>
                      </a:r>
                      <a:r>
                        <a:rPr lang="en-US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51,83%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extLst>
                  <a:ext uri="{0D108BD9-81ED-4DB2-BD59-A6C34878D82A}">
                    <a16:rowId xmlns:a16="http://schemas.microsoft.com/office/drawing/2014/main" val="1363711033"/>
                  </a:ext>
                </a:extLst>
              </a:tr>
            </a:tbl>
          </a:graphicData>
        </a:graphic>
      </p:graphicFrame>
      <p:sp>
        <p:nvSpPr>
          <p:cNvPr id="12" name="TekstniOkvir 11">
            <a:extLst>
              <a:ext uri="{FF2B5EF4-FFF2-40B4-BE49-F238E27FC236}">
                <a16:creationId xmlns:a16="http://schemas.microsoft.com/office/drawing/2014/main" id="{B3EA30F6-5949-648F-618C-52488051BD11}"/>
              </a:ext>
            </a:extLst>
          </p:cNvPr>
          <p:cNvSpPr txBox="1"/>
          <p:nvPr/>
        </p:nvSpPr>
        <p:spPr>
          <a:xfrm>
            <a:off x="891822" y="6366933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/>
              <a:t>Izvor: www.dzs.hr	</a:t>
            </a:r>
          </a:p>
        </p:txBody>
      </p:sp>
    </p:spTree>
    <p:extLst>
      <p:ext uri="{BB962C8B-B14F-4D97-AF65-F5344CB8AC3E}">
        <p14:creationId xmlns:p14="http://schemas.microsoft.com/office/powerpoint/2010/main" val="1498526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5E9B93B6-57DE-4483-A7DC-CBFCC8B5CB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5572464"/>
              </p:ext>
            </p:extLst>
          </p:nvPr>
        </p:nvGraphicFramePr>
        <p:xfrm>
          <a:off x="474133" y="2129696"/>
          <a:ext cx="10529888" cy="25986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48467">
                  <a:extLst>
                    <a:ext uri="{9D8B030D-6E8A-4147-A177-3AD203B41FA5}">
                      <a16:colId xmlns:a16="http://schemas.microsoft.com/office/drawing/2014/main" val="4018047309"/>
                    </a:ext>
                  </a:extLst>
                </a:gridCol>
                <a:gridCol w="1670756">
                  <a:extLst>
                    <a:ext uri="{9D8B030D-6E8A-4147-A177-3AD203B41FA5}">
                      <a16:colId xmlns:a16="http://schemas.microsoft.com/office/drawing/2014/main" val="2471307397"/>
                    </a:ext>
                  </a:extLst>
                </a:gridCol>
                <a:gridCol w="1949133">
                  <a:extLst>
                    <a:ext uri="{9D8B030D-6E8A-4147-A177-3AD203B41FA5}">
                      <a16:colId xmlns:a16="http://schemas.microsoft.com/office/drawing/2014/main" val="425967705"/>
                    </a:ext>
                  </a:extLst>
                </a:gridCol>
                <a:gridCol w="1645295">
                  <a:extLst>
                    <a:ext uri="{9D8B030D-6E8A-4147-A177-3AD203B41FA5}">
                      <a16:colId xmlns:a16="http://schemas.microsoft.com/office/drawing/2014/main" val="712026662"/>
                    </a:ext>
                  </a:extLst>
                </a:gridCol>
                <a:gridCol w="1316237">
                  <a:extLst>
                    <a:ext uri="{9D8B030D-6E8A-4147-A177-3AD203B41FA5}">
                      <a16:colId xmlns:a16="http://schemas.microsoft.com/office/drawing/2014/main" val="1333358005"/>
                    </a:ext>
                  </a:extLst>
                </a:gridCol>
              </a:tblGrid>
              <a:tr h="880534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>
                          <a:effectLst/>
                        </a:rPr>
                        <a:t>40%+</a:t>
                      </a:r>
                      <a:endParaRPr lang="en-US" sz="2400" b="1" i="0" u="none" strike="noStrike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 err="1">
                          <a:effectLst/>
                        </a:rPr>
                        <a:t>Ukupno</a:t>
                      </a:r>
                      <a:r>
                        <a:rPr lang="hr-HR" sz="2400" u="none" strike="noStrike" dirty="0">
                          <a:effectLst/>
                        </a:rPr>
                        <a:t> stanovnika</a:t>
                      </a:r>
                      <a:br>
                        <a:rPr lang="en-US" sz="2400" u="none" strike="noStrike" dirty="0">
                          <a:effectLst/>
                        </a:rPr>
                      </a:b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60 i </a:t>
                      </a:r>
                      <a:r>
                        <a:rPr lang="en-US" sz="2400" u="none" strike="noStrike" dirty="0" err="1">
                          <a:effectLst/>
                        </a:rPr>
                        <a:t>više</a:t>
                      </a:r>
                      <a:r>
                        <a:rPr lang="en-US" sz="2400" u="none" strike="noStrike" dirty="0">
                          <a:effectLst/>
                        </a:rPr>
                        <a:t> </a:t>
                      </a:r>
                      <a:r>
                        <a:rPr lang="en-US" sz="2400" u="none" strike="noStrike" dirty="0" err="1">
                          <a:effectLst/>
                        </a:rPr>
                        <a:t>godina</a:t>
                      </a:r>
                      <a:br>
                        <a:rPr lang="en-US" sz="2400" u="none" strike="noStrike" dirty="0">
                          <a:effectLst/>
                        </a:rPr>
                      </a:b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400" u="none" strike="noStrike" dirty="0">
                          <a:effectLst/>
                        </a:rPr>
                        <a:t>%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44202595"/>
                  </a:ext>
                </a:extLst>
              </a:tr>
              <a:tr h="373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Split-Dalmatinska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Vrlika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1728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722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41,78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25267691"/>
                  </a:ext>
                </a:extLst>
              </a:tr>
              <a:tr h="373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Split-Dalmatinska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Vis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1918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775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40,41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13737227"/>
                  </a:ext>
                </a:extLst>
              </a:tr>
              <a:tr h="373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Primorje-Gorski kotar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Vrbovsko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3876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1565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40,38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74957911"/>
                  </a:ext>
                </a:extLst>
              </a:tr>
              <a:tr h="373427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Šibenik-Knin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>
                          <a:effectLst/>
                        </a:rPr>
                        <a:t>Skradin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3349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>
                          <a:effectLst/>
                        </a:rPr>
                        <a:t>1347</a:t>
                      </a:r>
                      <a:endParaRPr lang="en-US" sz="24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400" u="none" strike="noStrike" dirty="0">
                          <a:effectLst/>
                        </a:rPr>
                        <a:t>40,22</a:t>
                      </a:r>
                      <a:endParaRPr lang="en-US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4758364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17F1676-B6A7-892A-87FF-C59B2C85AB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306333"/>
            <a:ext cx="11232445" cy="128089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hr-HR" sz="36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Udio populacije 60+ u ukupnoj populaciji prema Popisu stanovništva 2021. godine u RH – </a:t>
            </a:r>
            <a:r>
              <a:rPr lang="hr-H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preko 40%	</a:t>
            </a:r>
            <a:br>
              <a:rPr lang="hr-H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82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8C850183-CCB6-703C-3668-668236F5D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9266532"/>
              </p:ext>
            </p:extLst>
          </p:nvPr>
        </p:nvGraphicFramePr>
        <p:xfrm>
          <a:off x="936978" y="1467268"/>
          <a:ext cx="10024533" cy="39234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9299">
                  <a:extLst>
                    <a:ext uri="{9D8B030D-6E8A-4147-A177-3AD203B41FA5}">
                      <a16:colId xmlns:a16="http://schemas.microsoft.com/office/drawing/2014/main" val="1046851713"/>
                    </a:ext>
                  </a:extLst>
                </a:gridCol>
                <a:gridCol w="2401712">
                  <a:extLst>
                    <a:ext uri="{9D8B030D-6E8A-4147-A177-3AD203B41FA5}">
                      <a16:colId xmlns:a16="http://schemas.microsoft.com/office/drawing/2014/main" val="3952471500"/>
                    </a:ext>
                  </a:extLst>
                </a:gridCol>
                <a:gridCol w="1514122">
                  <a:extLst>
                    <a:ext uri="{9D8B030D-6E8A-4147-A177-3AD203B41FA5}">
                      <a16:colId xmlns:a16="http://schemas.microsoft.com/office/drawing/2014/main" val="1793167437"/>
                    </a:ext>
                  </a:extLst>
                </a:gridCol>
                <a:gridCol w="1566333">
                  <a:extLst>
                    <a:ext uri="{9D8B030D-6E8A-4147-A177-3AD203B41FA5}">
                      <a16:colId xmlns:a16="http://schemas.microsoft.com/office/drawing/2014/main" val="1057999092"/>
                    </a:ext>
                  </a:extLst>
                </a:gridCol>
                <a:gridCol w="1253067">
                  <a:extLst>
                    <a:ext uri="{9D8B030D-6E8A-4147-A177-3AD203B41FA5}">
                      <a16:colId xmlns:a16="http://schemas.microsoft.com/office/drawing/2014/main" val="2161588869"/>
                    </a:ext>
                  </a:extLst>
                </a:gridCol>
              </a:tblGrid>
              <a:tr h="287600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Županijska središta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Ukupno</a:t>
                      </a:r>
                      <a:r>
                        <a:rPr lang="hr-HR" sz="2000" u="none" strike="noStrike" dirty="0">
                          <a:effectLst/>
                        </a:rPr>
                        <a:t> stanovnika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60 i </a:t>
                      </a:r>
                      <a:r>
                        <a:rPr lang="en-US" sz="2000" u="none" strike="noStrike" dirty="0" err="1">
                          <a:effectLst/>
                        </a:rPr>
                        <a:t>više</a:t>
                      </a:r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r>
                        <a:rPr lang="en-US" sz="2000" u="none" strike="noStrike" dirty="0" err="1">
                          <a:effectLst/>
                        </a:rPr>
                        <a:t>godina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>
                          <a:effectLst/>
                        </a:rPr>
                        <a:t>%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141510685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30,01-40%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94670935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Vukovar-Srijemska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Vukovar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23175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8159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35,21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31449584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Primorje-Gorski kotar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Rijeka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107964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37217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34,47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7604254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Šibenik-Knin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Šibenik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42599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14375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33,74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761119375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Sisak-Moslavina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Sisak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40121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13468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33,57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0548914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Karlovac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Karlovac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49377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16031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32,47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608415128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Slavonski Brod-Posavina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Slavonski Brod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49891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15747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31,56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98027494"/>
                  </a:ext>
                </a:extLst>
              </a:tr>
              <a:tr h="36603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Bjelovar-Bilogora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Bjelovar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36316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11266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31,02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84136041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Požega-Slavonia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Požega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22294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6849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30,72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56718867"/>
                  </a:ext>
                </a:extLst>
              </a:tr>
              <a:tr h="440847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Virovitica-Podravina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u="none" strike="noStrike">
                          <a:effectLst/>
                        </a:rPr>
                        <a:t>Virovitica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19302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5869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30,41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1728384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46B0A07-0BA8-477D-EA1A-E0CC0D9B2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306333"/>
            <a:ext cx="11232445" cy="128089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hr-HR" sz="36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Udio populacije 60+ u ukupnoj populaciji prema Popisu stanovništva 2021. godine u RH – </a:t>
            </a:r>
            <a:r>
              <a:rPr lang="hr-H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30 - 40%	</a:t>
            </a:r>
            <a:br>
              <a:rPr lang="hr-H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247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>
            <a:extLst>
              <a:ext uri="{FF2B5EF4-FFF2-40B4-BE49-F238E27FC236}">
                <a16:creationId xmlns:a16="http://schemas.microsoft.com/office/drawing/2014/main" id="{8C850183-CCB6-703C-3668-668236F5D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641968"/>
              </p:ext>
            </p:extLst>
          </p:nvPr>
        </p:nvGraphicFramePr>
        <p:xfrm>
          <a:off x="1162756" y="2271894"/>
          <a:ext cx="10024533" cy="2811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9299">
                  <a:extLst>
                    <a:ext uri="{9D8B030D-6E8A-4147-A177-3AD203B41FA5}">
                      <a16:colId xmlns:a16="http://schemas.microsoft.com/office/drawing/2014/main" val="1046851713"/>
                    </a:ext>
                  </a:extLst>
                </a:gridCol>
                <a:gridCol w="2401712">
                  <a:extLst>
                    <a:ext uri="{9D8B030D-6E8A-4147-A177-3AD203B41FA5}">
                      <a16:colId xmlns:a16="http://schemas.microsoft.com/office/drawing/2014/main" val="3952471500"/>
                    </a:ext>
                  </a:extLst>
                </a:gridCol>
                <a:gridCol w="1514122">
                  <a:extLst>
                    <a:ext uri="{9D8B030D-6E8A-4147-A177-3AD203B41FA5}">
                      <a16:colId xmlns:a16="http://schemas.microsoft.com/office/drawing/2014/main" val="1793167437"/>
                    </a:ext>
                  </a:extLst>
                </a:gridCol>
                <a:gridCol w="1566333">
                  <a:extLst>
                    <a:ext uri="{9D8B030D-6E8A-4147-A177-3AD203B41FA5}">
                      <a16:colId xmlns:a16="http://schemas.microsoft.com/office/drawing/2014/main" val="1057999092"/>
                    </a:ext>
                  </a:extLst>
                </a:gridCol>
                <a:gridCol w="1253067">
                  <a:extLst>
                    <a:ext uri="{9D8B030D-6E8A-4147-A177-3AD203B41FA5}">
                      <a16:colId xmlns:a16="http://schemas.microsoft.com/office/drawing/2014/main" val="2161588869"/>
                    </a:ext>
                  </a:extLst>
                </a:gridCol>
              </a:tblGrid>
              <a:tr h="2876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27-30%</a:t>
                      </a:r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77971512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Istarska 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Pazin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8279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2483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29,99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51035334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Koprivnica-Križevci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Koprivnica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28580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8524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29,83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16071232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Osijek-Baranja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Osijek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96313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28524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29,62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804798447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Dubrovnik-Neretva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Dubrovnik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41562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12254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29,48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35451264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Split-Dalmatia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Split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160577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46863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29,18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579858475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Krapina-Zagorje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Krapina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11530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3289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28,53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70828249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Međimurje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Čakovec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27122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7721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28,47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348491722"/>
                  </a:ext>
                </a:extLst>
              </a:tr>
              <a:tr h="2876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Zadar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u="none" strike="noStrike">
                          <a:effectLst/>
                        </a:rPr>
                        <a:t>Zadar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70779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19730</a:t>
                      </a:r>
                      <a:endParaRPr lang="en-US" sz="20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27,88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933375728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65F9D23-BBB7-E1F9-CA04-BF4A90F06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4133" y="306333"/>
            <a:ext cx="11232445" cy="128089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algn="ctr"/>
            <a:r>
              <a:rPr lang="hr-HR" sz="36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Udio populacije 60+ u ukupnoj populaciji prema Popisu stanovništva 2021. godine u RH – </a:t>
            </a:r>
            <a:r>
              <a:rPr lang="hr-HR" dirty="0">
                <a:solidFill>
                  <a:srgbClr val="FF0000"/>
                </a:solidFill>
              </a:rPr>
              <a:t>27</a:t>
            </a:r>
            <a:r>
              <a:rPr lang="hr-H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 - 30%	</a:t>
            </a:r>
            <a:br>
              <a:rPr lang="hr-HR" sz="3600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536C455E-2E5E-882E-D464-3EC994829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1062201"/>
              </p:ext>
            </p:extLst>
          </p:nvPr>
        </p:nvGraphicFramePr>
        <p:xfrm>
          <a:off x="1162756" y="1587223"/>
          <a:ext cx="10024533" cy="617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89299">
                  <a:extLst>
                    <a:ext uri="{9D8B030D-6E8A-4147-A177-3AD203B41FA5}">
                      <a16:colId xmlns:a16="http://schemas.microsoft.com/office/drawing/2014/main" val="2551485458"/>
                    </a:ext>
                  </a:extLst>
                </a:gridCol>
                <a:gridCol w="2401712">
                  <a:extLst>
                    <a:ext uri="{9D8B030D-6E8A-4147-A177-3AD203B41FA5}">
                      <a16:colId xmlns:a16="http://schemas.microsoft.com/office/drawing/2014/main" val="136176284"/>
                    </a:ext>
                  </a:extLst>
                </a:gridCol>
                <a:gridCol w="1514122">
                  <a:extLst>
                    <a:ext uri="{9D8B030D-6E8A-4147-A177-3AD203B41FA5}">
                      <a16:colId xmlns:a16="http://schemas.microsoft.com/office/drawing/2014/main" val="487513445"/>
                    </a:ext>
                  </a:extLst>
                </a:gridCol>
                <a:gridCol w="1566333">
                  <a:extLst>
                    <a:ext uri="{9D8B030D-6E8A-4147-A177-3AD203B41FA5}">
                      <a16:colId xmlns:a16="http://schemas.microsoft.com/office/drawing/2014/main" val="3886985121"/>
                    </a:ext>
                  </a:extLst>
                </a:gridCol>
                <a:gridCol w="1253067">
                  <a:extLst>
                    <a:ext uri="{9D8B030D-6E8A-4147-A177-3AD203B41FA5}">
                      <a16:colId xmlns:a16="http://schemas.microsoft.com/office/drawing/2014/main" val="2762030154"/>
                    </a:ext>
                  </a:extLst>
                </a:gridCol>
              </a:tblGrid>
              <a:tr h="287600">
                <a:tc>
                  <a:txBody>
                    <a:bodyPr/>
                    <a:lstStyle/>
                    <a:p>
                      <a:pPr algn="ctr" fontAlgn="ctr"/>
                      <a:endParaRPr lang="en-US" sz="20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20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Županijska središta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 err="1">
                          <a:effectLst/>
                        </a:rPr>
                        <a:t>Ukupno</a:t>
                      </a:r>
                      <a:r>
                        <a:rPr lang="hr-HR" sz="2000" u="none" strike="noStrike" dirty="0">
                          <a:effectLst/>
                        </a:rPr>
                        <a:t> stanovnika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60 i </a:t>
                      </a:r>
                      <a:r>
                        <a:rPr lang="en-US" sz="2000" u="none" strike="noStrike" dirty="0" err="1">
                          <a:effectLst/>
                        </a:rPr>
                        <a:t>više</a:t>
                      </a:r>
                      <a:r>
                        <a:rPr lang="en-US" sz="2000" u="none" strike="noStrike" dirty="0">
                          <a:effectLst/>
                        </a:rPr>
                        <a:t> </a:t>
                      </a:r>
                      <a:r>
                        <a:rPr lang="en-US" sz="2000" u="none" strike="noStrike" dirty="0" err="1">
                          <a:effectLst/>
                        </a:rPr>
                        <a:t>godina</a:t>
                      </a:r>
                      <a:endParaRPr lang="en-US" sz="20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u="none" strike="noStrike" dirty="0">
                          <a:effectLst/>
                        </a:rPr>
                        <a:t>%</a:t>
                      </a:r>
                      <a:endParaRPr lang="en-US" sz="2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0388929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2183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713B1452-E248-4703-BD79-32B2AD1A3E4A}"/>
              </a:ext>
            </a:extLst>
          </p:cNvPr>
          <p:cNvSpPr txBox="1">
            <a:spLocks/>
          </p:cNvSpPr>
          <p:nvPr/>
        </p:nvSpPr>
        <p:spPr>
          <a:xfrm>
            <a:off x="1406338" y="305532"/>
            <a:ext cx="4898796" cy="1534511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7500" lnSpcReduction="20000"/>
          </a:bodyPr>
          <a:lstStyle>
            <a:lvl1pPr algn="ctr">
              <a:spcBef>
                <a:spcPct val="0"/>
              </a:spcBef>
              <a:buNone/>
              <a:defRPr sz="36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hr-HR" dirty="0"/>
              <a:t>Postotak ispitanika u dobi od 55 do 74 godine, </a:t>
            </a:r>
            <a:r>
              <a:rPr lang="hr-HR" b="1" i="1" u="sng" dirty="0"/>
              <a:t>koji nikada nisu koristili Internet</a:t>
            </a:r>
            <a:r>
              <a:rPr lang="hr-HR" dirty="0"/>
              <a:t>, u 2019. godini (Europska Unija, 28 zemalja)</a:t>
            </a:r>
          </a:p>
        </p:txBody>
      </p:sp>
      <p:graphicFrame>
        <p:nvGraphicFramePr>
          <p:cNvPr id="9" name="Tablica 8">
            <a:extLst>
              <a:ext uri="{FF2B5EF4-FFF2-40B4-BE49-F238E27FC236}">
                <a16:creationId xmlns:a16="http://schemas.microsoft.com/office/drawing/2014/main" id="{8DDCFF35-760D-4929-9DC9-388E2DB414C2}"/>
              </a:ext>
            </a:extLst>
          </p:cNvPr>
          <p:cNvGraphicFramePr>
            <a:graphicFrameLocks noGrp="1"/>
          </p:cNvGraphicFramePr>
          <p:nvPr/>
        </p:nvGraphicFramePr>
        <p:xfrm>
          <a:off x="632178" y="1659467"/>
          <a:ext cx="6400800" cy="47382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10881">
                  <a:extLst>
                    <a:ext uri="{9D8B030D-6E8A-4147-A177-3AD203B41FA5}">
                      <a16:colId xmlns:a16="http://schemas.microsoft.com/office/drawing/2014/main" val="2730599628"/>
                    </a:ext>
                  </a:extLst>
                </a:gridCol>
                <a:gridCol w="2589919">
                  <a:extLst>
                    <a:ext uri="{9D8B030D-6E8A-4147-A177-3AD203B41FA5}">
                      <a16:colId xmlns:a16="http://schemas.microsoft.com/office/drawing/2014/main" val="2633429399"/>
                    </a:ext>
                  </a:extLst>
                </a:gridCol>
              </a:tblGrid>
              <a:tr h="1320915"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Ispitanika 54+ u 2019. godini</a:t>
                      </a:r>
                      <a:endParaRPr lang="hr-HR" sz="2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zemalja</a:t>
                      </a:r>
                      <a:endParaRPr lang="hr-HR" sz="28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653449696"/>
                  </a:ext>
                </a:extLst>
              </a:tr>
              <a:tr h="56955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r-HR" sz="2800" u="none" strike="noStrike" kern="1200" noProof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 10% </a:t>
                      </a: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hr-HR" sz="2800" u="none" strike="noStrike" kern="1200" noProof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21,43</a:t>
                      </a:r>
                    </a:p>
                  </a:txBody>
                  <a:tcPr marL="7620" marR="7620" marT="762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327172"/>
                  </a:ext>
                </a:extLst>
              </a:tr>
              <a:tr h="5695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11 - 20%</a:t>
                      </a:r>
                      <a:endParaRPr lang="hr-HR" sz="28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14,28</a:t>
                      </a:r>
                      <a:endParaRPr lang="hr-HR" sz="2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8451903"/>
                  </a:ext>
                </a:extLst>
              </a:tr>
              <a:tr h="5695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21-30%</a:t>
                      </a:r>
                      <a:endParaRPr lang="hr-HR" sz="28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17,86</a:t>
                      </a:r>
                      <a:endParaRPr lang="hr-HR" sz="28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870618"/>
                  </a:ext>
                </a:extLst>
              </a:tr>
              <a:tr h="5695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31-40%</a:t>
                      </a:r>
                      <a:endParaRPr lang="hr-HR" sz="2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</a:t>
                      </a:r>
                      <a:endParaRPr lang="hr-HR" sz="2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86385"/>
                  </a:ext>
                </a:extLst>
              </a:tr>
              <a:tr h="5695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 i više %</a:t>
                      </a:r>
                      <a:endParaRPr lang="hr-HR" sz="28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17,86</a:t>
                      </a:r>
                      <a:endParaRPr lang="hr-HR" sz="2800" b="0" i="0" u="none" strike="noStrike" noProof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1765790"/>
                  </a:ext>
                </a:extLst>
              </a:tr>
              <a:tr h="569550"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UKUPNO</a:t>
                      </a:r>
                      <a:endParaRPr lang="hr-HR" sz="2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2800" u="none" strike="noStrike" noProof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hr-HR" sz="28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103452899"/>
                  </a:ext>
                </a:extLst>
              </a:tr>
            </a:tbl>
          </a:graphicData>
        </a:graphic>
      </p:graphicFrame>
      <p:sp>
        <p:nvSpPr>
          <p:cNvPr id="2" name="Strelica: desno 1">
            <a:extLst>
              <a:ext uri="{FF2B5EF4-FFF2-40B4-BE49-F238E27FC236}">
                <a16:creationId xmlns:a16="http://schemas.microsoft.com/office/drawing/2014/main" id="{9A9F4CAA-E085-4BEC-8189-78CEFE1D7352}"/>
              </a:ext>
            </a:extLst>
          </p:cNvPr>
          <p:cNvSpPr/>
          <p:nvPr/>
        </p:nvSpPr>
        <p:spPr>
          <a:xfrm>
            <a:off x="6444234" y="542687"/>
            <a:ext cx="1014670" cy="2057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1E4F683C-0424-4564-9CD7-F41799723FA8}"/>
              </a:ext>
            </a:extLst>
          </p:cNvPr>
          <p:cNvSpPr txBox="1"/>
          <p:nvPr/>
        </p:nvSpPr>
        <p:spPr>
          <a:xfrm>
            <a:off x="1315156" y="6336194"/>
            <a:ext cx="57178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Izvor: EUROSTAT, e-</a:t>
            </a:r>
            <a:r>
              <a:rPr lang="hr-HR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society</a:t>
            </a:r>
            <a:endParaRPr lang="hr-HR" dirty="0"/>
          </a:p>
        </p:txBody>
      </p:sp>
      <p:sp>
        <p:nvSpPr>
          <p:cNvPr id="3" name="TekstniOkvir 2">
            <a:extLst>
              <a:ext uri="{FF2B5EF4-FFF2-40B4-BE49-F238E27FC236}">
                <a16:creationId xmlns:a16="http://schemas.microsoft.com/office/drawing/2014/main" id="{41796735-5B54-EAF1-0E08-FA72F70F857B}"/>
              </a:ext>
            </a:extLst>
          </p:cNvPr>
          <p:cNvSpPr txBox="1"/>
          <p:nvPr/>
        </p:nvSpPr>
        <p:spPr>
          <a:xfrm>
            <a:off x="7837350" y="1251946"/>
            <a:ext cx="28447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do 10% Danska, Nizozemska, Švedska, Finska, Luksemburg, Ujedinjeno Kraljevstvo</a:t>
            </a: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0ACFA4ED-DE5B-BCF1-8186-E930F5C12684}"/>
              </a:ext>
            </a:extLst>
          </p:cNvPr>
          <p:cNvSpPr txBox="1"/>
          <p:nvPr/>
        </p:nvSpPr>
        <p:spPr>
          <a:xfrm>
            <a:off x="7863302" y="2505670"/>
            <a:ext cx="2844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11-20% Njemačka, Belgija, Francuska, Estonija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44E323A6-57E0-85F6-1443-35D5B459A548}"/>
              </a:ext>
            </a:extLst>
          </p:cNvPr>
          <p:cNvSpPr txBox="1"/>
          <p:nvPr/>
        </p:nvSpPr>
        <p:spPr>
          <a:xfrm>
            <a:off x="7863302" y="3343399"/>
            <a:ext cx="25907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21-30% Španjolska, Irska, Češka, Austrija, Latvija</a:t>
            </a:r>
          </a:p>
        </p:txBody>
      </p:sp>
      <p:sp>
        <p:nvSpPr>
          <p:cNvPr id="10" name="TekstniOkvir 9">
            <a:extLst>
              <a:ext uri="{FF2B5EF4-FFF2-40B4-BE49-F238E27FC236}">
                <a16:creationId xmlns:a16="http://schemas.microsoft.com/office/drawing/2014/main" id="{4CB5D7B7-39DB-6DCC-14C6-0A8B197E8D8C}"/>
              </a:ext>
            </a:extLst>
          </p:cNvPr>
          <p:cNvSpPr txBox="1"/>
          <p:nvPr/>
        </p:nvSpPr>
        <p:spPr>
          <a:xfrm>
            <a:off x="7876498" y="4221298"/>
            <a:ext cx="250613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31-40% Slovačka, Slovenija, Italija, Litva, Mađarska, Malta, Cipar, Poljska, Rumunjska</a:t>
            </a: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E98B7344-EECD-5A67-C84F-FFE5F7661CA5}"/>
              </a:ext>
            </a:extLst>
          </p:cNvPr>
          <p:cNvSpPr txBox="1"/>
          <p:nvPr/>
        </p:nvSpPr>
        <p:spPr>
          <a:xfrm>
            <a:off x="7884333" y="5752770"/>
            <a:ext cx="2823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41% i više </a:t>
            </a:r>
            <a:r>
              <a:rPr lang="hr-HR" dirty="0">
                <a:solidFill>
                  <a:srgbClr val="FF0000"/>
                </a:solidFill>
              </a:rPr>
              <a:t>Hrvatska,</a:t>
            </a:r>
            <a:r>
              <a:rPr lang="hr-HR" dirty="0"/>
              <a:t> Portugal, Grčka, Bugarska</a:t>
            </a:r>
          </a:p>
        </p:txBody>
      </p:sp>
      <p:cxnSp>
        <p:nvCxnSpPr>
          <p:cNvPr id="12" name="Ravni poveznik sa strelicom 11">
            <a:extLst>
              <a:ext uri="{FF2B5EF4-FFF2-40B4-BE49-F238E27FC236}">
                <a16:creationId xmlns:a16="http://schemas.microsoft.com/office/drawing/2014/main" id="{1FC031A9-F4B6-4F40-4F87-0BE0AFD7E575}"/>
              </a:ext>
            </a:extLst>
          </p:cNvPr>
          <p:cNvCxnSpPr>
            <a:cxnSpLocks/>
          </p:cNvCxnSpPr>
          <p:nvPr/>
        </p:nvCxnSpPr>
        <p:spPr>
          <a:xfrm flipV="1">
            <a:off x="6687239" y="2242758"/>
            <a:ext cx="1162867" cy="10491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sa strelicom 13">
            <a:extLst>
              <a:ext uri="{FF2B5EF4-FFF2-40B4-BE49-F238E27FC236}">
                <a16:creationId xmlns:a16="http://schemas.microsoft.com/office/drawing/2014/main" id="{F985A80D-D848-390D-C161-ADC060622D6B}"/>
              </a:ext>
            </a:extLst>
          </p:cNvPr>
          <p:cNvCxnSpPr>
            <a:cxnSpLocks/>
            <a:endCxn id="4" idx="1"/>
          </p:cNvCxnSpPr>
          <p:nvPr/>
        </p:nvCxnSpPr>
        <p:spPr>
          <a:xfrm flipV="1">
            <a:off x="6687239" y="2967335"/>
            <a:ext cx="1176063" cy="9072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sa strelicom 15">
            <a:extLst>
              <a:ext uri="{FF2B5EF4-FFF2-40B4-BE49-F238E27FC236}">
                <a16:creationId xmlns:a16="http://schemas.microsoft.com/office/drawing/2014/main" id="{2D963370-84D7-1FCA-CFB6-DD12FE2B49B1}"/>
              </a:ext>
            </a:extLst>
          </p:cNvPr>
          <p:cNvCxnSpPr>
            <a:cxnSpLocks/>
          </p:cNvCxnSpPr>
          <p:nvPr/>
        </p:nvCxnSpPr>
        <p:spPr>
          <a:xfrm flipV="1">
            <a:off x="6609809" y="3901763"/>
            <a:ext cx="1266689" cy="515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>
            <a:extLst>
              <a:ext uri="{FF2B5EF4-FFF2-40B4-BE49-F238E27FC236}">
                <a16:creationId xmlns:a16="http://schemas.microsoft.com/office/drawing/2014/main" id="{99ADE84A-2A67-5927-2FC9-0C1ED27B4F0A}"/>
              </a:ext>
            </a:extLst>
          </p:cNvPr>
          <p:cNvCxnSpPr>
            <a:cxnSpLocks/>
          </p:cNvCxnSpPr>
          <p:nvPr/>
        </p:nvCxnSpPr>
        <p:spPr>
          <a:xfrm>
            <a:off x="6609809" y="5433054"/>
            <a:ext cx="1240297" cy="595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>
            <a:extLst>
              <a:ext uri="{FF2B5EF4-FFF2-40B4-BE49-F238E27FC236}">
                <a16:creationId xmlns:a16="http://schemas.microsoft.com/office/drawing/2014/main" id="{A1D051DF-10EC-CA6F-DADF-D98403C60D46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6609809" y="4959962"/>
            <a:ext cx="1266689" cy="140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02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0A876C35-7179-D218-9481-E53994C4E500}"/>
              </a:ext>
            </a:extLst>
          </p:cNvPr>
          <p:cNvSpPr txBox="1"/>
          <p:nvPr/>
        </p:nvSpPr>
        <p:spPr>
          <a:xfrm>
            <a:off x="525717" y="1447163"/>
            <a:ext cx="11437683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hr-HR" sz="2800" dirty="0">
                <a:solidFill>
                  <a:srgbClr val="FF0000"/>
                </a:solidFill>
              </a:rPr>
              <a:t>35%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 populacije 54+ </a:t>
            </a:r>
            <a:r>
              <a:rPr lang="hr-HR" sz="2800" dirty="0">
                <a:solidFill>
                  <a:srgbClr val="FF0000"/>
                </a:solidFill>
              </a:rPr>
              <a:t>nikad nije koristilo Internet 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(EU prosjek je 17%, a </a:t>
            </a:r>
            <a:r>
              <a:rPr lang="hr-HR" sz="2800" dirty="0" err="1">
                <a:solidFill>
                  <a:schemeClr val="accent1">
                    <a:lumMod val="75000"/>
                  </a:schemeClr>
                </a:solidFill>
              </a:rPr>
              <a:t>max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 = 40%)</a:t>
            </a:r>
          </a:p>
          <a:p>
            <a:pPr marL="285750" indent="-285750">
              <a:buFontTx/>
              <a:buChar char="-"/>
            </a:pPr>
            <a:r>
              <a:rPr lang="hr-HR" sz="2800" dirty="0">
                <a:solidFill>
                  <a:srgbClr val="FF0000"/>
                </a:solidFill>
              </a:rPr>
              <a:t>45%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 populacije 54+ </a:t>
            </a:r>
            <a:r>
              <a:rPr lang="hr-HR" sz="2800" dirty="0">
                <a:solidFill>
                  <a:srgbClr val="FF0000"/>
                </a:solidFill>
              </a:rPr>
              <a:t>nema digitalne vještine 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(2021. godina) </a:t>
            </a:r>
            <a:r>
              <a:rPr lang="hr-HR" altLang="en-US" sz="2800" dirty="0">
                <a:solidFill>
                  <a:schemeClr val="accent1">
                    <a:lumMod val="75000"/>
                  </a:schemeClr>
                </a:solidFill>
              </a:rPr>
              <a:t>(EU prosjek je 24%, a min= 2% Norveška, Island, Irska, Danska)</a:t>
            </a:r>
            <a:endParaRPr lang="hr-HR" sz="2800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>
              <a:buFontTx/>
              <a:buChar char="-"/>
            </a:pPr>
            <a:endParaRPr lang="hr-HR" sz="2800" dirty="0">
              <a:solidFill>
                <a:srgbClr val="FF0000"/>
              </a:solidFill>
            </a:endParaRPr>
          </a:p>
          <a:p>
            <a:pPr marL="285750" indent="-285750">
              <a:buFontTx/>
              <a:buChar char="-"/>
            </a:pPr>
            <a:r>
              <a:rPr lang="hr-HR" sz="2800" dirty="0">
                <a:solidFill>
                  <a:srgbClr val="FF0000"/>
                </a:solidFill>
              </a:rPr>
              <a:t>39%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 populacije 54+ </a:t>
            </a:r>
            <a:r>
              <a:rPr lang="hr-HR" sz="2800" dirty="0">
                <a:solidFill>
                  <a:srgbClr val="FF0000"/>
                </a:solidFill>
              </a:rPr>
              <a:t>koristi Internet za potrebe zdravstva 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(EU prosjek je 43%, a </a:t>
            </a:r>
            <a:r>
              <a:rPr lang="hr-HR" sz="2800" dirty="0" err="1">
                <a:solidFill>
                  <a:schemeClr val="accent1">
                    <a:lumMod val="75000"/>
                  </a:schemeClr>
                </a:solidFill>
              </a:rPr>
              <a:t>max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=72% Nizozemska)</a:t>
            </a:r>
          </a:p>
          <a:p>
            <a:pPr marL="285750" indent="-285750">
              <a:buFontTx/>
              <a:buChar char="-"/>
            </a:pPr>
            <a:r>
              <a:rPr lang="hr-HR" sz="2800" dirty="0">
                <a:solidFill>
                  <a:srgbClr val="FF0000"/>
                </a:solidFill>
              </a:rPr>
              <a:t>35%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 umirovljenika </a:t>
            </a:r>
            <a:r>
              <a:rPr lang="hr-HR" sz="2800" dirty="0">
                <a:solidFill>
                  <a:srgbClr val="FF0000"/>
                </a:solidFill>
              </a:rPr>
              <a:t>koristi Internet za potrebe zdravstva 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(EU prosjek je 39%, a </a:t>
            </a:r>
            <a:r>
              <a:rPr lang="hr-HR" sz="2800" dirty="0" err="1">
                <a:solidFill>
                  <a:schemeClr val="accent1">
                    <a:lumMod val="75000"/>
                  </a:schemeClr>
                </a:solidFill>
              </a:rPr>
              <a:t>max</a:t>
            </a:r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=69% Finska)</a:t>
            </a:r>
          </a:p>
          <a:p>
            <a:pPr marL="285750" indent="-285750">
              <a:buFontTx/>
              <a:buChar char="-"/>
            </a:pPr>
            <a:endParaRPr lang="hr-HR" sz="2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r-HR" sz="28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Izvor: EUROSTAT, e-</a:t>
            </a:r>
            <a:r>
              <a:rPr lang="hr-HR" sz="2800" dirty="0" err="1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society</a:t>
            </a:r>
            <a:endParaRPr lang="hr-HR" sz="2800" dirty="0">
              <a:solidFill>
                <a:schemeClr val="accent5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  <a:p>
            <a:r>
              <a:rPr lang="hr-HR" sz="2800" dirty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pPr marL="285750" indent="-285750">
              <a:buFontTx/>
              <a:buChar char="-"/>
            </a:pPr>
            <a:endParaRPr lang="hr-HR" sz="28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altLang="en-US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TekstniOkvir 1">
            <a:extLst>
              <a:ext uri="{FF2B5EF4-FFF2-40B4-BE49-F238E27FC236}">
                <a16:creationId xmlns:a16="http://schemas.microsoft.com/office/drawing/2014/main" id="{FABF1D29-E413-4F6D-C9BF-345808CB802E}"/>
              </a:ext>
            </a:extLst>
          </p:cNvPr>
          <p:cNvSpPr txBox="1"/>
          <p:nvPr/>
        </p:nvSpPr>
        <p:spPr>
          <a:xfrm>
            <a:off x="707625" y="714166"/>
            <a:ext cx="11073865" cy="59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hr-HR" sz="3600" dirty="0">
                <a:solidFill>
                  <a:schemeClr val="accent5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Populacija 54+ i umirovljenici u RH u 2022. godini </a:t>
            </a:r>
          </a:p>
        </p:txBody>
      </p:sp>
    </p:spTree>
    <p:extLst>
      <p:ext uri="{BB962C8B-B14F-4D97-AF65-F5344CB8AC3E}">
        <p14:creationId xmlns:p14="http://schemas.microsoft.com/office/powerpoint/2010/main" val="3963289726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1357</TotalTime>
  <Words>2309</Words>
  <Application>Microsoft Office PowerPoint</Application>
  <PresentationFormat>Široki zaslon</PresentationFormat>
  <Paragraphs>272</Paragraphs>
  <Slides>20</Slides>
  <Notes>6</Notes>
  <HiddenSlides>0</HiddenSlides>
  <MMClips>0</MMClips>
  <ScaleCrop>false</ScaleCrop>
  <HeadingPairs>
    <vt:vector size="6" baseType="variant">
      <vt:variant>
        <vt:lpstr>Korišteni fontovi</vt:lpstr>
      </vt:variant>
      <vt:variant>
        <vt:i4>6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Helvetica Neue</vt:lpstr>
      <vt:lpstr>Times New Roman</vt:lpstr>
      <vt:lpstr>Wingdings 3</vt:lpstr>
      <vt:lpstr>Pramen</vt:lpstr>
      <vt:lpstr>SPREMNOST JAVNIH POLITIKA ZA E-UKLJUČIVOST POPULACIJE 54+  u osam hrvatskih županija  od 2016. – 2020. godine</vt:lpstr>
      <vt:lpstr>Sadržaj</vt:lpstr>
      <vt:lpstr>Demografska kretanja i njihov utjecaj  na digitalno društvo</vt:lpstr>
      <vt:lpstr>Radno sposobno stanovništvo prema aktivnosti u RH u 2021. godini  </vt:lpstr>
      <vt:lpstr>Udio populacije 60+ u ukupnoj populaciji prema Popisu stanovništva 2021. godine u RH – preko 40%  </vt:lpstr>
      <vt:lpstr>Udio populacije 60+ u ukupnoj populaciji prema Popisu stanovništva 2021. godine u RH – 30 - 40%  </vt:lpstr>
      <vt:lpstr>Udio populacije 60+ u ukupnoj populaciji prema Popisu stanovništva 2021. godine u RH – 27 - 30%  </vt:lpstr>
      <vt:lpstr>PowerPoint prezentacija</vt:lpstr>
      <vt:lpstr>PowerPoint prezentacija</vt:lpstr>
      <vt:lpstr>Specifičnosti populacije 54+</vt:lpstr>
      <vt:lpstr>Održivi razvoj i javne politike</vt:lpstr>
      <vt:lpstr>Rezultati kvalitativne analize (QCA) 5 najboljih zemalja  Europe (Švedska, Danska, Nizozemska, Finska i UK)</vt:lpstr>
      <vt:lpstr>Zašto je e-uključivost 54+ važna  lokalnoj samoupravi i drugim dionicima</vt:lpstr>
      <vt:lpstr>Što su pokazala mjerenja spremnosti javnih politika za e-Uključivost populacije 54+</vt:lpstr>
      <vt:lpstr>Rezultati istraživanja – KI za 2020. godinu</vt:lpstr>
      <vt:lpstr>Opis indikatora</vt:lpstr>
      <vt:lpstr>Teme za promišljanje</vt:lpstr>
      <vt:lpstr>Preporuke mjera za unapređenje  e-uključivosti u JLP(R)S</vt:lpstr>
      <vt:lpstr>PowerPoint prezentacija</vt:lpstr>
      <vt:lpstr>Hvala na pažnji!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SPREMNOST JAVNIH POLITIKA ZA E-UKLJUČIVOST POPULACIJE 54+</dc:title>
  <dc:creator>Robertina Zdjelar</dc:creator>
  <cp:lastModifiedBy>Robertina Zdjelar</cp:lastModifiedBy>
  <cp:revision>331</cp:revision>
  <cp:lastPrinted>2023-05-17T10:34:09Z</cp:lastPrinted>
  <dcterms:created xsi:type="dcterms:W3CDTF">2021-10-06T06:17:50Z</dcterms:created>
  <dcterms:modified xsi:type="dcterms:W3CDTF">2023-05-29T16:45:02Z</dcterms:modified>
</cp:coreProperties>
</file>