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9" r:id="rId3"/>
    <p:sldId id="283" r:id="rId4"/>
    <p:sldId id="284" r:id="rId5"/>
    <p:sldId id="285" r:id="rId6"/>
    <p:sldId id="286" r:id="rId7"/>
    <p:sldId id="287" r:id="rId8"/>
    <p:sldId id="288" r:id="rId9"/>
    <p:sldId id="298" r:id="rId10"/>
    <p:sldId id="289" r:id="rId11"/>
    <p:sldId id="297" r:id="rId12"/>
    <p:sldId id="257" r:id="rId13"/>
    <p:sldId id="259" r:id="rId14"/>
    <p:sldId id="261" r:id="rId15"/>
    <p:sldId id="263" r:id="rId16"/>
    <p:sldId id="291" r:id="rId17"/>
    <p:sldId id="264" r:id="rId18"/>
    <p:sldId id="296" r:id="rId19"/>
    <p:sldId id="292" r:id="rId20"/>
    <p:sldId id="295" r:id="rId21"/>
    <p:sldId id="293" r:id="rId22"/>
    <p:sldId id="294" r:id="rId23"/>
    <p:sldId id="281" r:id="rId24"/>
  </p:sldIdLst>
  <p:sldSz cx="12192000" cy="6858000"/>
  <p:notesSz cx="7104063" cy="102346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80" y="1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/>
              <a:t>Kliknite da biste uredili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FAF83-7B77-4305-AF78-9A17875C8FA7}" type="datetimeFigureOut">
              <a:rPr lang="hr-HR" smtClean="0"/>
              <a:t>5.6.2023.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A38B5EF6-2E87-4948-8505-67531718F0C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1663937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 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FAF83-7B77-4305-AF78-9A17875C8FA7}" type="datetimeFigureOut">
              <a:rPr lang="hr-HR" smtClean="0"/>
              <a:t>5.6.2023.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A38B5EF6-2E87-4948-8505-67531718F0C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5569212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FAF83-7B77-4305-AF78-9A17875C8FA7}" type="datetimeFigureOut">
              <a:rPr lang="hr-HR" smtClean="0"/>
              <a:t>5.6.2023.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A38B5EF6-2E87-4948-8505-67531718F0C5}" type="slidenum">
              <a:rPr lang="hr-HR" smtClean="0"/>
              <a:t>‹#›</a:t>
            </a:fld>
            <a:endParaRPr lang="hr-HR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844648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FAF83-7B77-4305-AF78-9A17875C8FA7}" type="datetimeFigureOut">
              <a:rPr lang="hr-HR" smtClean="0"/>
              <a:t>5.6.2023.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A38B5EF6-2E87-4948-8505-67531718F0C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6455591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 cita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FAF83-7B77-4305-AF78-9A17875C8FA7}" type="datetimeFigureOut">
              <a:rPr lang="hr-HR" smtClean="0"/>
              <a:t>5.6.2023.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A38B5EF6-2E87-4948-8505-67531718F0C5}" type="slidenum">
              <a:rPr lang="hr-HR" smtClean="0"/>
              <a:t>‹#›</a:t>
            </a:fld>
            <a:endParaRPr lang="hr-HR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984819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ili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FAF83-7B77-4305-AF78-9A17875C8FA7}" type="datetimeFigureOut">
              <a:rPr lang="hr-HR" smtClean="0"/>
              <a:t>5.6.2023.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A38B5EF6-2E87-4948-8505-67531718F0C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765654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FAF83-7B77-4305-AF78-9A17875C8FA7}" type="datetimeFigureOut">
              <a:rPr lang="hr-HR" smtClean="0"/>
              <a:t>5.6.2023.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B5EF6-2E87-4948-8505-67531718F0C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224791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FAF83-7B77-4305-AF78-9A17875C8FA7}" type="datetimeFigureOut">
              <a:rPr lang="hr-HR" smtClean="0"/>
              <a:t>5.6.2023.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B5EF6-2E87-4948-8505-67531718F0C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2051828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FAF83-7B77-4305-AF78-9A17875C8FA7}" type="datetimeFigureOut">
              <a:rPr lang="hr-HR" smtClean="0"/>
              <a:t>5.6.2023.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B5EF6-2E87-4948-8505-67531718F0C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8676362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FAF83-7B77-4305-AF78-9A17875C8FA7}" type="datetimeFigureOut">
              <a:rPr lang="hr-HR" smtClean="0"/>
              <a:t>5.6.2023.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A38B5EF6-2E87-4948-8505-67531718F0C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6539122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FAF83-7B77-4305-AF78-9A17875C8FA7}" type="datetimeFigureOut">
              <a:rPr lang="hr-HR" smtClean="0"/>
              <a:t>5.6.2023.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A38B5EF6-2E87-4948-8505-67531718F0C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789669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FAF83-7B77-4305-AF78-9A17875C8FA7}" type="datetimeFigureOut">
              <a:rPr lang="hr-HR" smtClean="0"/>
              <a:t>5.6.2023.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A38B5EF6-2E87-4948-8505-67531718F0C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6119719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FAF83-7B77-4305-AF78-9A17875C8FA7}" type="datetimeFigureOut">
              <a:rPr lang="hr-HR" smtClean="0"/>
              <a:t>5.6.2023.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B5EF6-2E87-4948-8505-67531718F0C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2940731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FAF83-7B77-4305-AF78-9A17875C8FA7}" type="datetimeFigureOut">
              <a:rPr lang="hr-HR" smtClean="0"/>
              <a:t>5.6.2023.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B5EF6-2E87-4948-8505-67531718F0C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191177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FAF83-7B77-4305-AF78-9A17875C8FA7}" type="datetimeFigureOut">
              <a:rPr lang="hr-HR" smtClean="0"/>
              <a:t>5.6.2023.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B5EF6-2E87-4948-8505-67531718F0C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0306121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FAF83-7B77-4305-AF78-9A17875C8FA7}" type="datetimeFigureOut">
              <a:rPr lang="hr-HR" smtClean="0"/>
              <a:t>5.6.2023.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A38B5EF6-2E87-4948-8505-67531718F0C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849083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6FAF83-7B77-4305-AF78-9A17875C8FA7}" type="datetimeFigureOut">
              <a:rPr lang="hr-HR" smtClean="0"/>
              <a:t>5.6.2023.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A38B5EF6-2E87-4948-8505-67531718F0C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2736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g"/><Relationship Id="rId4" Type="http://schemas.openxmlformats.org/officeDocument/2006/relationships/image" Target="../media/image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zoeu.hr/hr/nacionalni-javni-pozivi-i-natjecaji/1367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E62D093-958F-6A31-0406-CBD235AD07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89213" y="954338"/>
            <a:ext cx="8915399" cy="2262781"/>
          </a:xfrm>
        </p:spPr>
        <p:txBody>
          <a:bodyPr>
            <a:normAutofit/>
          </a:bodyPr>
          <a:lstStyle/>
          <a:p>
            <a:r>
              <a:rPr lang="pl-PL" sz="4400" dirty="0"/>
              <a:t>Mijenjali bismo Zakon o gospodarenju otpadom – zašto i kako?</a:t>
            </a:r>
            <a:endParaRPr lang="hr-HR" sz="4400" dirty="0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55E9CCB3-4D9E-BFFF-E000-71351A7198F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endParaRPr lang="hr-HR" dirty="0"/>
          </a:p>
          <a:p>
            <a:pPr algn="r"/>
            <a:r>
              <a:rPr lang="hr-HR" dirty="0"/>
              <a:t>Sonja Polonijo</a:t>
            </a:r>
          </a:p>
          <a:p>
            <a:pPr algn="r"/>
            <a:r>
              <a:rPr lang="hr-HR" dirty="0"/>
              <a:t>sonjapolonijo@gmail.com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1DC48500-196A-954F-C791-7A65EED857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3508" y="3429000"/>
            <a:ext cx="2790091" cy="3198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0017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352958E-9EBD-6088-4616-DF0BB53063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Protiv čega se borimo?					1.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EDA6A768-1804-714E-FDEB-B200FA80FA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1516185"/>
            <a:ext cx="8915400" cy="5027490"/>
          </a:xfrm>
        </p:spPr>
        <p:txBody>
          <a:bodyPr/>
          <a:lstStyle/>
          <a:p>
            <a:r>
              <a:rPr lang="hr-HR" dirty="0"/>
              <a:t>korisnici javne usluge nezainteresirani za promjenu navika</a:t>
            </a:r>
          </a:p>
          <a:p>
            <a:endParaRPr lang="hr-HR" dirty="0"/>
          </a:p>
          <a:p>
            <a:endParaRPr lang="hr-HR" dirty="0"/>
          </a:p>
          <a:p>
            <a:endParaRPr lang="hr-HR" dirty="0"/>
          </a:p>
          <a:p>
            <a:endParaRPr lang="hr-HR" dirty="0"/>
          </a:p>
          <a:p>
            <a:endParaRPr lang="hr-HR" dirty="0"/>
          </a:p>
          <a:p>
            <a:endParaRPr lang="hr-HR" dirty="0"/>
          </a:p>
          <a:p>
            <a:endParaRPr lang="hr-HR" dirty="0"/>
          </a:p>
          <a:p>
            <a:endParaRPr lang="hr-HR" dirty="0"/>
          </a:p>
          <a:p>
            <a:endParaRPr lang="hr-HR" dirty="0"/>
          </a:p>
          <a:p>
            <a:endParaRPr lang="hr-HR" dirty="0"/>
          </a:p>
          <a:p>
            <a:r>
              <a:rPr lang="hr-HR" dirty="0"/>
              <a:t>sindrom „zadnji put su mi odvezli, pa će i sad”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200472C5-1098-9247-22A8-F2FA9F6D25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339" y="2016368"/>
            <a:ext cx="2883876" cy="2203939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4AEBC22D-3CEC-772F-5419-975ED5A1EC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2891692"/>
            <a:ext cx="2688981" cy="2688493"/>
          </a:xfrm>
          <a:prstGeom prst="rect">
            <a:avLst/>
          </a:prstGeom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F2575740-353B-A42B-5528-D8EB476A75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707063" y="2145322"/>
            <a:ext cx="2344616" cy="1946031"/>
          </a:xfrm>
          <a:prstGeom prst="rect">
            <a:avLst/>
          </a:prstGeom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id="{23CA57A6-DD93-6728-6B5E-1B180084A7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6150" y="3451890"/>
            <a:ext cx="2251684" cy="2688493"/>
          </a:xfrm>
          <a:prstGeom prst="rect">
            <a:avLst/>
          </a:prstGeom>
        </p:spPr>
      </p:pic>
      <p:pic>
        <p:nvPicPr>
          <p:cNvPr id="16" name="Slika 15">
            <a:extLst>
              <a:ext uri="{FF2B5EF4-FFF2-40B4-BE49-F238E27FC236}">
                <a16:creationId xmlns:a16="http://schemas.microsoft.com/office/drawing/2014/main" id="{0A629808-5C89-7296-785E-EB73B895D2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634891" y="3625782"/>
            <a:ext cx="2985476" cy="2285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8494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352958E-9EBD-6088-4616-DF0BB53063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Protiv čega se borimo?					2.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EDA6A768-1804-714E-FDEB-B200FA80FA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1516185"/>
            <a:ext cx="8915400" cy="5027490"/>
          </a:xfrm>
        </p:spPr>
        <p:txBody>
          <a:bodyPr>
            <a:normAutofit lnSpcReduction="10000"/>
          </a:bodyPr>
          <a:lstStyle/>
          <a:p>
            <a:r>
              <a:rPr lang="hr-HR" dirty="0"/>
              <a:t>besplatne zagrebačke i osječke vreće korištene za inače naplatni odvoz miješanog komunalnog otpada na drugom kraju Hrvatske</a:t>
            </a:r>
          </a:p>
          <a:p>
            <a:endParaRPr lang="hr-HR" dirty="0"/>
          </a:p>
          <a:p>
            <a:endParaRPr lang="hr-HR" dirty="0"/>
          </a:p>
          <a:p>
            <a:endParaRPr lang="hr-HR" dirty="0"/>
          </a:p>
          <a:p>
            <a:endParaRPr lang="hr-HR" dirty="0"/>
          </a:p>
          <a:p>
            <a:endParaRPr lang="hr-HR" dirty="0"/>
          </a:p>
          <a:p>
            <a:endParaRPr lang="hr-HR" dirty="0"/>
          </a:p>
          <a:p>
            <a:endParaRPr lang="hr-HR" dirty="0"/>
          </a:p>
          <a:p>
            <a:endParaRPr lang="hr-HR" dirty="0"/>
          </a:p>
          <a:p>
            <a:endParaRPr lang="hr-HR" dirty="0"/>
          </a:p>
          <a:p>
            <a:endParaRPr lang="hr-HR" dirty="0"/>
          </a:p>
          <a:p>
            <a:r>
              <a:rPr lang="hr-HR" dirty="0"/>
              <a:t>sindrom „zadnji put su mi odvezli, pa će i sad”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DCCF6CF6-F92F-6F98-6828-4D5EBDECF9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6963" y="2184174"/>
            <a:ext cx="1889924" cy="2280102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DBCB8377-99AF-3430-835D-EFC67BA7FA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9511" y="2184174"/>
            <a:ext cx="2237426" cy="2962913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18A96897-A295-2243-6315-4A3CD4DC43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9562" y="2388421"/>
            <a:ext cx="1536325" cy="156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9661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C739C12-6A09-9900-289B-078BD72C2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048382"/>
          </a:xfrm>
        </p:spPr>
        <p:txBody>
          <a:bodyPr/>
          <a:lstStyle/>
          <a:p>
            <a:r>
              <a:rPr lang="hr-HR" b="1" dirty="0">
                <a:solidFill>
                  <a:srgbClr val="C00000"/>
                </a:solidFill>
              </a:rPr>
              <a:t>Ovlasti komunalnih redara</a:t>
            </a:r>
            <a:r>
              <a:rPr lang="hr-HR" dirty="0"/>
              <a:t>					1.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5CCDE9CC-DB22-F7C0-D001-0E8C900C68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1672492"/>
            <a:ext cx="8915400" cy="3777622"/>
          </a:xfrm>
        </p:spPr>
        <p:txBody>
          <a:bodyPr/>
          <a:lstStyle/>
          <a:p>
            <a:pPr marL="0" indent="0" algn="ctr">
              <a:buNone/>
            </a:pPr>
            <a:r>
              <a:rPr lang="pl-PL" dirty="0"/>
              <a:t>Nadležnost za inspekcijski nadzor</a:t>
            </a:r>
          </a:p>
          <a:p>
            <a:pPr marL="0" indent="0">
              <a:buNone/>
            </a:pPr>
            <a:endParaRPr lang="pl-PL" dirty="0"/>
          </a:p>
          <a:p>
            <a:pPr marL="0" indent="0" algn="ctr">
              <a:buNone/>
            </a:pPr>
            <a:r>
              <a:rPr lang="pl-PL" dirty="0"/>
              <a:t>Članak 136.</a:t>
            </a:r>
          </a:p>
          <a:p>
            <a:pPr marL="0" indent="0" algn="just">
              <a:buNone/>
            </a:pPr>
            <a:r>
              <a:rPr lang="hr-HR" dirty="0"/>
              <a:t>(5) Nadzor nad primjenom ovoga Zakona i propisa donesenih na temelju ovoga Zakona u dijelu koji se odnosi na </a:t>
            </a:r>
            <a:r>
              <a:rPr lang="hr-HR" dirty="0">
                <a:solidFill>
                  <a:srgbClr val="C00000"/>
                </a:solidFill>
              </a:rPr>
              <a:t>javnu uslugu sakupljanja komunalnog otpada, spaljivanje otpada od strane fizičkih osoba te na nepropisno skladištenje, ostavljanje, odbacivanja ili odlaganje otpada od strane fizičke osobe ili nepoznatih osoba</a:t>
            </a:r>
            <a:r>
              <a:rPr lang="hr-HR" dirty="0"/>
              <a:t> protivno ovom Zakonu provodi osoba koja obavlja poslove službe nadležne za komunalni red jedinice lokalne samouprave (u daljnjem tekstu: </a:t>
            </a:r>
            <a:r>
              <a:rPr lang="hr-HR" dirty="0">
                <a:solidFill>
                  <a:srgbClr val="C00000"/>
                </a:solidFill>
              </a:rPr>
              <a:t>komunalni redar</a:t>
            </a:r>
            <a:r>
              <a:rPr lang="hr-HR" dirty="0"/>
              <a:t>), ako ovim Zakonom nije određeno drukčije.</a:t>
            </a:r>
          </a:p>
        </p:txBody>
      </p:sp>
      <p:sp>
        <p:nvSpPr>
          <p:cNvPr id="4" name="Strelica: prema dolje 3">
            <a:extLst>
              <a:ext uri="{FF2B5EF4-FFF2-40B4-BE49-F238E27FC236}">
                <a16:creationId xmlns:a16="http://schemas.microsoft.com/office/drawing/2014/main" id="{6D7F8DDB-1E94-F8CE-20F4-8924455E5F4B}"/>
              </a:ext>
            </a:extLst>
          </p:cNvPr>
          <p:cNvSpPr/>
          <p:nvPr/>
        </p:nvSpPr>
        <p:spPr>
          <a:xfrm rot="3078195">
            <a:off x="3229761" y="5017478"/>
            <a:ext cx="285226" cy="89374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id="{E27DDA66-99A0-EC93-3943-76D41D7E8BB9}"/>
              </a:ext>
            </a:extLst>
          </p:cNvPr>
          <p:cNvSpPr txBox="1"/>
          <p:nvPr/>
        </p:nvSpPr>
        <p:spPr>
          <a:xfrm>
            <a:off x="2105637" y="5911222"/>
            <a:ext cx="46894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>
                <a:solidFill>
                  <a:srgbClr val="C00000"/>
                </a:solidFill>
              </a:rPr>
              <a:t>Za prekršitelje koji su obrti i tvrtke nadležan je Državni inspektorat???</a:t>
            </a:r>
          </a:p>
        </p:txBody>
      </p:sp>
    </p:spTree>
    <p:extLst>
      <p:ext uri="{BB962C8B-B14F-4D97-AF65-F5344CB8AC3E}">
        <p14:creationId xmlns:p14="http://schemas.microsoft.com/office/powerpoint/2010/main" val="17523682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AFFDD93-52E6-04AB-D7F4-460CBA0388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Ovlasti komunalnih redara					2.								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E7E803EF-F00F-C461-EE61-5717934271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1669409"/>
            <a:ext cx="8915400" cy="475655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hr-HR" dirty="0"/>
              <a:t>Članak 145.</a:t>
            </a:r>
          </a:p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r>
              <a:rPr lang="hr-HR" dirty="0"/>
              <a:t>(1) Komunalni redar naređuje uklanjanje otpada osobi koja je nepropisno uskladištila, ostavila, odbacila i/ili odložila otpad.</a:t>
            </a:r>
          </a:p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r>
              <a:rPr lang="hr-HR" dirty="0"/>
              <a:t>(2) Ako osoba koja je nepropisno uskladištila, ostavila, odbacila i/ili odložila otpad nepoznata, komunalni redar rješenjem naređuje uklanjanje otpada </a:t>
            </a:r>
            <a:r>
              <a:rPr lang="hr-HR" dirty="0">
                <a:solidFill>
                  <a:srgbClr val="C00000"/>
                </a:solidFill>
              </a:rPr>
              <a:t>vlasniku nekretnine</a:t>
            </a:r>
            <a:r>
              <a:rPr lang="hr-HR" dirty="0"/>
              <a:t> na kojoj je nepropisno uskladišten, ostavljen, odbačen i/ili odložen otpad ili </a:t>
            </a:r>
            <a:r>
              <a:rPr lang="hr-HR" dirty="0">
                <a:solidFill>
                  <a:srgbClr val="C00000"/>
                </a:solidFill>
              </a:rPr>
              <a:t>posjedniku nekretnine </a:t>
            </a:r>
            <a:r>
              <a:rPr lang="hr-HR" dirty="0"/>
              <a:t>ako vlasnik nekretnine nije poznat ili osobi koja sukladno posebnim propisima </a:t>
            </a:r>
            <a:r>
              <a:rPr lang="hr-HR" dirty="0">
                <a:solidFill>
                  <a:srgbClr val="C00000"/>
                </a:solidFill>
              </a:rPr>
              <a:t>upravlja određenim područjem </a:t>
            </a:r>
            <a:r>
              <a:rPr lang="hr-HR" dirty="0"/>
              <a:t>(dobrom), ako je otpad odložen na tom području (dobru) ili </a:t>
            </a:r>
            <a:r>
              <a:rPr lang="hr-HR" dirty="0">
                <a:solidFill>
                  <a:srgbClr val="C00000"/>
                </a:solidFill>
              </a:rPr>
              <a:t>osobi koju je zatekao da odbacuje </a:t>
            </a:r>
            <a:r>
              <a:rPr lang="hr-HR" dirty="0"/>
              <a:t>otpad izvan lokacije gospodarenja otpadom ili </a:t>
            </a:r>
            <a:r>
              <a:rPr lang="hr-HR" dirty="0">
                <a:solidFill>
                  <a:srgbClr val="C00000"/>
                </a:solidFill>
              </a:rPr>
              <a:t>osobi za koju se može dokazati </a:t>
            </a:r>
            <a:r>
              <a:rPr lang="hr-HR" dirty="0"/>
              <a:t>da je otpad odbacila izvan lokacije gospodarenja otpadom.</a:t>
            </a:r>
          </a:p>
        </p:txBody>
      </p:sp>
    </p:spTree>
    <p:extLst>
      <p:ext uri="{BB962C8B-B14F-4D97-AF65-F5344CB8AC3E}">
        <p14:creationId xmlns:p14="http://schemas.microsoft.com/office/powerpoint/2010/main" val="14599644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66F1908-C539-7BE3-7E6E-AEABAFF8E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884259"/>
          </a:xfrm>
        </p:spPr>
        <p:txBody>
          <a:bodyPr/>
          <a:lstStyle/>
          <a:p>
            <a:r>
              <a:rPr lang="hr-HR" dirty="0">
                <a:solidFill>
                  <a:schemeClr val="tx1"/>
                </a:solidFill>
              </a:rPr>
              <a:t>ZKG i Odluka o komunalnom redu		1. 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C8915CC8-B485-9313-B755-64BFA28D95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1508369"/>
            <a:ext cx="8915400" cy="4402853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hr-HR" dirty="0"/>
              <a:t>Odluka o komunalnom redu Grada XY:</a:t>
            </a:r>
          </a:p>
          <a:p>
            <a:pPr marL="0" indent="0">
              <a:buNone/>
            </a:pPr>
            <a:r>
              <a:rPr lang="hr-HR" dirty="0"/>
              <a:t>Na </a:t>
            </a:r>
            <a:r>
              <a:rPr lang="hr-HR" dirty="0">
                <a:solidFill>
                  <a:srgbClr val="C00000"/>
                </a:solidFill>
              </a:rPr>
              <a:t>površinu javne namjene </a:t>
            </a:r>
            <a:r>
              <a:rPr lang="hr-HR" dirty="0"/>
              <a:t>ne smije se bacati ni ostavljati otpad svih vrsta i kategorija ili je na drugi način onečišćavati, a posebno se zabranjuje: </a:t>
            </a:r>
          </a:p>
          <a:p>
            <a:pPr marL="0" indent="0">
              <a:buNone/>
            </a:pPr>
            <a:r>
              <a:rPr lang="hr-HR" dirty="0"/>
              <a:t>1. bacanje i ostavljanje otpada izvan košara, posuda za otpad i propisanih vrećica sa logotipom komunalnog društva,</a:t>
            </a:r>
          </a:p>
          <a:p>
            <a:pPr marL="0" indent="0">
              <a:buNone/>
            </a:pPr>
            <a:r>
              <a:rPr lang="hr-HR" dirty="0"/>
              <a:t>…..</a:t>
            </a:r>
          </a:p>
          <a:p>
            <a:pPr marL="0" indent="0">
              <a:buNone/>
            </a:pPr>
            <a:r>
              <a:rPr lang="hr-HR" dirty="0"/>
              <a:t>8. zagađivanje i bacanje otpada i otpadnih tvari u kanale oborinske odvodnje, </a:t>
            </a:r>
          </a:p>
          <a:p>
            <a:pPr marL="0" indent="0">
              <a:buNone/>
            </a:pPr>
            <a:r>
              <a:rPr lang="hr-HR" dirty="0"/>
              <a:t>9. paljenje otpada…</a:t>
            </a:r>
          </a:p>
          <a:p>
            <a:pPr marL="0" indent="0">
              <a:buNone/>
            </a:pPr>
            <a:r>
              <a:rPr lang="hr-HR" dirty="0"/>
              <a:t>…..</a:t>
            </a:r>
          </a:p>
          <a:p>
            <a:pPr marL="0" indent="0">
              <a:buNone/>
            </a:pPr>
            <a:r>
              <a:rPr lang="hr-HR" dirty="0"/>
              <a:t>Vlasnici i korisnici stambenih objekata, poslovnog prostora i građevinskog zemljišta dužni su održavati okućnicu, odnosno </a:t>
            </a:r>
            <a:r>
              <a:rPr lang="hr-HR" dirty="0">
                <a:solidFill>
                  <a:srgbClr val="C00000"/>
                </a:solidFill>
              </a:rPr>
              <a:t>okoliš zgrade koji je vidljiv s površine javne namjene</a:t>
            </a:r>
            <a:r>
              <a:rPr lang="hr-HR" dirty="0"/>
              <a:t> uključujući i ogradu prema površini javne namjene koja ne smije ometati korištenje iste.</a:t>
            </a:r>
          </a:p>
          <a:p>
            <a:pPr marL="0" indent="0">
              <a:buNone/>
            </a:pP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9447540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C8EA3B6-809A-77C6-ED58-A0FCA52180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743582"/>
          </a:xfrm>
        </p:spPr>
        <p:txBody>
          <a:bodyPr/>
          <a:lstStyle/>
          <a:p>
            <a:r>
              <a:rPr lang="hr-HR" dirty="0">
                <a:solidFill>
                  <a:schemeClr val="tx1"/>
                </a:solidFill>
              </a:rPr>
              <a:t>ZKG i Odluka o komunalnom redu		2.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CA2A0009-0549-E3B6-15BE-1FCA5F8EE3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1661020"/>
            <a:ext cx="8915400" cy="4250202"/>
          </a:xfrm>
        </p:spPr>
        <p:txBody>
          <a:bodyPr/>
          <a:lstStyle/>
          <a:p>
            <a:r>
              <a:rPr lang="hr-HR" dirty="0"/>
              <a:t>ne diskriminiraju počinitelja po statusu</a:t>
            </a:r>
          </a:p>
          <a:p>
            <a:r>
              <a:rPr lang="hr-HR" dirty="0"/>
              <a:t>komunalni redar  jednako postupa prema građanima, obrtima i tvrtkama</a:t>
            </a:r>
          </a:p>
          <a:p>
            <a:r>
              <a:rPr lang="hr-HR" dirty="0"/>
              <a:t>svima može narediti uklanjanje otpada i dati prekršajnu kaznu</a:t>
            </a:r>
          </a:p>
          <a:p>
            <a:r>
              <a:rPr lang="hr-HR" dirty="0"/>
              <a:t>jednostavnije i pravednije postupanje</a:t>
            </a:r>
          </a:p>
          <a:p>
            <a:endParaRPr lang="hr-HR" dirty="0"/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95C7E17E-5990-A459-E07D-C9FBE0E5C2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60175" y="3658037"/>
            <a:ext cx="2890007" cy="2431933"/>
          </a:xfrm>
          <a:prstGeom prst="rect">
            <a:avLst/>
          </a:prstGeom>
        </p:spPr>
      </p:pic>
      <p:sp>
        <p:nvSpPr>
          <p:cNvPr id="7" name="Strelica: desno 6">
            <a:extLst>
              <a:ext uri="{FF2B5EF4-FFF2-40B4-BE49-F238E27FC236}">
                <a16:creationId xmlns:a16="http://schemas.microsoft.com/office/drawing/2014/main" id="{C5E8164C-A4DC-4849-25AC-1365DDB30F2F}"/>
              </a:ext>
            </a:extLst>
          </p:cNvPr>
          <p:cNvSpPr/>
          <p:nvPr/>
        </p:nvSpPr>
        <p:spPr>
          <a:xfrm>
            <a:off x="5125673" y="4630723"/>
            <a:ext cx="704676" cy="23489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EC6A7E03-E78A-087E-7DF1-169D10728118}"/>
              </a:ext>
            </a:extLst>
          </p:cNvPr>
          <p:cNvSpPr txBox="1"/>
          <p:nvPr/>
        </p:nvSpPr>
        <p:spPr>
          <a:xfrm>
            <a:off x="5830349" y="3959604"/>
            <a:ext cx="468944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Ovu crnu vreću, jednu od mnogih, nepropisno je odložio obrt. Hoćete li postupati po ZGO i svakodnevno zvati inspektora zaštite okoliša, ili će po gradskoj Odluci o komunalnom redu postupati komunalni redar?</a:t>
            </a:r>
          </a:p>
        </p:txBody>
      </p:sp>
    </p:spTree>
    <p:extLst>
      <p:ext uri="{BB962C8B-B14F-4D97-AF65-F5344CB8AC3E}">
        <p14:creationId xmlns:p14="http://schemas.microsoft.com/office/powerpoint/2010/main" val="10696224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C184A8E-C328-088D-33A3-7AB16AA1B7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673244"/>
          </a:xfrm>
        </p:spPr>
        <p:txBody>
          <a:bodyPr/>
          <a:lstStyle/>
          <a:p>
            <a:r>
              <a:rPr lang="hr-HR" dirty="0"/>
              <a:t>Moguće rješenje problema (ZGO)		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2BF74C17-40F6-DD1D-2219-43526E7259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1656862"/>
            <a:ext cx="8915400" cy="472049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dirty="0"/>
              <a:t>Nadležnost za inspekcijski nadzor</a:t>
            </a:r>
          </a:p>
          <a:p>
            <a:pPr marL="0" indent="0">
              <a:buNone/>
            </a:pPr>
            <a:endParaRPr lang="pl-PL" dirty="0"/>
          </a:p>
          <a:p>
            <a:pPr marL="0" indent="0" algn="ctr">
              <a:buNone/>
            </a:pPr>
            <a:r>
              <a:rPr lang="pl-PL" dirty="0"/>
              <a:t>Članak 136.</a:t>
            </a:r>
          </a:p>
          <a:p>
            <a:pPr marL="0" indent="0" algn="just">
              <a:buNone/>
            </a:pPr>
            <a:r>
              <a:rPr lang="hr-HR" dirty="0"/>
              <a:t>(5) Nadzor nad primjenom ovoga Zakona i propisa donesenih na temelju ovoga Zakona u dijelu koji se odnosi na </a:t>
            </a:r>
            <a:r>
              <a:rPr lang="hr-HR" dirty="0">
                <a:solidFill>
                  <a:srgbClr val="C00000"/>
                </a:solidFill>
              </a:rPr>
              <a:t>javnu uslugu sakupljanja komunalnog otpada, spaljivanje otpada </a:t>
            </a:r>
            <a:r>
              <a:rPr lang="hr-HR" strike="sngStrike" dirty="0">
                <a:solidFill>
                  <a:srgbClr val="C00000"/>
                </a:solidFill>
              </a:rPr>
              <a:t>od strane fizičkih osoba </a:t>
            </a:r>
            <a:r>
              <a:rPr lang="hr-HR" dirty="0">
                <a:solidFill>
                  <a:srgbClr val="C00000"/>
                </a:solidFill>
              </a:rPr>
              <a:t>te na nepropisno skladištenje, ostavljanje, odbacivanja ili odlaganje otpada </a:t>
            </a:r>
            <a:r>
              <a:rPr lang="hr-HR" strike="sngStrike" dirty="0">
                <a:solidFill>
                  <a:srgbClr val="C00000"/>
                </a:solidFill>
              </a:rPr>
              <a:t>od strane fizičke osobe ili nepoznatih osoba</a:t>
            </a:r>
            <a:r>
              <a:rPr lang="hr-HR" strike="sngStrike" dirty="0"/>
              <a:t> </a:t>
            </a:r>
            <a:r>
              <a:rPr lang="hr-HR" dirty="0"/>
              <a:t>protivno ovom Zakonu provodi osoba koja obavlja poslove službe nadležne za komunalni red jedinice lokalne samouprave (u daljnjem tekstu: </a:t>
            </a:r>
            <a:r>
              <a:rPr lang="hr-HR" dirty="0">
                <a:solidFill>
                  <a:srgbClr val="C00000"/>
                </a:solidFill>
              </a:rPr>
              <a:t>komunalni redar</a:t>
            </a:r>
            <a:r>
              <a:rPr lang="hr-HR" dirty="0"/>
              <a:t>), ako ovim Zakonom nije određeno drukčije.</a:t>
            </a:r>
          </a:p>
          <a:p>
            <a:pPr algn="l" fontAlgn="base"/>
            <a:r>
              <a:rPr lang="hr-HR" sz="1600" b="0" i="0" u="none" strike="noStrike" dirty="0">
                <a:solidFill>
                  <a:srgbClr val="231F20"/>
                </a:solidFill>
                <a:effectLst/>
              </a:rPr>
              <a:t>povećati  ovlasti komunalnog redarstva i van kruga fizičkih osoba</a:t>
            </a:r>
          </a:p>
          <a:p>
            <a:pPr algn="l" fontAlgn="base"/>
            <a:r>
              <a:rPr lang="hr-HR" sz="1600" dirty="0">
                <a:solidFill>
                  <a:srgbClr val="231F20"/>
                </a:solidFill>
              </a:rPr>
              <a:t>inspektorima zaštite okoliša ostaviti nadležnost nad zaista velikim onečišćenjima (ionako ih je malo, pa ne stižu na mnoštvo sitnih prekršaja)</a:t>
            </a:r>
            <a:endParaRPr lang="hr-HR" sz="1600" b="0" i="0" u="none" strike="noStrike" dirty="0">
              <a:solidFill>
                <a:srgbClr val="231F20"/>
              </a:solidFill>
              <a:effectLst/>
            </a:endParaRP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4221842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E2D59EA-CAC8-EAEB-103F-0413A659B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Stvarni život: kako riješiti problem?</a:t>
            </a:r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5F3C2833-DDE0-416C-AF61-B511B38EA3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97249" y="1460974"/>
            <a:ext cx="4759570" cy="576262"/>
          </a:xfrm>
        </p:spPr>
        <p:txBody>
          <a:bodyPr/>
          <a:lstStyle/>
          <a:p>
            <a:r>
              <a:rPr lang="hr-HR" dirty="0"/>
              <a:t>Turističke muke svagdanje</a:t>
            </a:r>
          </a:p>
        </p:txBody>
      </p:sp>
      <p:pic>
        <p:nvPicPr>
          <p:cNvPr id="9" name="Rezervirano mjesto sadržaja 8">
            <a:extLst>
              <a:ext uri="{FF2B5EF4-FFF2-40B4-BE49-F238E27FC236}">
                <a16:creationId xmlns:a16="http://schemas.microsoft.com/office/drawing/2014/main" id="{95666BFC-6BFD-09B0-4132-21BE9008C10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83122" y="2076738"/>
            <a:ext cx="2226309" cy="2395102"/>
          </a:xfrm>
        </p:spPr>
      </p:pic>
      <p:sp>
        <p:nvSpPr>
          <p:cNvPr id="6" name="Rezervirano mjesto teksta 5">
            <a:extLst>
              <a:ext uri="{FF2B5EF4-FFF2-40B4-BE49-F238E27FC236}">
                <a16:creationId xmlns:a16="http://schemas.microsoft.com/office/drawing/2014/main" id="{F1558726-88CE-1F68-FF05-D5EA76B8BD8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181214" y="1460974"/>
            <a:ext cx="3999001" cy="576262"/>
          </a:xfrm>
        </p:spPr>
        <p:txBody>
          <a:bodyPr/>
          <a:lstStyle/>
          <a:p>
            <a:r>
              <a:rPr lang="hr-HR" dirty="0"/>
              <a:t>Tko i kako će rješavati?</a:t>
            </a:r>
          </a:p>
        </p:txBody>
      </p:sp>
      <p:sp>
        <p:nvSpPr>
          <p:cNvPr id="7" name="Rezervirano mjesto sadržaja 6">
            <a:extLst>
              <a:ext uri="{FF2B5EF4-FFF2-40B4-BE49-F238E27FC236}">
                <a16:creationId xmlns:a16="http://schemas.microsoft.com/office/drawing/2014/main" id="{2108A805-64AB-236D-6C11-36D45586F0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166957" y="2161132"/>
            <a:ext cx="4338674" cy="3738666"/>
          </a:xfrm>
        </p:spPr>
        <p:txBody>
          <a:bodyPr>
            <a:normAutofit/>
          </a:bodyPr>
          <a:lstStyle/>
          <a:p>
            <a:r>
              <a:rPr lang="hr-HR" dirty="0"/>
              <a:t>komunalnih redara je malo i imaju puno drugih obveza nadzora</a:t>
            </a:r>
          </a:p>
          <a:p>
            <a:r>
              <a:rPr lang="hr-HR" dirty="0"/>
              <a:t>radnika komunalnog poduzeća na terenu je više</a:t>
            </a:r>
          </a:p>
          <a:p>
            <a:r>
              <a:rPr lang="hr-HR" dirty="0"/>
              <a:t>dogovor s gradonačelnikom i pročelnikom za komunalni sustav</a:t>
            </a:r>
          </a:p>
          <a:p>
            <a:r>
              <a:rPr lang="hr-HR" dirty="0"/>
              <a:t>jednostavne upute radnicima kako složiti fotodokumentaciju i činjenični opis za Obavijest o počinjenom prekršaju</a:t>
            </a:r>
          </a:p>
          <a:p>
            <a:r>
              <a:rPr lang="hr-HR" dirty="0"/>
              <a:t>akcija prije prolaska kamiona</a:t>
            </a:r>
          </a:p>
        </p:txBody>
      </p:sp>
      <p:pic>
        <p:nvPicPr>
          <p:cNvPr id="15" name="Slika 14">
            <a:extLst>
              <a:ext uri="{FF2B5EF4-FFF2-40B4-BE49-F238E27FC236}">
                <a16:creationId xmlns:a16="http://schemas.microsoft.com/office/drawing/2014/main" id="{0DDDFA2D-351C-5B97-312D-EB3B9B9864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91094" y="2616298"/>
            <a:ext cx="3598879" cy="333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6386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slov 6">
            <a:extLst>
              <a:ext uri="{FF2B5EF4-FFF2-40B4-BE49-F238E27FC236}">
                <a16:creationId xmlns:a16="http://schemas.microsoft.com/office/drawing/2014/main" id="{714ECF8B-6987-4F69-D139-5840851737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814165"/>
          </a:xfrm>
        </p:spPr>
        <p:txBody>
          <a:bodyPr/>
          <a:lstStyle/>
          <a:p>
            <a:r>
              <a:rPr lang="hr-HR" dirty="0" err="1"/>
              <a:t>Tehnoeko</a:t>
            </a:r>
            <a:r>
              <a:rPr lang="hr-HR" dirty="0"/>
              <a:t> Poreč 2023. - </a:t>
            </a:r>
            <a:r>
              <a:rPr lang="hr-HR" dirty="0" err="1"/>
              <a:t>FZOEU</a:t>
            </a:r>
            <a:endParaRPr lang="en-US" dirty="0"/>
          </a:p>
        </p:txBody>
      </p:sp>
      <p:sp>
        <p:nvSpPr>
          <p:cNvPr id="8" name="Rezervirano mjesto sadržaja 7">
            <a:extLst>
              <a:ext uri="{FF2B5EF4-FFF2-40B4-BE49-F238E27FC236}">
                <a16:creationId xmlns:a16="http://schemas.microsoft.com/office/drawing/2014/main" id="{E67E8C3B-A149-1F57-11A4-84F048330C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5412" y="1609725"/>
            <a:ext cx="8915400" cy="4495800"/>
          </a:xfrm>
        </p:spPr>
        <p:txBody>
          <a:bodyPr/>
          <a:lstStyle/>
          <a:p>
            <a:r>
              <a:rPr lang="hr-HR" dirty="0"/>
              <a:t>javni poziv za edukacije komunalnih redara i građana </a:t>
            </a:r>
            <a:r>
              <a:rPr lang="hr-HR" dirty="0" err="1">
                <a:hlinkClick r:id="rId2"/>
              </a:rPr>
              <a:t>https</a:t>
            </a:r>
            <a:r>
              <a:rPr lang="hr-HR" dirty="0">
                <a:hlinkClick r:id="rId2"/>
              </a:rPr>
              <a:t>://</a:t>
            </a:r>
            <a:r>
              <a:rPr lang="hr-HR" dirty="0" err="1">
                <a:hlinkClick r:id="rId2"/>
              </a:rPr>
              <a:t>www.fzoeu.hr</a:t>
            </a:r>
            <a:r>
              <a:rPr lang="hr-HR" dirty="0">
                <a:hlinkClick r:id="rId2"/>
              </a:rPr>
              <a:t>/</a:t>
            </a:r>
            <a:r>
              <a:rPr lang="hr-HR" dirty="0" err="1">
                <a:hlinkClick r:id="rId2"/>
              </a:rPr>
              <a:t>hr</a:t>
            </a:r>
            <a:r>
              <a:rPr lang="hr-HR" dirty="0">
                <a:hlinkClick r:id="rId2"/>
              </a:rPr>
              <a:t>/nacionalni-javni-pozivi-i-</a:t>
            </a:r>
            <a:r>
              <a:rPr lang="hr-HR" dirty="0" err="1">
                <a:hlinkClick r:id="rId2"/>
              </a:rPr>
              <a:t>natjecaji</a:t>
            </a:r>
            <a:r>
              <a:rPr lang="hr-HR" dirty="0">
                <a:hlinkClick r:id="rId2"/>
              </a:rPr>
              <a:t>/1367</a:t>
            </a:r>
            <a:endParaRPr lang="hr-HR" dirty="0"/>
          </a:p>
          <a:p>
            <a:r>
              <a:rPr lang="hr-HR" dirty="0"/>
              <a:t>Fond je izrijekom pohvalio edukacije komunalnih redara Udruge gradova </a:t>
            </a:r>
          </a:p>
          <a:p>
            <a:r>
              <a:rPr lang="hr-HR" dirty="0"/>
              <a:t>sufinanciranje Fonda i Udruge gradova – edukacije za članove su besplatne</a:t>
            </a:r>
          </a:p>
          <a:p>
            <a:endParaRPr lang="hr-HR" dirty="0"/>
          </a:p>
          <a:p>
            <a:endParaRPr lang="hr-HR" dirty="0"/>
          </a:p>
          <a:p>
            <a:endParaRPr lang="hr-HR" dirty="0"/>
          </a:p>
          <a:p>
            <a:r>
              <a:rPr lang="hr-HR" dirty="0"/>
              <a:t>Prijavite program Udruge na sufinanciranje Fonda!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04130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slov 6">
            <a:extLst>
              <a:ext uri="{FF2B5EF4-FFF2-40B4-BE49-F238E27FC236}">
                <a16:creationId xmlns:a16="http://schemas.microsoft.com/office/drawing/2014/main" id="{16BB39D1-7A6D-2B37-EECB-29C986DE56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1662" y="624110"/>
            <a:ext cx="9542949" cy="1280890"/>
          </a:xfrm>
        </p:spPr>
        <p:txBody>
          <a:bodyPr/>
          <a:lstStyle/>
          <a:p>
            <a:pPr algn="ctr"/>
            <a:r>
              <a:rPr lang="hr-HR" dirty="0">
                <a:solidFill>
                  <a:srgbClr val="C00000"/>
                </a:solidFill>
              </a:rPr>
              <a:t>3. Cijena obvezne minimalne javne usluge </a:t>
            </a:r>
            <a:r>
              <a:rPr lang="hr-HR" dirty="0"/>
              <a:t>(OMJU, paušal)</a:t>
            </a:r>
          </a:p>
        </p:txBody>
      </p:sp>
      <p:sp>
        <p:nvSpPr>
          <p:cNvPr id="9" name="Rezervirano mjesto teksta 8">
            <a:extLst>
              <a:ext uri="{FF2B5EF4-FFF2-40B4-BE49-F238E27FC236}">
                <a16:creationId xmlns:a16="http://schemas.microsoft.com/office/drawing/2014/main" id="{CF069870-ADE2-2DF6-6313-3575BEBD4BA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Kućanstva</a:t>
            </a:r>
          </a:p>
        </p:txBody>
      </p:sp>
      <p:sp>
        <p:nvSpPr>
          <p:cNvPr id="10" name="Rezervirano mjesto sadržaja 9">
            <a:extLst>
              <a:ext uri="{FF2B5EF4-FFF2-40B4-BE49-F238E27FC236}">
                <a16:creationId xmlns:a16="http://schemas.microsoft.com/office/drawing/2014/main" id="{042C13C5-AB4A-1F65-DFB7-62E610A19C9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hr-HR" dirty="0"/>
              <a:t>svi plaćaju jednaku cijenu </a:t>
            </a:r>
          </a:p>
          <a:p>
            <a:pPr lvl="1"/>
            <a:r>
              <a:rPr lang="hr-HR" dirty="0"/>
              <a:t>velika i mala kućanstva jednako, bez obzira na količinu otpada koju stvaraju</a:t>
            </a:r>
          </a:p>
        </p:txBody>
      </p:sp>
      <p:sp>
        <p:nvSpPr>
          <p:cNvPr id="11" name="Rezervirano mjesto teksta 10">
            <a:extLst>
              <a:ext uri="{FF2B5EF4-FFF2-40B4-BE49-F238E27FC236}">
                <a16:creationId xmlns:a16="http://schemas.microsoft.com/office/drawing/2014/main" id="{3E48EB9A-9D41-BBC3-3FEE-AE9F829FEF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hr-HR" dirty="0" err="1"/>
              <a:t>Nekućanstva</a:t>
            </a:r>
            <a:endParaRPr lang="hr-HR" dirty="0"/>
          </a:p>
        </p:txBody>
      </p:sp>
      <p:sp>
        <p:nvSpPr>
          <p:cNvPr id="12" name="Rezervirano mjesto sadržaja 11">
            <a:extLst>
              <a:ext uri="{FF2B5EF4-FFF2-40B4-BE49-F238E27FC236}">
                <a16:creationId xmlns:a16="http://schemas.microsoft.com/office/drawing/2014/main" id="{A1E52A13-CDFD-EB5B-44E4-859F4E149FCC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hr-HR" dirty="0"/>
              <a:t>svi plaćaju jednaku cijenu:</a:t>
            </a:r>
          </a:p>
          <a:p>
            <a:pPr lvl="1"/>
            <a:r>
              <a:rPr lang="hr-HR" dirty="0"/>
              <a:t>privatni iznajmljivač veliki i mali</a:t>
            </a:r>
          </a:p>
          <a:p>
            <a:pPr lvl="1"/>
            <a:r>
              <a:rPr lang="hr-HR" dirty="0"/>
              <a:t>hotel</a:t>
            </a:r>
          </a:p>
          <a:p>
            <a:pPr lvl="1"/>
            <a:r>
              <a:rPr lang="hr-HR" dirty="0"/>
              <a:t>kvartovska trgovina</a:t>
            </a:r>
          </a:p>
          <a:p>
            <a:pPr lvl="1"/>
            <a:r>
              <a:rPr lang="hr-HR" dirty="0"/>
              <a:t>trgovački centar</a:t>
            </a:r>
          </a:p>
          <a:p>
            <a:pPr lvl="1"/>
            <a:r>
              <a:rPr lang="hr-HR" dirty="0"/>
              <a:t>liječnička ordinacija</a:t>
            </a:r>
          </a:p>
          <a:p>
            <a:pPr lvl="1"/>
            <a:r>
              <a:rPr lang="hr-HR" dirty="0"/>
              <a:t>banka</a:t>
            </a:r>
          </a:p>
          <a:p>
            <a:pPr lvl="1"/>
            <a:r>
              <a:rPr lang="hr-HR" dirty="0"/>
              <a:t>…</a:t>
            </a: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1659204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10A6540-FE6F-2F0D-B19F-B3CE90BB3E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>
                <a:solidFill>
                  <a:srgbClr val="C00000"/>
                </a:solidFill>
              </a:rPr>
              <a:t>1. Poticajna naknada</a:t>
            </a:r>
            <a:r>
              <a:rPr lang="hr-HR" dirty="0"/>
              <a:t>									</a:t>
            </a:r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2A44BE00-068A-F07E-37C0-44FC85D8B2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ZOGO, Uredba (2017.)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8256CD35-FC10-86ED-459C-CA5A397E3EA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hr-HR" b="1" dirty="0"/>
              <a:t>osnova obračuna količina MKO 2015. (Q)</a:t>
            </a:r>
          </a:p>
          <a:p>
            <a:r>
              <a:rPr lang="hr-HR" sz="1600" dirty="0"/>
              <a:t>2018: </a:t>
            </a:r>
            <a:r>
              <a:rPr lang="pl-PL" sz="1600" dirty="0"/>
              <a:t>74% Q, višak x 100 kn se plaća</a:t>
            </a:r>
          </a:p>
          <a:p>
            <a:r>
              <a:rPr lang="pl-PL" sz="1600" dirty="0"/>
              <a:t>2019. 66% Q, višak x 150 kn se plaća</a:t>
            </a:r>
          </a:p>
          <a:p>
            <a:endParaRPr lang="pl-PL" sz="1600" dirty="0"/>
          </a:p>
          <a:p>
            <a:endParaRPr lang="pl-PL" sz="1600" dirty="0"/>
          </a:p>
          <a:p>
            <a:endParaRPr lang="pl-PL" sz="1600" dirty="0"/>
          </a:p>
          <a:p>
            <a:r>
              <a:rPr lang="pl-PL" sz="1600" dirty="0"/>
              <a:t>oslobođeni „rekorderi”, svi drugi plaćaju jednako bez obzira na uložene napore (platiš jednako ako odvojiš 1% ili 25%, ako je cilj 26%) – Ustavni sud srušio</a:t>
            </a:r>
            <a:endParaRPr lang="hr-HR" sz="1600" dirty="0"/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99601C45-ABA6-14E7-1EF2-941CAD87E4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hr-HR" dirty="0"/>
              <a:t>ZGO (2021.)</a:t>
            </a:r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id="{D5285CA0-1ACE-BFDF-1FB3-0D91B3F141A1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fontScale="92500" lnSpcReduction="10000"/>
          </a:bodyPr>
          <a:lstStyle/>
          <a:p>
            <a:r>
              <a:rPr lang="hr-HR" b="1" dirty="0"/>
              <a:t>osnova obračuna stopa odvojenog sakupljanja otpada</a:t>
            </a:r>
          </a:p>
          <a:p>
            <a:r>
              <a:rPr lang="hr-HR" sz="1600" dirty="0"/>
              <a:t>više se odvoji, manje se plati</a:t>
            </a:r>
          </a:p>
          <a:p>
            <a:r>
              <a:rPr lang="hr-HR" sz="1600" dirty="0"/>
              <a:t>2020. 42% (150 kn/t)</a:t>
            </a:r>
          </a:p>
          <a:p>
            <a:r>
              <a:rPr lang="hr-HR" sz="1600" dirty="0"/>
              <a:t>2021. 46% (200 kn/t)</a:t>
            </a:r>
          </a:p>
          <a:p>
            <a:r>
              <a:rPr lang="hr-HR" sz="1600" dirty="0"/>
              <a:t>2022. i nadalje 50% (200 kn/t)</a:t>
            </a:r>
          </a:p>
          <a:p>
            <a:r>
              <a:rPr lang="hr-HR" sz="1600" dirty="0"/>
              <a:t>poštenije, ali:</a:t>
            </a:r>
          </a:p>
          <a:p>
            <a:pPr lvl="1"/>
            <a:r>
              <a:rPr lang="hr-HR" sz="1400" dirty="0"/>
              <a:t>ne računa se što skupe ovlaštenici</a:t>
            </a:r>
          </a:p>
          <a:p>
            <a:pPr lvl="1"/>
            <a:r>
              <a:rPr lang="hr-HR" sz="1400" dirty="0"/>
              <a:t>ne računa se skupljeno od „ne-kućanstava”</a:t>
            </a:r>
          </a:p>
        </p:txBody>
      </p:sp>
    </p:spTree>
    <p:extLst>
      <p:ext uri="{BB962C8B-B14F-4D97-AF65-F5344CB8AC3E}">
        <p14:creationId xmlns:p14="http://schemas.microsoft.com/office/powerpoint/2010/main" val="5275311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slov 6">
            <a:extLst>
              <a:ext uri="{FF2B5EF4-FFF2-40B4-BE49-F238E27FC236}">
                <a16:creationId xmlns:a16="http://schemas.microsoft.com/office/drawing/2014/main" id="{920B2A0E-F577-9EC7-86EE-9CDB3FA4A7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017121"/>
          </a:xfrm>
        </p:spPr>
        <p:txBody>
          <a:bodyPr>
            <a:normAutofit/>
          </a:bodyPr>
          <a:lstStyle/>
          <a:p>
            <a:r>
              <a:rPr lang="hr-HR" sz="2800" dirty="0"/>
              <a:t>Svrha takvog određivanja cijene = smanjenje paušala svim korisnicima</a:t>
            </a:r>
          </a:p>
        </p:txBody>
      </p:sp>
      <p:sp>
        <p:nvSpPr>
          <p:cNvPr id="8" name="Rezervirano mjesto sadržaja 7">
            <a:extLst>
              <a:ext uri="{FF2B5EF4-FFF2-40B4-BE49-F238E27FC236}">
                <a16:creationId xmlns:a16="http://schemas.microsoft.com/office/drawing/2014/main" id="{55559EDC-42C3-A271-594A-B383FA768F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71797" y="1949101"/>
            <a:ext cx="8915400" cy="3777622"/>
          </a:xfrm>
        </p:spPr>
        <p:txBody>
          <a:bodyPr/>
          <a:lstStyle/>
          <a:p>
            <a:r>
              <a:rPr lang="hr-HR" dirty="0"/>
              <a:t>zbog bijega otpada u ilegalu u praksi je neizvedivo (osobito uz krnje ovlasti komunalnog redarstva)</a:t>
            </a:r>
          </a:p>
          <a:p>
            <a:r>
              <a:rPr lang="hr-HR" dirty="0"/>
              <a:t>kad paušala ne bi bilo uopće,  „ilegalcima” bi bilo potpuno besplatno – tko će komunalnom poduzeću pokriti troškove?</a:t>
            </a:r>
          </a:p>
        </p:txBody>
      </p:sp>
      <p:pic>
        <p:nvPicPr>
          <p:cNvPr id="11" name="Slika 10">
            <a:extLst>
              <a:ext uri="{FF2B5EF4-FFF2-40B4-BE49-F238E27FC236}">
                <a16:creationId xmlns:a16="http://schemas.microsoft.com/office/drawing/2014/main" id="{C7295287-FF1E-EE52-BF4F-5CE1B6C338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2830" y="3507154"/>
            <a:ext cx="3251201" cy="2276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1879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slov 6">
            <a:extLst>
              <a:ext uri="{FF2B5EF4-FFF2-40B4-BE49-F238E27FC236}">
                <a16:creationId xmlns:a16="http://schemas.microsoft.com/office/drawing/2014/main" id="{27F18D23-5D4E-D2ED-A2F6-54A643B738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868628"/>
          </a:xfrm>
        </p:spPr>
        <p:txBody>
          <a:bodyPr/>
          <a:lstStyle/>
          <a:p>
            <a:r>
              <a:rPr lang="hr-HR" dirty="0"/>
              <a:t>Umanjenje cijene javne usluge</a:t>
            </a:r>
          </a:p>
        </p:txBody>
      </p:sp>
      <p:sp>
        <p:nvSpPr>
          <p:cNvPr id="8" name="Rezervirano mjesto sadržaja 7">
            <a:extLst>
              <a:ext uri="{FF2B5EF4-FFF2-40B4-BE49-F238E27FC236}">
                <a16:creationId xmlns:a16="http://schemas.microsoft.com/office/drawing/2014/main" id="{1162707C-D06C-E974-A903-E36968827A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1719385"/>
            <a:ext cx="8915400" cy="4191837"/>
          </a:xfrm>
        </p:spPr>
        <p:txBody>
          <a:bodyPr/>
          <a:lstStyle/>
          <a:p>
            <a:pPr marL="0" indent="0" algn="ctr">
              <a:buNone/>
            </a:pPr>
            <a:r>
              <a:rPr lang="hr-HR" dirty="0"/>
              <a:t>Kriteriji za umanjenje cijene javne usluge</a:t>
            </a:r>
          </a:p>
          <a:p>
            <a:pPr marL="0" indent="0" algn="ctr">
              <a:buNone/>
            </a:pPr>
            <a:r>
              <a:rPr lang="hr-HR" dirty="0"/>
              <a:t>Članak 73.</a:t>
            </a:r>
          </a:p>
          <a:p>
            <a:pPr marL="0" indent="0" algn="just">
              <a:buNone/>
            </a:pPr>
            <a:r>
              <a:rPr lang="hr-HR" dirty="0"/>
              <a:t>Kriteriji za umanjenje cijene javne usluge moraju poticati korisnika da odvojeno predaje biootpad, </a:t>
            </a:r>
            <a:r>
              <a:rPr lang="hr-HR" dirty="0" err="1"/>
              <a:t>reciklabilni</a:t>
            </a:r>
            <a:r>
              <a:rPr lang="hr-HR" dirty="0"/>
              <a:t> komunalni otpad, glomazni otpad i opasni komunalni otpad od miješanog komunalnog otpada te da, kad je to primjenjivo, </a:t>
            </a:r>
            <a:r>
              <a:rPr lang="hr-HR" dirty="0" err="1"/>
              <a:t>kompostira</a:t>
            </a:r>
            <a:r>
              <a:rPr lang="hr-HR" dirty="0"/>
              <a:t> biootpad.</a:t>
            </a:r>
          </a:p>
          <a:p>
            <a:endParaRPr lang="hr-HR" dirty="0"/>
          </a:p>
          <a:p>
            <a:endParaRPr lang="hr-HR" dirty="0"/>
          </a:p>
          <a:p>
            <a:r>
              <a:rPr lang="hr-HR" dirty="0">
                <a:solidFill>
                  <a:srgbClr val="C00000"/>
                </a:solidFill>
              </a:rPr>
              <a:t>Koliko lokalnih samouprava ima u svojim Odlukama legalne kriterije, a da isti korisnike ne stimuliraju na nepropisno bacanje otpada?</a:t>
            </a:r>
          </a:p>
        </p:txBody>
      </p:sp>
    </p:spTree>
    <p:extLst>
      <p:ext uri="{BB962C8B-B14F-4D97-AF65-F5344CB8AC3E}">
        <p14:creationId xmlns:p14="http://schemas.microsoft.com/office/powerpoint/2010/main" val="39801818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C184A8E-C328-088D-33A3-7AB16AA1B7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673244"/>
          </a:xfrm>
        </p:spPr>
        <p:txBody>
          <a:bodyPr/>
          <a:lstStyle/>
          <a:p>
            <a:r>
              <a:rPr lang="hr-HR" dirty="0"/>
              <a:t>Moguće rješenje problema (ZGO)		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2BF74C17-40F6-DD1D-2219-43526E7259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1656862"/>
            <a:ext cx="8915400" cy="4720492"/>
          </a:xfrm>
        </p:spPr>
        <p:txBody>
          <a:bodyPr>
            <a:normAutofit/>
          </a:bodyPr>
          <a:lstStyle/>
          <a:p>
            <a:pPr marL="0" indent="0" algn="ctr" fontAlgn="base">
              <a:buNone/>
            </a:pPr>
            <a:r>
              <a:rPr lang="pl-PL" sz="1600" b="0" i="0" u="none" strike="noStrike" dirty="0">
                <a:solidFill>
                  <a:srgbClr val="231F20"/>
                </a:solidFill>
                <a:effectLst/>
              </a:rPr>
              <a:t>Obvezna minimalna javna usluga</a:t>
            </a:r>
          </a:p>
          <a:p>
            <a:pPr marL="0" indent="0" algn="l" fontAlgn="base">
              <a:buNone/>
            </a:pPr>
            <a:endParaRPr lang="pl-PL" sz="1600" b="0" i="0" u="none" strike="noStrike" dirty="0">
              <a:solidFill>
                <a:srgbClr val="231F20"/>
              </a:solidFill>
              <a:effectLst/>
            </a:endParaRPr>
          </a:p>
          <a:p>
            <a:pPr marL="0" indent="0" algn="ctr" fontAlgn="base">
              <a:buNone/>
            </a:pPr>
            <a:r>
              <a:rPr lang="pl-PL" sz="1600" b="0" i="0" u="none" strike="noStrike" dirty="0">
                <a:solidFill>
                  <a:srgbClr val="231F20"/>
                </a:solidFill>
                <a:effectLst/>
              </a:rPr>
              <a:t>Članak 76.</a:t>
            </a:r>
          </a:p>
          <a:p>
            <a:pPr marL="0" indent="0" algn="l" fontAlgn="base">
              <a:buNone/>
            </a:pPr>
            <a:r>
              <a:rPr lang="hr-HR" sz="1600" b="0" i="0" u="none" strike="sngStrike" dirty="0">
                <a:solidFill>
                  <a:srgbClr val="231F20"/>
                </a:solidFill>
                <a:effectLst/>
              </a:rPr>
              <a:t>(3) Na području pružanja javne usluge primjenjuje se:</a:t>
            </a:r>
          </a:p>
          <a:p>
            <a:pPr marL="0" indent="0" algn="l" fontAlgn="base">
              <a:buNone/>
            </a:pPr>
            <a:r>
              <a:rPr lang="hr-HR" sz="1600" b="0" i="0" u="none" strike="sngStrike" dirty="0">
                <a:solidFill>
                  <a:srgbClr val="231F20"/>
                </a:solidFill>
                <a:effectLst/>
              </a:rPr>
              <a:t>1. jedinstvena cijena obvezne minimalne javne usluge za korisnika usluge razvrstanog u kategoriju korisnika kućanstvo i</a:t>
            </a:r>
          </a:p>
          <a:p>
            <a:pPr marL="0" indent="0" algn="l" fontAlgn="base">
              <a:buNone/>
            </a:pPr>
            <a:r>
              <a:rPr lang="hr-HR" sz="1600" b="0" i="0" u="none" strike="sngStrike" dirty="0">
                <a:solidFill>
                  <a:srgbClr val="231F20"/>
                </a:solidFill>
                <a:effectLst/>
              </a:rPr>
              <a:t>2. jedinstvena cijena obvezne minimalne javne usluge za korisnika usluge razvrstanog u kategoriju korisnika koji nije kućanstvo.</a:t>
            </a:r>
          </a:p>
          <a:p>
            <a:pPr marL="0" indent="0" algn="l" fontAlgn="base">
              <a:buNone/>
            </a:pPr>
            <a:endParaRPr lang="hr-HR" sz="1600" b="0" i="0" u="none" strike="noStrike" dirty="0">
              <a:solidFill>
                <a:srgbClr val="231F20"/>
              </a:solidFill>
              <a:effectLst/>
            </a:endParaRPr>
          </a:p>
          <a:p>
            <a:pPr algn="l" fontAlgn="base"/>
            <a:r>
              <a:rPr lang="hr-HR" sz="1600" dirty="0">
                <a:solidFill>
                  <a:srgbClr val="231F20"/>
                </a:solidFill>
              </a:rPr>
              <a:t>tome prilagoditi i čl. 135. (nadzor zakonitosti Odluke) i čl. 168. (prekršajne odredbe)</a:t>
            </a:r>
          </a:p>
          <a:p>
            <a:pPr algn="l" fontAlgn="base"/>
            <a:endParaRPr lang="hr-HR" sz="1600" b="0" i="0" u="none" strike="noStrike" dirty="0">
              <a:solidFill>
                <a:srgbClr val="231F20"/>
              </a:solidFill>
              <a:effectLst/>
            </a:endParaRPr>
          </a:p>
          <a:p>
            <a:pPr algn="l" fontAlgn="base"/>
            <a:r>
              <a:rPr lang="hr-HR" sz="1600" dirty="0">
                <a:solidFill>
                  <a:srgbClr val="C00000"/>
                </a:solidFill>
              </a:rPr>
              <a:t>lokalnoj samoupravi treba prepustiti slobodno određivanje cijene sukladno lokalnim prilikama!</a:t>
            </a:r>
            <a:endParaRPr lang="hr-HR" sz="1600" b="0" i="0" u="none" strike="noStrike" dirty="0">
              <a:solidFill>
                <a:srgbClr val="C00000"/>
              </a:solidFill>
              <a:effectLst/>
            </a:endParaRP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8179030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slov 6">
            <a:extLst>
              <a:ext uri="{FF2B5EF4-FFF2-40B4-BE49-F238E27FC236}">
                <a16:creationId xmlns:a16="http://schemas.microsoft.com/office/drawing/2014/main" id="{DFA8BF3B-1D54-B5A9-2C63-7357FAC352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0156" y="1960228"/>
            <a:ext cx="8911687" cy="3372374"/>
          </a:xfrm>
        </p:spPr>
        <p:txBody>
          <a:bodyPr>
            <a:normAutofit/>
          </a:bodyPr>
          <a:lstStyle/>
          <a:p>
            <a:pPr algn="ctr"/>
            <a:r>
              <a:rPr lang="hr-HR" sz="5400" dirty="0"/>
              <a:t>Hvala na pažnji!</a:t>
            </a:r>
            <a:br>
              <a:rPr lang="hr-HR" sz="5400" dirty="0"/>
            </a:br>
            <a:br>
              <a:rPr lang="hr-HR" sz="5400" dirty="0"/>
            </a:br>
            <a:r>
              <a:rPr lang="hr-HR" dirty="0"/>
              <a:t>Ima li pitanja?</a:t>
            </a:r>
          </a:p>
        </p:txBody>
      </p:sp>
    </p:spTree>
    <p:extLst>
      <p:ext uri="{BB962C8B-B14F-4D97-AF65-F5344CB8AC3E}">
        <p14:creationId xmlns:p14="http://schemas.microsoft.com/office/powerpoint/2010/main" val="18886957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slov 6">
            <a:extLst>
              <a:ext uri="{FF2B5EF4-FFF2-40B4-BE49-F238E27FC236}">
                <a16:creationId xmlns:a16="http://schemas.microsoft.com/office/drawing/2014/main" id="{7BD84537-FB4D-6474-681F-643961A85D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Posljedice									1.</a:t>
            </a:r>
            <a:br>
              <a:rPr lang="hr-HR" dirty="0"/>
            </a:br>
            <a:endParaRPr lang="hr-HR" dirty="0"/>
          </a:p>
        </p:txBody>
      </p:sp>
      <p:sp>
        <p:nvSpPr>
          <p:cNvPr id="9" name="Rezervirano mjesto teksta 8">
            <a:extLst>
              <a:ext uri="{FF2B5EF4-FFF2-40B4-BE49-F238E27FC236}">
                <a16:creationId xmlns:a16="http://schemas.microsoft.com/office/drawing/2014/main" id="{DB127D72-F389-3035-B882-49B5EFB7DF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b="1" dirty="0"/>
              <a:t>Pozitivne</a:t>
            </a:r>
          </a:p>
        </p:txBody>
      </p:sp>
      <p:sp>
        <p:nvSpPr>
          <p:cNvPr id="10" name="Rezervirano mjesto sadržaja 9">
            <a:extLst>
              <a:ext uri="{FF2B5EF4-FFF2-40B4-BE49-F238E27FC236}">
                <a16:creationId xmlns:a16="http://schemas.microsoft.com/office/drawing/2014/main" id="{7F55C0D8-6F5B-1997-114E-E00D4DC351B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hr-HR" dirty="0"/>
              <a:t>na nivou Udruge gradova ušteda 11,3 </a:t>
            </a:r>
            <a:r>
              <a:rPr lang="hr-HR" dirty="0" err="1"/>
              <a:t>mil</a:t>
            </a:r>
            <a:r>
              <a:rPr lang="hr-HR" dirty="0"/>
              <a:t>. kn (simulacija za period 2019-2021.)</a:t>
            </a:r>
          </a:p>
          <a:p>
            <a:endParaRPr lang="hr-HR" dirty="0"/>
          </a:p>
          <a:p>
            <a:endParaRPr lang="hr-HR" dirty="0"/>
          </a:p>
          <a:p>
            <a:endParaRPr lang="hr-HR" dirty="0"/>
          </a:p>
          <a:p>
            <a:r>
              <a:rPr lang="hr-HR" dirty="0"/>
              <a:t>ako uključimo i simulaciju za 2022. ušteda je 16,5 </a:t>
            </a:r>
            <a:r>
              <a:rPr lang="hr-HR" dirty="0" err="1"/>
              <a:t>mil</a:t>
            </a:r>
            <a:r>
              <a:rPr lang="hr-HR" dirty="0"/>
              <a:t>. kn, ali…</a:t>
            </a:r>
          </a:p>
          <a:p>
            <a:endParaRPr lang="hr-HR" dirty="0"/>
          </a:p>
        </p:txBody>
      </p:sp>
      <p:sp>
        <p:nvSpPr>
          <p:cNvPr id="11" name="Rezervirano mjesto teksta 10">
            <a:extLst>
              <a:ext uri="{FF2B5EF4-FFF2-40B4-BE49-F238E27FC236}">
                <a16:creationId xmlns:a16="http://schemas.microsoft.com/office/drawing/2014/main" id="{5D8AFB67-8A71-9E89-48B8-326BACDED8E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hr-HR" b="1" dirty="0"/>
              <a:t>Negativne</a:t>
            </a:r>
          </a:p>
        </p:txBody>
      </p:sp>
      <p:pic>
        <p:nvPicPr>
          <p:cNvPr id="13" name="Slika 12">
            <a:extLst>
              <a:ext uri="{FF2B5EF4-FFF2-40B4-BE49-F238E27FC236}">
                <a16:creationId xmlns:a16="http://schemas.microsoft.com/office/drawing/2014/main" id="{9FF5AA4D-3733-800E-4D78-F9E2995C3C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4220" y="3530844"/>
            <a:ext cx="3952875" cy="781050"/>
          </a:xfrm>
          <a:prstGeom prst="rect">
            <a:avLst/>
          </a:prstGeom>
        </p:spPr>
      </p:pic>
      <p:sp>
        <p:nvSpPr>
          <p:cNvPr id="19" name="Rezervirano mjesto sadržaja 18">
            <a:extLst>
              <a:ext uri="{FF2B5EF4-FFF2-40B4-BE49-F238E27FC236}">
                <a16:creationId xmlns:a16="http://schemas.microsoft.com/office/drawing/2014/main" id="{524FB287-219B-D2B1-1DFD-29A3FEEC32C2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hr-HR" dirty="0"/>
              <a:t>samo količine iz „javne usluge”</a:t>
            </a:r>
          </a:p>
          <a:p>
            <a:r>
              <a:rPr lang="hr-HR" dirty="0">
                <a:solidFill>
                  <a:srgbClr val="C00000"/>
                </a:solidFill>
              </a:rPr>
              <a:t>umjetno se smanjuje stopa odvojenog sakupljanja ovisno o strukturi gospodarstva grada </a:t>
            </a:r>
            <a:r>
              <a:rPr lang="hr-HR" dirty="0"/>
              <a:t>(formula uključuje MKO svih, a korisni otpad samo od građana)</a:t>
            </a:r>
          </a:p>
          <a:p>
            <a:r>
              <a:rPr lang="hr-HR" dirty="0"/>
              <a:t>npr. naš izračun pokazuje 35%, izračun MINGOR-a 11%</a:t>
            </a: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40235861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slov 6">
            <a:extLst>
              <a:ext uri="{FF2B5EF4-FFF2-40B4-BE49-F238E27FC236}">
                <a16:creationId xmlns:a16="http://schemas.microsoft.com/office/drawing/2014/main" id="{70DDB62A-09A8-DC6B-2D62-7091679976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Posljedice									2.</a:t>
            </a:r>
          </a:p>
        </p:txBody>
      </p:sp>
      <p:sp>
        <p:nvSpPr>
          <p:cNvPr id="8" name="Rezervirano mjesto sadržaja 7">
            <a:extLst>
              <a:ext uri="{FF2B5EF4-FFF2-40B4-BE49-F238E27FC236}">
                <a16:creationId xmlns:a16="http://schemas.microsoft.com/office/drawing/2014/main" id="{ACC162A3-80D4-4787-48BD-4AF6FB6B77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hr-HR" dirty="0">
                <a:solidFill>
                  <a:srgbClr val="00B050"/>
                </a:solidFill>
              </a:rPr>
              <a:t>Dobitnici</a:t>
            </a:r>
            <a:r>
              <a:rPr lang="hr-HR" dirty="0"/>
              <a:t>: </a:t>
            </a:r>
          </a:p>
          <a:p>
            <a:pPr lvl="1"/>
            <a:r>
              <a:rPr lang="hr-HR" dirty="0"/>
              <a:t>gradovi koji povećavaju stopu odvojenog sakupljanja</a:t>
            </a:r>
          </a:p>
          <a:p>
            <a:pPr lvl="1"/>
            <a:r>
              <a:rPr lang="hr-HR" dirty="0"/>
              <a:t>gradovi koji rastu i raste im i količina ukupnog otpada, ali povećavaju odvojeno sakupljanje</a:t>
            </a:r>
          </a:p>
          <a:p>
            <a:endParaRPr lang="hr-HR" dirty="0"/>
          </a:p>
          <a:p>
            <a:endParaRPr lang="hr-HR" dirty="0"/>
          </a:p>
          <a:p>
            <a:r>
              <a:rPr lang="hr-HR" dirty="0">
                <a:solidFill>
                  <a:srgbClr val="FF0000"/>
                </a:solidFill>
              </a:rPr>
              <a:t>Gubitnici</a:t>
            </a:r>
            <a:r>
              <a:rPr lang="hr-HR" dirty="0"/>
              <a:t>:</a:t>
            </a:r>
          </a:p>
          <a:p>
            <a:pPr lvl="1"/>
            <a:r>
              <a:rPr lang="hr-HR" dirty="0"/>
              <a:t>gradovi koji padaju po broju stanovnika, a ne rade na povećanju stope odvojenog sakupljanja</a:t>
            </a:r>
          </a:p>
          <a:p>
            <a:pPr lvl="1"/>
            <a:r>
              <a:rPr lang="hr-HR" dirty="0"/>
              <a:t>gradovi koji su u baznoj 2015. godini deklarirali vrlo veliku količinu MKO, a stvarna im je manja </a:t>
            </a: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867398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slov 6">
            <a:extLst>
              <a:ext uri="{FF2B5EF4-FFF2-40B4-BE49-F238E27FC236}">
                <a16:creationId xmlns:a16="http://schemas.microsoft.com/office/drawing/2014/main" id="{70DDB62A-09A8-DC6B-2D62-7091679976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Stopa odvojenog sakupljanja za izračun poticajne naknade</a:t>
            </a:r>
          </a:p>
        </p:txBody>
      </p:sp>
      <p:sp>
        <p:nvSpPr>
          <p:cNvPr id="8" name="Rezervirano mjesto sadržaja 7">
            <a:extLst>
              <a:ext uri="{FF2B5EF4-FFF2-40B4-BE49-F238E27FC236}">
                <a16:creationId xmlns:a16="http://schemas.microsoft.com/office/drawing/2014/main" id="{ACC162A3-80D4-4787-48BD-4AF6FB6B77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r-HR" dirty="0">
                <a:solidFill>
                  <a:srgbClr val="00B050"/>
                </a:solidFill>
              </a:rPr>
              <a:t>Računaju se odvojeno sakupljene frakcije</a:t>
            </a:r>
            <a:r>
              <a:rPr lang="hr-HR" dirty="0"/>
              <a:t>: </a:t>
            </a:r>
          </a:p>
          <a:p>
            <a:pPr lvl="1"/>
            <a:r>
              <a:rPr lang="hr-HR" dirty="0"/>
              <a:t>od korisnika koji su kućanstva</a:t>
            </a:r>
          </a:p>
          <a:p>
            <a:pPr lvl="1"/>
            <a:r>
              <a:rPr lang="hr-HR" dirty="0"/>
              <a:t>od višestambenih zgrada – ako je prijavljeno kao sakupljeno „na obračunskome mjestu korisnika kućanstvo” bez obzira na spremnike na </a:t>
            </a:r>
            <a:r>
              <a:rPr lang="hr-HR"/>
              <a:t>javnoj površini</a:t>
            </a:r>
            <a:endParaRPr lang="hr-HR" dirty="0"/>
          </a:p>
          <a:p>
            <a:endParaRPr lang="hr-HR" dirty="0"/>
          </a:p>
          <a:p>
            <a:r>
              <a:rPr lang="hr-HR" dirty="0">
                <a:solidFill>
                  <a:srgbClr val="FF0000"/>
                </a:solidFill>
              </a:rPr>
              <a:t>Ne računaju se odvojeno sakupljene frakcije</a:t>
            </a:r>
            <a:r>
              <a:rPr lang="hr-HR" dirty="0"/>
              <a:t>:</a:t>
            </a:r>
          </a:p>
          <a:p>
            <a:pPr lvl="1"/>
            <a:r>
              <a:rPr lang="hr-HR" dirty="0"/>
              <a:t>sakupljeno od gospodarstva i iznajmljivača</a:t>
            </a:r>
          </a:p>
          <a:p>
            <a:pPr lvl="1"/>
            <a:r>
              <a:rPr lang="hr-HR" dirty="0"/>
              <a:t>prikupljeno na zelenim otocima (nije javna usluga)</a:t>
            </a:r>
          </a:p>
          <a:p>
            <a:pPr lvl="1"/>
            <a:r>
              <a:rPr lang="hr-HR" dirty="0"/>
              <a:t>preuzeto s javnih površina - ostalo</a:t>
            </a: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41296119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C184A8E-C328-088D-33A3-7AB16AA1B7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Moguće rješenje problema (ZGO)		1.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2BF74C17-40F6-DD1D-2219-43526E7259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1656862"/>
            <a:ext cx="8915400" cy="47204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1600" dirty="0"/>
              <a:t>DODATAK V. - IZRAZI ZA OBRAČUN NAKNADA</a:t>
            </a:r>
          </a:p>
          <a:p>
            <a:pPr marL="0" indent="0">
              <a:buNone/>
            </a:pPr>
            <a:r>
              <a:rPr lang="hr-HR" sz="1600" dirty="0"/>
              <a:t>2. Poticajna naknada</a:t>
            </a:r>
          </a:p>
          <a:p>
            <a:pPr marL="0" indent="0" algn="l" fontAlgn="base">
              <a:buNone/>
            </a:pPr>
            <a:r>
              <a:rPr lang="hr-HR" sz="1600" b="0" i="0" u="none" strike="noStrike" dirty="0">
                <a:solidFill>
                  <a:srgbClr val="231F20"/>
                </a:solidFill>
                <a:effectLst/>
              </a:rPr>
              <a:t>k – koeficijent graničnog udjela mase sakupljenog miješanog komunalnog otpada u masi ukupno prikupljenog komunalnog otpada u okviru javne usluge za pojedinu kalendarsku godinu iznosi:</a:t>
            </a:r>
          </a:p>
          <a:p>
            <a:pPr marL="0" indent="0" algn="l" fontAlgn="base">
              <a:buNone/>
            </a:pPr>
            <a:r>
              <a:rPr lang="hr-HR" sz="1600" b="0" i="0" u="none" strike="noStrike" dirty="0">
                <a:solidFill>
                  <a:srgbClr val="231F20"/>
                </a:solidFill>
                <a:effectLst/>
              </a:rPr>
              <a:t>– za 2020. godinu 0,58</a:t>
            </a:r>
          </a:p>
          <a:p>
            <a:pPr marL="0" indent="0" algn="l" fontAlgn="base">
              <a:buNone/>
            </a:pPr>
            <a:r>
              <a:rPr lang="hr-HR" sz="1600" b="0" i="0" u="none" strike="noStrike" dirty="0">
                <a:solidFill>
                  <a:srgbClr val="231F20"/>
                </a:solidFill>
                <a:effectLst/>
              </a:rPr>
              <a:t>– za 2021. godinu 0,54</a:t>
            </a:r>
          </a:p>
          <a:p>
            <a:pPr marL="0" indent="0" algn="l" fontAlgn="base">
              <a:buNone/>
            </a:pPr>
            <a:r>
              <a:rPr lang="hr-HR" sz="1600" b="0" i="0" u="none" strike="noStrike" dirty="0">
                <a:solidFill>
                  <a:srgbClr val="231F20"/>
                </a:solidFill>
                <a:effectLst/>
              </a:rPr>
              <a:t>– za 2022. godinu, i nadalje 0,50 </a:t>
            </a:r>
          </a:p>
          <a:p>
            <a:pPr algn="l" fontAlgn="base"/>
            <a:r>
              <a:rPr lang="hr-HR" sz="1600" dirty="0">
                <a:solidFill>
                  <a:srgbClr val="C00000"/>
                </a:solidFill>
              </a:rPr>
              <a:t>koeficijent za 2022. i nadalje povećati na 0,7 ili više </a:t>
            </a:r>
            <a:r>
              <a:rPr lang="hr-HR" sz="1600" dirty="0">
                <a:solidFill>
                  <a:srgbClr val="231F20"/>
                </a:solidFill>
              </a:rPr>
              <a:t>(to smanjuje ciljanu stopu odvojenog sakupljanja) </a:t>
            </a:r>
          </a:p>
          <a:p>
            <a:pPr algn="l" fontAlgn="base"/>
            <a:r>
              <a:rPr lang="hr-HR" sz="1600" b="0" i="0" u="none" strike="noStrike" dirty="0">
                <a:solidFill>
                  <a:srgbClr val="231F20"/>
                </a:solidFill>
                <a:effectLst/>
              </a:rPr>
              <a:t>djelomično rješenje jer manje pomaže gradovima s puno korisnika koji nisu kućanstvo (MKO), a samo paušalno nadoknađuje odvojeno sakupljeno od strane državnih ovlaštenika</a:t>
            </a:r>
          </a:p>
          <a:p>
            <a:pPr algn="l" fontAlgn="base"/>
            <a:r>
              <a:rPr lang="hr-HR" sz="1600" dirty="0">
                <a:solidFill>
                  <a:srgbClr val="231F20"/>
                </a:solidFill>
              </a:rPr>
              <a:t>ne priznaje količine biootpada koje građani sami </a:t>
            </a:r>
            <a:r>
              <a:rPr lang="hr-HR" sz="1600" dirty="0" err="1">
                <a:solidFill>
                  <a:srgbClr val="231F20"/>
                </a:solidFill>
              </a:rPr>
              <a:t>kompostiraju</a:t>
            </a:r>
            <a:endParaRPr lang="hr-HR" sz="1600" b="0" i="0" u="none" strike="noStrike" dirty="0">
              <a:solidFill>
                <a:srgbClr val="231F20"/>
              </a:solidFill>
              <a:effectLst/>
            </a:endParaRP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2031100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C184A8E-C328-088D-33A3-7AB16AA1B7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Moguće rješenje problema (ZGO)		2.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2BF74C17-40F6-DD1D-2219-43526E7259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1656862"/>
            <a:ext cx="8915400" cy="47204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1600" dirty="0"/>
              <a:t>DODATAK V. - IZRAZI ZA OBRAČUN NAKNADA</a:t>
            </a:r>
          </a:p>
          <a:p>
            <a:pPr marL="0" indent="0">
              <a:buNone/>
            </a:pPr>
            <a:r>
              <a:rPr lang="hr-HR" sz="1600" dirty="0"/>
              <a:t>2. Poticajna naknada</a:t>
            </a:r>
          </a:p>
          <a:p>
            <a:pPr marL="0" indent="0" algn="l" fontAlgn="base">
              <a:buNone/>
            </a:pPr>
            <a:r>
              <a:rPr lang="hr-HR" sz="1600" b="0" i="0" u="none" strike="noStrike" dirty="0" err="1">
                <a:solidFill>
                  <a:srgbClr val="231F20"/>
                </a:solidFill>
                <a:effectLst/>
              </a:rPr>
              <a:t>mSK</a:t>
            </a:r>
            <a:r>
              <a:rPr lang="hr-HR" sz="1600" b="0" i="0" u="none" strike="noStrike" dirty="0">
                <a:solidFill>
                  <a:srgbClr val="231F20"/>
                </a:solidFill>
                <a:effectLst/>
              </a:rPr>
              <a:t> – masa sakupljenog miješanog komunalnog otpada koja prekoračuje graničnu količinu miješanog komunalnog otpada u jedinici lokalne samouprave odnosno Gradu Zagrebu u kalendarskoj godini izraženu u tonama</a:t>
            </a:r>
          </a:p>
          <a:p>
            <a:pPr marL="0" indent="0" algn="l" fontAlgn="base">
              <a:buNone/>
            </a:pPr>
            <a:endParaRPr lang="hr-HR" sz="1600" dirty="0">
              <a:solidFill>
                <a:srgbClr val="231F20"/>
              </a:solidFill>
            </a:endParaRPr>
          </a:p>
          <a:p>
            <a:pPr algn="l" fontAlgn="base"/>
            <a:r>
              <a:rPr lang="hr-HR" sz="1600" dirty="0">
                <a:solidFill>
                  <a:srgbClr val="C00000"/>
                </a:solidFill>
              </a:rPr>
              <a:t>iz </a:t>
            </a:r>
            <a:r>
              <a:rPr lang="hr-HR" sz="1600" dirty="0" err="1">
                <a:solidFill>
                  <a:srgbClr val="C00000"/>
                </a:solidFill>
              </a:rPr>
              <a:t>mSK</a:t>
            </a:r>
            <a:r>
              <a:rPr lang="hr-HR" sz="1600" dirty="0">
                <a:solidFill>
                  <a:srgbClr val="C00000"/>
                </a:solidFill>
              </a:rPr>
              <a:t> u potpunosti izbaciti MKO korisnika ne-kućanstva</a:t>
            </a:r>
          </a:p>
          <a:p>
            <a:pPr algn="l" fontAlgn="base"/>
            <a:r>
              <a:rPr lang="hr-HR" sz="1600" dirty="0">
                <a:solidFill>
                  <a:srgbClr val="231F20"/>
                </a:solidFill>
              </a:rPr>
              <a:t>gradovi bi plaćali poticajnu naknadu temeljem izračuna zasnovanog na korisnicima koji su kućanstvo (odvojeno sakupljene frakcije / komunalni otpad samo te kategorije)</a:t>
            </a:r>
          </a:p>
          <a:p>
            <a:pPr algn="l" fontAlgn="base"/>
            <a:r>
              <a:rPr lang="hr-HR" sz="1600" b="0" i="0" u="none" strike="noStrike" dirty="0">
                <a:solidFill>
                  <a:srgbClr val="231F20"/>
                </a:solidFill>
                <a:effectLst/>
              </a:rPr>
              <a:t>ne nadoknađuje odvojeno sakupljeno od strane državnih ovlaštenika, ali oni iz kategorije kućanstvo načelno niti ne sakupljaju puno</a:t>
            </a:r>
          </a:p>
          <a:p>
            <a:pPr algn="l" fontAlgn="base"/>
            <a:r>
              <a:rPr lang="hr-HR" sz="1600" dirty="0">
                <a:solidFill>
                  <a:srgbClr val="231F20"/>
                </a:solidFill>
              </a:rPr>
              <a:t>ne priznaje količine biootpada koje građani sami </a:t>
            </a:r>
            <a:r>
              <a:rPr lang="hr-HR" sz="1600" dirty="0" err="1">
                <a:solidFill>
                  <a:srgbClr val="231F20"/>
                </a:solidFill>
              </a:rPr>
              <a:t>kompostiraju</a:t>
            </a:r>
            <a:endParaRPr lang="hr-HR" sz="1600" b="0" i="0" u="none" strike="noStrike" dirty="0">
              <a:solidFill>
                <a:srgbClr val="231F20"/>
              </a:solidFill>
              <a:effectLst/>
            </a:endParaRP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2656530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C184A8E-C328-088D-33A3-7AB16AA1B7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829552"/>
          </a:xfrm>
        </p:spPr>
        <p:txBody>
          <a:bodyPr/>
          <a:lstStyle/>
          <a:p>
            <a:r>
              <a:rPr lang="hr-HR" dirty="0"/>
              <a:t>Moguće rješenje problema (ZGO)		3.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2BF74C17-40F6-DD1D-2219-43526E7259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1656862"/>
            <a:ext cx="8915400" cy="47204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dirty="0"/>
              <a:t>DODATAK V. - IZRAZI ZA OBRAČUN NAKNADA</a:t>
            </a:r>
          </a:p>
          <a:p>
            <a:pPr marL="0" indent="0">
              <a:buNone/>
            </a:pPr>
            <a:r>
              <a:rPr lang="hr-HR" dirty="0"/>
              <a:t>2. Poticajna naknada</a:t>
            </a:r>
          </a:p>
          <a:p>
            <a:pPr marL="0" indent="0" algn="l" fontAlgn="base">
              <a:buNone/>
            </a:pPr>
            <a:r>
              <a:rPr lang="hr-HR" sz="1600" b="0" i="0" u="none" strike="noStrike" dirty="0">
                <a:solidFill>
                  <a:srgbClr val="231F20"/>
                </a:solidFill>
                <a:effectLst/>
              </a:rPr>
              <a:t>Ukoliko se radi o JLS sa značajnim udjelom kućnog kompostiranja, u izračun (pored izmjena navedenih pod 1. ili 2.) ubaciti i korektivni faktor određen prema karakterizaciji MKO JLS</a:t>
            </a:r>
            <a:endParaRPr lang="hr-HR" sz="1600" dirty="0">
              <a:solidFill>
                <a:srgbClr val="231F20"/>
              </a:solidFill>
            </a:endParaRPr>
          </a:p>
          <a:p>
            <a:pPr algn="l" fontAlgn="base"/>
            <a:r>
              <a:rPr lang="hr-HR" sz="1600" dirty="0">
                <a:solidFill>
                  <a:srgbClr val="C00000"/>
                </a:solidFill>
              </a:rPr>
              <a:t>ako u MKO nema biootpada, nemamo što ni izdvajati</a:t>
            </a:r>
          </a:p>
          <a:p>
            <a:pPr algn="l" fontAlgn="base"/>
            <a:r>
              <a:rPr lang="hr-HR" sz="1600" dirty="0">
                <a:solidFill>
                  <a:srgbClr val="231F20"/>
                </a:solidFill>
              </a:rPr>
              <a:t>time se priznaje količine biootpada koje građani sami </a:t>
            </a:r>
            <a:r>
              <a:rPr lang="hr-HR" sz="1600" dirty="0" err="1">
                <a:solidFill>
                  <a:srgbClr val="231F20"/>
                </a:solidFill>
              </a:rPr>
              <a:t>kompostiraju</a:t>
            </a:r>
            <a:r>
              <a:rPr lang="hr-HR" sz="1600" dirty="0">
                <a:solidFill>
                  <a:srgbClr val="231F20"/>
                </a:solidFill>
              </a:rPr>
              <a:t>, pa grad ne plaća poticajnu naknadu na njih</a:t>
            </a:r>
          </a:p>
          <a:p>
            <a:pPr algn="l" fontAlgn="base"/>
            <a:endParaRPr lang="hr-HR" sz="1600" b="0" i="0" u="none" strike="noStrike" dirty="0">
              <a:solidFill>
                <a:srgbClr val="231F20"/>
              </a:solidFill>
              <a:effectLst/>
            </a:endParaRPr>
          </a:p>
          <a:p>
            <a:pPr algn="l" fontAlgn="base"/>
            <a:endParaRPr lang="hr-HR" sz="1600" b="0" i="0" u="none" strike="noStrike" dirty="0">
              <a:solidFill>
                <a:srgbClr val="231F20"/>
              </a:solidFill>
              <a:effectLst/>
            </a:endParaRPr>
          </a:p>
          <a:p>
            <a:pPr algn="l" fontAlgn="base"/>
            <a:r>
              <a:rPr lang="hr-HR" sz="1600" dirty="0" err="1">
                <a:solidFill>
                  <a:srgbClr val="231F20"/>
                </a:solidFill>
              </a:rPr>
              <a:t>podvarijanta</a:t>
            </a:r>
            <a:r>
              <a:rPr lang="hr-HR" sz="1600" dirty="0">
                <a:solidFill>
                  <a:srgbClr val="231F20"/>
                </a:solidFill>
              </a:rPr>
              <a:t>: čl. 39. st. 4. Pravilnika o gospodarenju otpadom (NN 106/22) propisuje da će Ministarstvo na mrežnoj stranici objaviti Upute za </a:t>
            </a:r>
            <a:r>
              <a:rPr lang="hr-HR" sz="1600" dirty="0">
                <a:solidFill>
                  <a:srgbClr val="C00000"/>
                </a:solidFill>
              </a:rPr>
              <a:t>određivanje količine biootpada </a:t>
            </a:r>
            <a:r>
              <a:rPr lang="hr-HR" sz="1600" dirty="0">
                <a:solidFill>
                  <a:srgbClr val="231F20"/>
                </a:solidFill>
              </a:rPr>
              <a:t>čiji nastanak je spriječen kućnim kompostiranjem – </a:t>
            </a:r>
            <a:r>
              <a:rPr lang="hr-HR" sz="1600" dirty="0">
                <a:solidFill>
                  <a:srgbClr val="C00000"/>
                </a:solidFill>
              </a:rPr>
              <a:t>za tu količinu uvećati odvojeno sakupljeni otpad u algoritmu</a:t>
            </a:r>
            <a:endParaRPr lang="hr-HR" sz="1600" b="0" i="0" u="none" strike="noStrike" dirty="0">
              <a:solidFill>
                <a:srgbClr val="231F20"/>
              </a:solidFill>
              <a:effectLst/>
            </a:endParaRP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6902093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8E994CD-2A0A-35D0-211C-2474EC503A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>
                <a:solidFill>
                  <a:srgbClr val="C00000"/>
                </a:solidFill>
              </a:rPr>
              <a:t>2. Nije cilj kažnjavati, nego građane motivirati na promjenu navika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4" name="Rezervirano mjesto sadržaja 3">
            <a:extLst>
              <a:ext uri="{FF2B5EF4-FFF2-40B4-BE49-F238E27FC236}">
                <a16:creationId xmlns:a16="http://schemas.microsoft.com/office/drawing/2014/main" id="{233D9D24-F499-2EC0-271F-10C08AD0DE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54533" y="2407145"/>
            <a:ext cx="3584759" cy="3231160"/>
          </a:xfrm>
          <a:prstGeom prst="rect">
            <a:avLst/>
          </a:prstGeom>
        </p:spPr>
      </p:pic>
      <p:sp>
        <p:nvSpPr>
          <p:cNvPr id="5" name="TekstniOkvir 4">
            <a:extLst>
              <a:ext uri="{FF2B5EF4-FFF2-40B4-BE49-F238E27FC236}">
                <a16:creationId xmlns:a16="http://schemas.microsoft.com/office/drawing/2014/main" id="{872B9410-D56A-1078-ED69-139B4C6F5A47}"/>
              </a:ext>
            </a:extLst>
          </p:cNvPr>
          <p:cNvSpPr txBox="1"/>
          <p:nvPr/>
        </p:nvSpPr>
        <p:spPr>
          <a:xfrm>
            <a:off x="4086225" y="5864558"/>
            <a:ext cx="731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Kako efikasno kombinirati „mrkvu” i „batinu”?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1970508"/>
      </p:ext>
    </p:extLst>
  </p:cSld>
  <p:clrMapOvr>
    <a:masterClrMapping/>
  </p:clrMapOvr>
</p:sld>
</file>

<file path=ppt/theme/theme1.xml><?xml version="1.0" encoding="utf-8"?>
<a:theme xmlns:a="http://schemas.openxmlformats.org/drawingml/2006/main" name="Pramen">
  <a:themeElements>
    <a:clrScheme name="Pramen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Pramen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ramen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731</TotalTime>
  <Words>1822</Words>
  <Application>Microsoft Office PowerPoint</Application>
  <PresentationFormat>Widescreen</PresentationFormat>
  <Paragraphs>192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Arial</vt:lpstr>
      <vt:lpstr>Century Gothic</vt:lpstr>
      <vt:lpstr>Wingdings 3</vt:lpstr>
      <vt:lpstr>Pramen</vt:lpstr>
      <vt:lpstr>Mijenjali bismo Zakon o gospodarenju otpadom – zašto i kako?</vt:lpstr>
      <vt:lpstr>1. Poticajna naknada         </vt:lpstr>
      <vt:lpstr>Posljedice         1. </vt:lpstr>
      <vt:lpstr>Posljedice         2.</vt:lpstr>
      <vt:lpstr>Stopa odvojenog sakupljanja za izračun poticajne naknade</vt:lpstr>
      <vt:lpstr>Moguće rješenje problema (ZGO)  1.</vt:lpstr>
      <vt:lpstr>Moguće rješenje problema (ZGO)  2.</vt:lpstr>
      <vt:lpstr>Moguće rješenje problema (ZGO)  3.</vt:lpstr>
      <vt:lpstr>2. Nije cilj kažnjavati, nego građane motivirati na promjenu navika</vt:lpstr>
      <vt:lpstr>Protiv čega se borimo?     1.</vt:lpstr>
      <vt:lpstr>Protiv čega se borimo?     2.</vt:lpstr>
      <vt:lpstr>Ovlasti komunalnih redara     1.</vt:lpstr>
      <vt:lpstr>Ovlasti komunalnih redara     2.        </vt:lpstr>
      <vt:lpstr>ZKG i Odluka o komunalnom redu  1. </vt:lpstr>
      <vt:lpstr>ZKG i Odluka o komunalnom redu  2.</vt:lpstr>
      <vt:lpstr>Moguće rješenje problema (ZGO)  </vt:lpstr>
      <vt:lpstr>Stvarni život: kako riješiti problem?</vt:lpstr>
      <vt:lpstr>Tehnoeko Poreč 2023. - FZOEU</vt:lpstr>
      <vt:lpstr>3. Cijena obvezne minimalne javne usluge (OMJU, paušal)</vt:lpstr>
      <vt:lpstr>Svrha takvog određivanja cijene = smanjenje paušala svim korisnicima</vt:lpstr>
      <vt:lpstr>Umanjenje cijene javne usluge</vt:lpstr>
      <vt:lpstr>Moguće rješenje problema (ZGO)  </vt:lpstr>
      <vt:lpstr>Hvala na pažnji!  Ima li pitanja?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prezentacija</dc:title>
  <dc:creator>Sonja Polonijo</dc:creator>
  <cp:lastModifiedBy>Nives</cp:lastModifiedBy>
  <cp:revision>68</cp:revision>
  <cp:lastPrinted>2023-05-03T08:51:47Z</cp:lastPrinted>
  <dcterms:created xsi:type="dcterms:W3CDTF">2022-10-21T07:11:35Z</dcterms:created>
  <dcterms:modified xsi:type="dcterms:W3CDTF">2023-06-05T21:05:48Z</dcterms:modified>
</cp:coreProperties>
</file>