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6" r:id="rId2"/>
    <p:sldId id="317" r:id="rId3"/>
    <p:sldId id="257" r:id="rId4"/>
    <p:sldId id="261" r:id="rId5"/>
    <p:sldId id="262" r:id="rId6"/>
    <p:sldId id="285" r:id="rId7"/>
    <p:sldId id="264" r:id="rId8"/>
    <p:sldId id="265" r:id="rId9"/>
    <p:sldId id="263" r:id="rId10"/>
    <p:sldId id="315" r:id="rId11"/>
    <p:sldId id="271" r:id="rId12"/>
    <p:sldId id="272" r:id="rId13"/>
    <p:sldId id="278" r:id="rId14"/>
    <p:sldId id="280" r:id="rId15"/>
    <p:sldId id="279" r:id="rId16"/>
    <p:sldId id="260" r:id="rId17"/>
    <p:sldId id="281" r:id="rId18"/>
    <p:sldId id="273" r:id="rId19"/>
    <p:sldId id="274" r:id="rId20"/>
    <p:sldId id="318" r:id="rId21"/>
    <p:sldId id="329" r:id="rId22"/>
    <p:sldId id="276" r:id="rId23"/>
    <p:sldId id="282" r:id="rId24"/>
    <p:sldId id="320" r:id="rId25"/>
    <p:sldId id="319" r:id="rId26"/>
    <p:sldId id="275" r:id="rId27"/>
    <p:sldId id="283" r:id="rId28"/>
    <p:sldId id="321" r:id="rId29"/>
    <p:sldId id="322" r:id="rId30"/>
    <p:sldId id="286" r:id="rId31"/>
    <p:sldId id="324" r:id="rId32"/>
    <p:sldId id="325" r:id="rId33"/>
    <p:sldId id="288" r:id="rId34"/>
    <p:sldId id="289" r:id="rId35"/>
    <p:sldId id="290" r:id="rId36"/>
    <p:sldId id="291" r:id="rId37"/>
    <p:sldId id="292" r:id="rId38"/>
    <p:sldId id="293" r:id="rId39"/>
    <p:sldId id="294" r:id="rId40"/>
    <p:sldId id="327" r:id="rId41"/>
    <p:sldId id="326" r:id="rId42"/>
    <p:sldId id="295" r:id="rId43"/>
    <p:sldId id="298" r:id="rId44"/>
    <p:sldId id="300" r:id="rId45"/>
    <p:sldId id="301" r:id="rId46"/>
    <p:sldId id="304" r:id="rId47"/>
    <p:sldId id="306" r:id="rId48"/>
    <p:sldId id="307" r:id="rId49"/>
    <p:sldId id="267" r:id="rId50"/>
    <p:sldId id="312" r:id="rId51"/>
    <p:sldId id="308" r:id="rId52"/>
    <p:sldId id="309" r:id="rId53"/>
    <p:sldId id="310" r:id="rId54"/>
    <p:sldId id="284" r:id="rId55"/>
    <p:sldId id="313" r:id="rId56"/>
    <p:sldId id="328" r:id="rId57"/>
    <p:sldId id="25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3" autoAdjust="0"/>
    <p:restoredTop sz="95258" autoAdjust="0"/>
  </p:normalViewPr>
  <p:slideViewPr>
    <p:cSldViewPr snapToGrid="0">
      <p:cViewPr varScale="1">
        <p:scale>
          <a:sx n="78" d="100"/>
          <a:sy n="78" d="100"/>
        </p:scale>
        <p:origin x="72"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3T18:27:24.69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2:51.084"/>
    </inkml:context>
    <inkml:brush xml:id="br0">
      <inkml:brushProperty name="width" value="0.035" units="cm"/>
      <inkml:brushProperty name="height" value="0.035" units="cm"/>
      <inkml:brushProperty name="color" value="#E71224"/>
    </inkml:brush>
  </inkml:definitions>
  <inkml:trace contextRef="#ctx0" brushRef="#br0">0 138 24575,'35'0'0,"41"0"0,124-14 0,-125 6 0,0 4 0,80 5 0,-43 1 0,228-3 0,-314 3 0,1 1 0,-1 1 0,39 11 0,-36-8 0,0 0 0,41 2 0,256-7 0,-161-4 0,-107 1 0,15 1 0,90 9 0,72 32 0,-195-33 0,1-2 0,59 2 0,84-10 0,-67 0 0,491 2 0,-536 3 0,99 17 0,-99-9 0,102 2 0,-118-13 0,-1 2 0,1 3 0,98 20 0,-108-14 0,1-1 0,1-3 0,91 2 0,38 1 0,-17 0 0,864-8 0,-499-4 0,234 2 0,-695-3 0,93-16 0,28-3 0,50 19 0,-119 4 0,156-18 0,44-8 0,1 23 0,-278 2 0,1098 0 0,-967-14 0,-89 5 0,236-29 0,-258 28 0,-5 1 0,85-4 0,-72 13 0,-11 1 0,0-3 0,81-13 0,55-25 0,190-31 0,-225 61 0,-101 9 0,84-14 0,-45 2 0,-1 4 0,141 3 0,1129 8 0,-783-3 0,-526 4 0,95 17 0,16 1 0,5-19 0,-92-3 0,83 10 0,4 4 0,194-10 0,-180-5 0,575 3 0,-739 0 0,1 1 0,-1 0 0,0 2 0,-1 0 0,1 1 0,25 11 0,-25-9 0,0-1 0,1-1 0,0 0 0,0-1 0,30 3 0,103-6 81,-73-2-1527,-58 1-5380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2:56.552"/>
    </inkml:context>
    <inkml:brush xml:id="br0">
      <inkml:brushProperty name="width" value="0.035" units="cm"/>
      <inkml:brushProperty name="height" value="0.035" units="cm"/>
      <inkml:brushProperty name="color" value="#E71224"/>
    </inkml:brush>
  </inkml:definitions>
  <inkml:trace contextRef="#ctx0" brushRef="#br0">1 116 24575,'3149'0'0,"-2520"23"0,-4 0 0,1764-24 0,-2095 24 0,-23 0 0,300-23 0,-271-1 0,-259-2 0,0-1 0,-1-2 0,1-2 0,47-16 0,-42 10 0,0 3 0,82-9 0,35 18 0,-110 4 0,1-3 0,-1-2 0,55-10 0,11-15 0,75-13 0,158 13 0,2 27 0,-174 2 0,25 10 0,-37 0 0,9 1 0,22 1 0,-2-15 0,103 4 0,-186 8 0,25 1 0,-29-12 0,-63-1 0,0 2 0,0 2 0,0 2 0,52 11 0,-50-5 0,-1-1 0,82 2 0,101-11 0,-104-2 0,27 1 0,187 3 0,-218 8 0,21 0 0,181 5 0,-237-8 0,12-1 0,146 29 0,-243-34 0,74 16 0,0-3 0,81 5 0,121 15 0,-86-7 0,-97-14 0,46 3 0,118 19 0,0-1 0,171-31 0,-219-6 0,-7 5 0,231-4 0,-319-5 0,-44 2 0,80 4 0,828 16 0,-657-16 0,-30-13 0,-21-10 0,-215 18-1365,-35 5-5461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4:08.875"/>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4:24.438"/>
    </inkml:context>
    <inkml:brush xml:id="br0">
      <inkml:brushProperty name="width" value="0.035" units="cm"/>
      <inkml:brushProperty name="height" value="0.035" units="cm"/>
      <inkml:brushProperty name="color" value="#E71224"/>
    </inkml:brush>
  </inkml:definitions>
  <inkml:trace contextRef="#ctx0" brushRef="#br0">0 70 24575,'50'1'0,"58"-3"0,-100 1 0,0-1 0,-1 0 0,1 0 0,0-1 0,-1 0 0,9-5 0,-9 4 0,1 1 0,1-1 0,-1 1 0,0 1 0,10-3 0,46-5 0,-31 4 0,0 1 0,37 0 0,587 6 0,-637 0 0,-1 1 0,29 6 0,-25-3 0,30 1 0,62 5 0,40 2 0,-131-13 0,-1 2 0,0 0 0,0 2 0,0 1 0,40 13 0,-35-6 0,-18-8 0,0 1 0,1-2 0,-1 0 0,1 0 0,12 2 0,56 5 0,-36-3 0,52 1 0,-14-9 0,-25 0 0,95 11 0,-45 1 0,199-6 0,-170-7 0,1308 2 0,-1304-12 0,-10 0 0,551 11 0,-328 3 0,11105-2-1365,-11438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4:33.038"/>
    </inkml:context>
    <inkml:brush xml:id="br0">
      <inkml:brushProperty name="width" value="0.035" units="cm"/>
      <inkml:brushProperty name="height" value="0.035" units="cm"/>
      <inkml:brushProperty name="color" value="#E71224"/>
    </inkml:brush>
  </inkml:definitions>
  <inkml:trace contextRef="#ctx0" brushRef="#br0">1 0 24575,'4022'0'0,"-3984"2"0,-1 2 0,0 2 0,0 1 0,39 12 0,0 0 0,-33-12 0,0-2 0,0-2 0,84-4 0,-43-1 0,2822 0 0,-1474 3 0,-123-1 0,-1284 0 0,-1 1 0,0 1 0,0 1 0,-1 2 0,1 0 0,27 10 0,-18-5 0,1-1 0,0-1 0,1-2 0,-1-2 0,1-1 0,0-1 0,52-5 0,-71 1 0,1-1 0,-1-1 0,0 0 0,0-1 0,22-10 0,-19 7 0,0 1 0,1 1 0,23-5 0,23 5 0,1 2 0,89 7 0,-32-1 0,2918-2 0,-2972 4 0,95 16 0,-93-10 0,80 3 0,295-13 0,-183-2 0,-121-9 0,-20 0 0,488 8 0,-315 5 0,998-2 0,-1219 4 0,97 16 0,-93-9 0,81 2 0,665-13 0,-359-1 0,538 1 0,-775-13 0,-23 2 0,801 10 0,-484 2 0,-457 2 0,97 18 0,-98-11 0,101 3 0,796-15 0,-945 1 0,1-1 0,-1-1 0,0-1 0,0 0 0,0-1 0,20-10 0,-18 8 0,1 0 0,-1 1 0,1 1 0,25-3 0,16 7 65,-43 1-542,0 0 1,30-4-1,-28-1-6349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4:36.597"/>
    </inkml:context>
    <inkml:brush xml:id="br0">
      <inkml:brushProperty name="width" value="0.035" units="cm"/>
      <inkml:brushProperty name="height" value="0.035" units="cm"/>
      <inkml:brushProperty name="color" value="#E71224"/>
    </inkml:brush>
  </inkml:definitions>
  <inkml:trace contextRef="#ctx0" brushRef="#br0">0 1 24575,'34'1'0,"0"1"0,33 8 0,-2-3 0,-1-3 0,84-5 0,-60 0 0,706 0 0,-763 3 0,0 1 0,0 1 0,41 12 0,-29-7 0,8-1 0,1-3 0,-1-2 0,82-5 0,-35 0 0,807 1 0,-732 13 0,-22-1 0,598-9 0,-384-3 0,3302 1 0,-3590 3 0,91 16 0,-91-8 0,93 2 0,-151-14 0,1 2 0,0 0 0,-1 1 0,0 1 0,1 1 0,-1 0 0,-1 2 0,1 0 0,31 16 0,-42-19-170,-1 1-1,1-1 0,1-1 1,-1 0-1,0 0 0,0 0 1,13 0-1,-3-1-6655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4:54.833"/>
    </inkml:context>
    <inkml:brush xml:id="br0">
      <inkml:brushProperty name="width" value="0.035" units="cm"/>
      <inkml:brushProperty name="height" value="0.035" units="cm"/>
      <inkml:brushProperty name="color" value="#E71224"/>
    </inkml:brush>
  </inkml:definitions>
  <inkml:trace contextRef="#ctx0" brushRef="#br0">0 184 24575,'30'0'0,"0"-1"0,0-1 0,49-9 0,-53 6 0,1 1 0,43 1 0,25-4 0,12-4 0,201 7 0,-167 5 0,533-1 0,-653 2 0,1 1 0,-1 0 0,0 2 0,0 0 0,0 2 0,26 11 0,-19-7 0,1-1 0,40 8 0,258 16 0,-73-13 0,-87 2 0,-104-13 0,70 3 0,344-11 0,-228-4 0,-105 3 0,163-3 0,-187-9 0,21-1 0,-45 12 0,-34 1 0,0-2 0,98-16 0,-69 4 0,0 3 0,151 5 0,-39-7 0,-26 1 0,25 0 0,5-1 0,745 11 0,-455 3 0,-449-5 0,0-2 0,0-3 0,79-21 0,-69 14 0,105-13 0,107 25 0,-40 3 0,-30-21 0,-141 16 0,270-15 0,-323 20 0,105 1 0,0-5 0,114-19 0,-130 6 0,185-9 0,650 27 0,-354 0 0,-492 3 0,89 16 0,75 3 0,621-23 99,-386-2-1563,-463 2-5362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5:14.067"/>
    </inkml:context>
    <inkml:brush xml:id="br0">
      <inkml:brushProperty name="width" value="0.035" units="cm"/>
      <inkml:brushProperty name="height" value="0.035" units="cm"/>
      <inkml:brushProperty name="color" value="#E71224"/>
    </inkml:brush>
  </inkml:definitions>
  <inkml:trace contextRef="#ctx0" brushRef="#br0">0 1 24575,'386'0'-1365,"-366"0"-5461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5:21.974"/>
    </inkml:context>
    <inkml:brush xml:id="br0">
      <inkml:brushProperty name="width" value="0.035" units="cm"/>
      <inkml:brushProperty name="height" value="0.035" units="cm"/>
      <inkml:brushProperty name="color" value="#E71224"/>
    </inkml:brush>
  </inkml:definitions>
  <inkml:trace contextRef="#ctx0" brushRef="#br0">0 93 24575,'81'1'0,"88"-3"0,-114-8 0,-40 6 0,0 1 0,15-1 0,47 4 0,-57 1 0,0 0 0,0-2 0,0 0 0,0-1 0,20-5 0,-7 0 0,0 2 0,1 1 0,-1 2 0,1 1 0,35 4 0,6-2 0,40 1 0,138-4 0,-94-20 0,-101 12 0,73-3 0,419 12 0,-268 2 0,668-1 0,-903 3 0,-1 1 0,54 13 0,0 0 0,23-2 0,157-1 0,267-15 0,-396 12 0,-2 0 0,-96-10 0,74 12 0,-65-3 0,-5-1 0,82 5 0,-111-12 0,1 1 0,52 14 0,-51-10 0,0-1 0,39 3 0,303-7 0,-181-4 0,-13 0 0,193 4 0,-326 3 0,1 2 0,52 14 0,60 9 0,224-23 0,-226-9 0,1119 2 0,-1200-3 0,94-17 0,-91 9 0,81-1 0,752 11 0,-397 3 0,-473 0 0,44 7 0,32 2 0,613-9 0,-352-4 0,1382 2 0,-1691-3 0,101-18 0,-22 1 0,20 1 0,171-10 0,-37 31 0,153-3 0,-230-10 0,85-1 0,1154 13 0,-1437 0 0,1 2 0,0 1 0,29 8 0,46 7 0,158-12 0,7 1 0,-19 6 0,-2 0 0,-40 0 0,-66-5 0,-52 0 0,119 26 0,-39-4 0,215 11 0,-325-38 0,-16-2 0,80 15 0,-44 0 0,1-3 0,0-4 0,85 0 0,63-11-1365,-182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5:24.651"/>
    </inkml:context>
    <inkml:brush xml:id="br0">
      <inkml:brushProperty name="width" value="0.035" units="cm"/>
      <inkml:brushProperty name="height" value="0.035" units="cm"/>
      <inkml:brushProperty name="color" value="#E71224"/>
    </inkml:brush>
  </inkml:definitions>
  <inkml:trace contextRef="#ctx0" brushRef="#br0">0 148 24575,'28'-7'0,"0"2"0,0 0 0,0 2 0,0 1 0,34 2 0,-18-1 0,527 0 0,-293 2 0,-92-13 0,-18 0 0,619 11 0,-381 3 0,851-2 0,-973-23 0,1-1 0,181 26 0,-461-2 0,1 0 0,0 0 0,-1-1 0,1 0 0,-1 0 0,1 0 0,-1-1 0,1 0 0,-1 0 0,0 0 0,0 0 0,9-7 0,-8 6 11,1 0 0,-1 0 0,1 1 0,-1-1 0,1 1 1,0 1-1,0-1 0,9 0 0,23-5-1476,-25 2-5361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6:22.990"/>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5:30.292"/>
    </inkml:context>
    <inkml:brush xml:id="br0">
      <inkml:brushProperty name="width" value="0.035" units="cm"/>
      <inkml:brushProperty name="height" value="0.035" units="cm"/>
      <inkml:brushProperty name="color" value="#E71224"/>
    </inkml:brush>
  </inkml:definitions>
  <inkml:trace contextRef="#ctx0" brushRef="#br0">0 139 24575,'1'-1'0,"-1"0"0,1 0 0,-1 0 0,1 0 0,-1 0 0,1 0 0,-1 0 0,1 0 0,0 0 0,-1 0 0,1 1 0,0-1 0,0 0 0,0 1 0,-1-1 0,1 0 0,0 1 0,0-1 0,0 1 0,0-1 0,0 1 0,0 0 0,0-1 0,0 1 0,0 0 0,1 0 0,0 0 0,36-5 0,-34 5 0,279-2 0,-91 3 0,-18-8 0,308-51 0,-404 46 0,119-4 0,80 17 0,-114 2 0,410-17 0,163 3 0,-468 13 0,-96-3 0,199 2 0,-145 12 0,-88-3 0,-14-3 0,262 10 0,-177-19 0,172 3 0,-217 10 0,46 0 0,723-10 0,-447-2 0,-405 5 0,148 26 0,-147-15 0,144 6 0,57-10 0,7 0 0,-39 0 0,10 0 0,2623-12 0,-2800 5 0,131 23 0,-149-16 0,45 9 0,-55-8 0,83 5 0,229-15 0,-175-4 0,5 4 0,224-5 0,-91-30 0,-203 15 0,146 0 0,-167 14 0,-1-5 0,123-26 0,-164 25 0,100-2 0,68 13 0,-87 2 0,536-3 0,-610 3 0,-1 4 0,73 17 0,-63-9 0,91 4 0,171-18 0,-26-1 0,-135 11 0,44 1 0,626-12 0,-408-1 0,-336 6 0,198 36 0,-197-22 0,193 8 0,1280-27 0,-577-2 0,-430 2 0,-501-3 0,108-20 0,-72 8 0,-27 4 0,256-28 0,-211 18 0,20-2 0,19 19 0,-103 5 0,-1-3 0,92-15 0,-128 11 0,48-2 0,-63 8 0,0 0 0,0 1 0,0 0 0,0 1 0,-1 1 0,19 5 0,-10-2-195,0-1 0,0-1 0,0-1 0,1-1 0,-1-1 0,28-1 0,-29 0-6631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6:05.098"/>
    </inkml:context>
    <inkml:brush xml:id="br0">
      <inkml:brushProperty name="width" value="0.035" units="cm"/>
      <inkml:brushProperty name="height" value="0.035" units="cm"/>
      <inkml:brushProperty name="color" value="#E71224"/>
    </inkml:brush>
  </inkml:definitions>
  <inkml:trace contextRef="#ctx0" brushRef="#br0">1 116 24575,'12'0'0,"46"1"0,0-2 0,0-3 0,85-17 0,2-2 0,-30 6 0,-10-2 0,0 4 0,165-2 0,610 19 0,-806 0 0,135 22 0,70 35 0,-231-49 0,0-2 0,50 1 0,99-6 0,-150-2 0,47 9 0,32 1 0,524-10 0,-312-3 0,-131 14 0,-4 0 0,-179-12 0,17 0 0,0 1 0,0 2 0,48 10 0,316 46 0,-355-53 0,170 0 0,-52-4 0,-63 9 0,28 1 0,533-11 0,-319-3 0,-210 3 0,157-2 0,-244-4 0,57-11 0,38-5 0,62 17 0,44-4 0,-1-7 0,-13 2 0,288 2 0,-327 13 0,1030-2 0,-1174-3 0,96-16 0,8-2 0,-32 11 0,124-5 0,1010 15 90,-586 1-1545,-643-1-5371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6:08.756"/>
    </inkml:context>
    <inkml:brush xml:id="br0">
      <inkml:brushProperty name="width" value="0.035" units="cm"/>
      <inkml:brushProperty name="height" value="0.035" units="cm"/>
      <inkml:brushProperty name="color" value="#E71224"/>
    </inkml:brush>
  </inkml:definitions>
  <inkml:trace contextRef="#ctx0" brushRef="#br0">0 0 24575,'1388'0'0,"-1217"12"0,-12 0 0,-80-12 0,79 4 0,-125-2 0,0 3 0,57 13 0,-7 1 0,0-3 0,1-5 0,103 2 0,285-10 0,-247-5 0,2078 2 0,-2195-3-682,136-23-1,-197 20-6143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6:11.123"/>
    </inkml:context>
    <inkml:brush xml:id="br0">
      <inkml:brushProperty name="width" value="0.035" units="cm"/>
      <inkml:brushProperty name="height" value="0.035" units="cm"/>
      <inkml:brushProperty name="color" value="#E71224"/>
    </inkml:brush>
  </inkml:definitions>
  <inkml:trace contextRef="#ctx0" brushRef="#br0">1 95 24575,'495'0'0,"-471"-1"0,-1-1 0,26-6 0,-22 3 0,29-1 0,285 3 0,-174 5 0,-124-5 0,-1-1 0,1-3 0,63-17 0,-28 5 0,-31 12 0,0 2 0,1 2 0,77 6 0,-34-1 0,507-2-1365,-579 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6:18.127"/>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7:22:14.338"/>
    </inkml:context>
    <inkml:brush xml:id="br0">
      <inkml:brushProperty name="width" value="0.05" units="cm"/>
      <inkml:brushProperty name="height" value="0.05" units="cm"/>
      <inkml:brushProperty name="color" value="#E71224"/>
    </inkml:brush>
  </inkml:definitions>
  <inkml:trace contextRef="#ctx0" brushRef="#br0">1 25 24575,'30'0'0,"21"1"0,-1-3 0,70-10 0,-66 5 0,0 3 0,103 4 0,-60 2 0,696-2 0,-639 11 0,-31 0 0,-97-9 0,-1 0 0,1 2 0,41 13 0,69 31 0,-5-1 0,-106-41 0,2-2 0,-1 0 0,0-1 0,53-3 0,4 1 0,-65 2 0,1-1 0,-1 2 0,23 8 0,-19-6 0,32 6 0,102-4 0,-109-7 0,77 9 0,-60-3 0,0-2 0,90-7 0,-51 1 0,682 1 0,-766 1 0,-1 1 0,32 6 0,-30-3 0,41 2 0,387-5 0,-216-4 0,267 2 0,-481-1 0,0-1 0,36-9 0,-8 1 0,-1 1 256,-25 5-796,0 0-1,30-1 1,-31 5-6286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7:22:22.435"/>
    </inkml:context>
    <inkml:brush xml:id="br0">
      <inkml:brushProperty name="width" value="0.05" units="cm"/>
      <inkml:brushProperty name="height" value="0.05" units="cm"/>
      <inkml:brushProperty name="color" value="#E71224"/>
    </inkml:brush>
  </inkml:definitions>
  <inkml:trace contextRef="#ctx0" brushRef="#br0">1 0 24575,'3408'0'0,"-3369"2"0,1 3 0,-1 0 0,61 18 0,-60-12 0,-1-3 0,1-1 0,53 2 0,-16-9 0,-16 0 0,111 12 0,-100-4 0,0-4 0,86-5 0,-51-1 0,36 4 0,151-4 0,-181-9 0,23-1 0,312 11 0,-212 2 0,-207 1 0,50 8 0,-48-5 0,37 2 0,509-6 0,-280-3 0,4401 2 0,-4655 2 0,1 1 0,49 10 0,84 27 0,45 8 0,-137-40 0,166-6 0,-125-4 0,424 2 0,-529 1 0,0 2 0,0 0 0,0 1 0,36 13 0,18 4 0,-27-12 0,1-2 0,54-1 0,100-7 0,-67-1 0,1129 2 0,-1225 2 0,1 2 0,55 12 0,47 5 0,102 15 0,-103-11 0,15-14 0,-28-3 0,441 7 0,-373-17 0,35 15 0,273-2 0,-313-13 0,3715 2 0,-3865 2 0,0 2 0,62 15 0,13 1 0,-84-16 0,210 16 0,768-21 0,-976 3 0,1 2 0,61 14 0,-60-10 0,-1-2 0,52 3 0,444-8 232,-246-3-1829,-266 2-5229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7:22:30.692"/>
    </inkml:context>
    <inkml:brush xml:id="br0">
      <inkml:brushProperty name="width" value="0.05" units="cm"/>
      <inkml:brushProperty name="height" value="0.05" units="cm"/>
      <inkml:brushProperty name="color" value="#E71224"/>
    </inkml:brush>
  </inkml:definitions>
  <inkml:trace contextRef="#ctx0" brushRef="#br0">1 230 24575,'3760'0'0,"-3537"-14"0,-113 4 0,-49 3 0,-1-3 0,68-21 0,-28 7 0,-76 18 0,26-6 0,0 3 0,82-6 0,-41 15 0,-55 2 0,0-2 0,-1-1 0,1-2 0,68-15 0,-40-2 0,-28 8 0,1 1 0,0 2 0,0 1 0,49-3 0,214 11 0,-123 2 0,1452-2 0,-1423 12 0,-5-1 0,-177-12 0,0 2 0,0 1 0,0 0 0,0 2 0,0 1 0,-1 1 0,38 14 0,-19-3 0,1-3 0,81 18 0,92 0 0,-170-25 0,64 20 0,-76-17 0,0-1 0,1-2 0,66 5 0,-75-12 0,38 1 0,68 10 0,19 23 0,-33-4 0,60-10 0,-91-13 0,326 2 0,-256-10 0,-16 13 0,-3 0 0,1696-12 0,-844-1 0,-958 3 0,0 1 0,59 14 0,-52-9 0,50 5 0,273-9 0,-192-6 0,2613 2 0,-2748 1 0,48 9 0,21 1 0,426-8 0,-271-5 0,2851 2 0,-2923 11 0,-25 1 0,621-10 0,-403-4 0,1433 2 0,-1675-12 0,-4 0 0,50 13-1365,-165-1-5461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7:22:34.718"/>
    </inkml:context>
    <inkml:brush xml:id="br0">
      <inkml:brushProperty name="width" value="0.05" units="cm"/>
      <inkml:brushProperty name="height" value="0.05" units="cm"/>
      <inkml:brushProperty name="color" value="#E71224"/>
    </inkml:brush>
  </inkml:definitions>
  <inkml:trace contextRef="#ctx0" brushRef="#br0">0 2 24575,'338'-1'0,"392"2"0,-410 10 0,83 0 0,3159-10 0,-1606-2 0,-1671 24 0,-17 1 0,-89-26 0,92 3 0,-237 3 0,0 2 0,34 9 0,18 4 0,-37-10 0,-18-3 0,0-2 0,34 2 0,-53-6-195,1 1 0,0 1 0,0 0 0,-1 0 0,1 1 0,23 10 0,-24-6-6631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7:22:45.97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28:30.518"/>
    </inkml:context>
    <inkml:brush xml:id="br0">
      <inkml:brushProperty name="width" value="0.35" units="cm"/>
      <inkml:brushProperty name="height" value="0.35" units="cm"/>
      <inkml:brushProperty name="color" value="#FFFFFF"/>
    </inkml:brush>
  </inkml:definitions>
  <inkml:trace contextRef="#ctx0" brushRef="#br0">1 1 24575,'11'0'0,"21"-1"0,0 2 0,0 1 0,41 9 0,-4 2 0,0-3 0,85 2 0,143-13 0,-131-1 0,216 2 0,-366 1 0,1 0 0,30 9 0,-29-6 0,0-1 0,23 1 0,-15-1-6,0 0 0,-1 2 0,1 1-1,-1 1 1,26 11 0,5 0-1322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1:59.570"/>
    </inkml:context>
    <inkml:brush xml:id="br0">
      <inkml:brushProperty name="width" value="0.035" units="cm"/>
      <inkml:brushProperty name="height" value="0.035" units="cm"/>
      <inkml:brushProperty name="color" value="#E71224"/>
    </inkml:brush>
  </inkml:definitions>
  <inkml:trace contextRef="#ctx0" brushRef="#br0">1 93 24575,'1544'0'0,"-1525"-1"0,-1-2 0,0 0 0,-1-1 0,1-1 0,-1 0 0,28-13 0,24-8 0,-39 18 0,1 1 0,-1 2 0,51-2 0,94 7 0,-77 2 0,2343-2 0,-2428 1-170,0 0-1,0 0 0,0 1 1,0 1-1,0 0 0,-1 1 1,24 10-1,-21-7-6655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2:03.501"/>
    </inkml:context>
    <inkml:brush xml:id="br0">
      <inkml:brushProperty name="width" value="0.035" units="cm"/>
      <inkml:brushProperty name="height" value="0.035" units="cm"/>
      <inkml:brushProperty name="color" value="#E71224"/>
    </inkml:brush>
  </inkml:definitions>
  <inkml:trace contextRef="#ctx0" brushRef="#br0">1 0 24575,'1545'0'0,"-1468"3"0,-1 3 0,103 21 0,-98-14 0,104 3 0,83-13 0,-66-1 0,45 11 0,-119-6 0,16 3 0,115 4 0,1222-13 0,-699-2 0,3180 1-1365,-3942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2:20.073"/>
    </inkml:context>
    <inkml:brush xml:id="br0">
      <inkml:brushProperty name="width" value="0.035" units="cm"/>
      <inkml:brushProperty name="height" value="0.035" units="cm"/>
      <inkml:brushProperty name="color" value="#E71224"/>
    </inkml:brush>
  </inkml:definitions>
  <inkml:trace contextRef="#ctx0" brushRef="#br0">23 0 24575,'-4'0'0,"-5"0"0,-1 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2:39.694"/>
    </inkml:context>
    <inkml:brush xml:id="br0">
      <inkml:brushProperty name="width" value="0.035" units="cm"/>
      <inkml:brushProperty name="height" value="0.035" units="cm"/>
      <inkml:brushProperty name="color" value="#E71224"/>
    </inkml:brush>
  </inkml:definitions>
  <inkml:trace contextRef="#ctx0" brushRef="#br0">1 96 24575,'0'1'0,"0"0"0,1 0 0,0 0 0,-1 0 0,1 0 0,0 0 0,-1 0 0,1 0 0,0 0 0,0 0 0,0 0 0,0-1 0,0 1 0,0 0 0,0-1 0,0 1 0,0 0 0,0-1 0,0 1 0,0-1 0,1 0 0,-1 1 0,0-1 0,0 0 0,0 0 0,1 0 0,0 0 0,36 4 0,-32-5 0,1 0 0,-1-1 0,0 1 0,0-1 0,1 0 0,-1-1 0,0 1 0,8-6 0,-7 4 0,0 0 0,0 1 0,0 0 0,1 1 0,11-4 0,23 2 0,1 2 0,58 4 0,-16 0 0,595-2 0,-659 2 0,0 0 0,32 7 0,-8 0 0,-2-2 0,2 1 0,73 3 0,698-11 0,-377-1 0,1430 1 0,-1847-2 0,0 0 0,28-6 0,-26 3 0,39-2 0,59 8 0,51-2 0,-119-10 0,-40 7 0,0 1 0,18-1 0,5-1 0,0-1 0,63-19 0,22-4 0,-78 24 0,1 2 0,74 5 0,-32 0 0,2939-2 0,-2887 12 0,-20-1 0,65-12 0,-112-1 0,1 2 0,-1 4 0,74 13 0,5 12 0,290 16 0,-266-46 0,-82-1 0,120 13 0,-62 1 0,190-9 0,-174-5 0,3182 2 0,-3339 0 0,0-1 0,1-1 0,-1 0 0,0 0 0,0-1 0,0 0 0,13-7 0,4 0 0,-8 5-18,0 1-1,0 1 0,0 1 0,0 0 0,0 2 1,35 3-1,-5-2-1215,-29-1-5592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2:44.511"/>
    </inkml:context>
    <inkml:brush xml:id="br0">
      <inkml:brushProperty name="width" value="0.035" units="cm"/>
      <inkml:brushProperty name="height" value="0.035" units="cm"/>
      <inkml:brushProperty name="color" value="#E71224"/>
    </inkml:brush>
  </inkml:definitions>
  <inkml:trace contextRef="#ctx0" brushRef="#br0">1 26 24575,'626'0'0,"-453"-12"0,-14 0 0,222 12 0,-176 1 0,125 20 0,-2 26 0,264 21 0,-440-64 0,146 6 0,328 1 0,-396-13 0,1075 2 0,-1133-12 0,-13 0 0,-38 12 0,92-4 0,-149 0 0,85-17 0,-8-14 0,-92 21 0,0 2 0,0 3 0,73-6 0,45 16 0,-92 2 0,143-14 0,-96-1 0,203 8 0,-183 6 0,-91-2-1365,-7 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9:32:46.507"/>
    </inkml:context>
    <inkml:brush xml:id="br0">
      <inkml:brushProperty name="width" value="0.035" units="cm"/>
      <inkml:brushProperty name="height" value="0.035" units="cm"/>
      <inkml:brushProperty name="color" value="#E71224"/>
    </inkml:brush>
  </inkml:definitions>
  <inkml:trace contextRef="#ctx0" brushRef="#br0">1 1 24575,'977'-1'0,"-932"4"0,81 15 0,-119-17 0,41 9 0,-28-5 0,0-1 0,28 2 0,63-5-1365,-88-2-5461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98B53-279D-4FFE-A606-932BE997C713}" type="datetimeFigureOut">
              <a:rPr lang="hr-HR" smtClean="0"/>
              <a:t>6.9.2023.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E63EE-366E-4B7F-B353-6501692CF858}" type="slidenum">
              <a:rPr lang="hr-HR" smtClean="0"/>
              <a:t>‹#›</a:t>
            </a:fld>
            <a:endParaRPr lang="hr-HR"/>
          </a:p>
        </p:txBody>
      </p:sp>
    </p:spTree>
    <p:extLst>
      <p:ext uri="{BB962C8B-B14F-4D97-AF65-F5344CB8AC3E}">
        <p14:creationId xmlns:p14="http://schemas.microsoft.com/office/powerpoint/2010/main" val="289108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297E63EE-366E-4B7F-B353-6501692CF858}" type="slidenum">
              <a:rPr lang="hr-HR" smtClean="0"/>
              <a:t>13</a:t>
            </a:fld>
            <a:endParaRPr lang="hr-HR"/>
          </a:p>
        </p:txBody>
      </p:sp>
    </p:spTree>
    <p:extLst>
      <p:ext uri="{BB962C8B-B14F-4D97-AF65-F5344CB8AC3E}">
        <p14:creationId xmlns:p14="http://schemas.microsoft.com/office/powerpoint/2010/main" val="136519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297E63EE-366E-4B7F-B353-6501692CF858}" type="slidenum">
              <a:rPr lang="hr-HR" smtClean="0"/>
              <a:t>18</a:t>
            </a:fld>
            <a:endParaRPr lang="hr-HR"/>
          </a:p>
        </p:txBody>
      </p:sp>
    </p:spTree>
    <p:extLst>
      <p:ext uri="{BB962C8B-B14F-4D97-AF65-F5344CB8AC3E}">
        <p14:creationId xmlns:p14="http://schemas.microsoft.com/office/powerpoint/2010/main" val="185373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297E63EE-366E-4B7F-B353-6501692CF858}" type="slidenum">
              <a:rPr lang="hr-HR" smtClean="0"/>
              <a:t>46</a:t>
            </a:fld>
            <a:endParaRPr lang="hr-HR"/>
          </a:p>
        </p:txBody>
      </p:sp>
    </p:spTree>
    <p:extLst>
      <p:ext uri="{BB962C8B-B14F-4D97-AF65-F5344CB8AC3E}">
        <p14:creationId xmlns:p14="http://schemas.microsoft.com/office/powerpoint/2010/main" val="44319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297E63EE-366E-4B7F-B353-6501692CF858}" type="slidenum">
              <a:rPr lang="hr-HR" smtClean="0"/>
              <a:t>57</a:t>
            </a:fld>
            <a:endParaRPr lang="hr-HR"/>
          </a:p>
        </p:txBody>
      </p:sp>
    </p:spTree>
    <p:extLst>
      <p:ext uri="{BB962C8B-B14F-4D97-AF65-F5344CB8AC3E}">
        <p14:creationId xmlns:p14="http://schemas.microsoft.com/office/powerpoint/2010/main" val="91616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11" Type="http://schemas.openxmlformats.org/officeDocument/2006/relationships/image" Target="../media/image2.jpg"/><Relationship Id="rId10" Type="http://schemas.openxmlformats.org/officeDocument/2006/relationships/image" Target="../media/image1.jp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0.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6.emf"/><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13" Type="http://schemas.openxmlformats.org/officeDocument/2006/relationships/image" Target="../media/image130.png"/><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26.png"/><Relationship Id="rId21" Type="http://schemas.openxmlformats.org/officeDocument/2006/relationships/image" Target="../media/image170.png"/><Relationship Id="rId34" Type="http://schemas.openxmlformats.org/officeDocument/2006/relationships/customXml" Target="../ink/ink19.xml"/><Relationship Id="rId42" Type="http://schemas.openxmlformats.org/officeDocument/2006/relationships/customXml" Target="../ink/ink23.xml"/><Relationship Id="rId47" Type="http://schemas.openxmlformats.org/officeDocument/2006/relationships/customXml" Target="../ink/ink26.xml"/><Relationship Id="rId50" Type="http://schemas.openxmlformats.org/officeDocument/2006/relationships/image" Target="../media/image11.png"/><Relationship Id="rId7" Type="http://schemas.openxmlformats.org/officeDocument/2006/relationships/image" Target="../media/image100.png"/><Relationship Id="rId2" Type="http://schemas.openxmlformats.org/officeDocument/2006/relationships/image" Target="../media/image7.emf"/><Relationship Id="rId16" Type="http://schemas.openxmlformats.org/officeDocument/2006/relationships/customXml" Target="../ink/ink10.xml"/><Relationship Id="rId29" Type="http://schemas.openxmlformats.org/officeDocument/2006/relationships/image" Target="../media/image21.png"/><Relationship Id="rId11" Type="http://schemas.openxmlformats.org/officeDocument/2006/relationships/image" Target="../media/image120.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5.png"/><Relationship Id="rId40" Type="http://schemas.openxmlformats.org/officeDocument/2006/relationships/customXml" Target="../ink/ink22.xml"/><Relationship Id="rId45" Type="http://schemas.openxmlformats.org/officeDocument/2006/relationships/customXml" Target="../ink/ink25.xml"/><Relationship Id="rId53" Type="http://schemas.openxmlformats.org/officeDocument/2006/relationships/customXml" Target="../ink/ink29.xml"/><Relationship Id="rId5" Type="http://schemas.openxmlformats.org/officeDocument/2006/relationships/image" Target="../media/image90.png"/><Relationship Id="rId10" Type="http://schemas.openxmlformats.org/officeDocument/2006/relationships/customXml" Target="../ink/ink7.xml"/><Relationship Id="rId19" Type="http://schemas.openxmlformats.org/officeDocument/2006/relationships/image" Target="../media/image160.png"/><Relationship Id="rId31" Type="http://schemas.openxmlformats.org/officeDocument/2006/relationships/image" Target="../media/image22.png"/><Relationship Id="rId44" Type="http://schemas.openxmlformats.org/officeDocument/2006/relationships/customXml" Target="../ink/ink24.xml"/><Relationship Id="rId52" Type="http://schemas.openxmlformats.org/officeDocument/2006/relationships/image" Target="../media/image12.png"/><Relationship Id="rId4" Type="http://schemas.openxmlformats.org/officeDocument/2006/relationships/customXml" Target="../ink/ink4.xml"/><Relationship Id="rId9" Type="http://schemas.openxmlformats.org/officeDocument/2006/relationships/image" Target="../media/image110.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20.png"/><Relationship Id="rId30" Type="http://schemas.openxmlformats.org/officeDocument/2006/relationships/customXml" Target="../ink/ink17.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image" Target="../media/image10.png"/><Relationship Id="rId8" Type="http://schemas.openxmlformats.org/officeDocument/2006/relationships/customXml" Target="../ink/ink6.xml"/><Relationship Id="rId51" Type="http://schemas.openxmlformats.org/officeDocument/2006/relationships/customXml" Target="../ink/ink28.xml"/><Relationship Id="rId3" Type="http://schemas.openxmlformats.org/officeDocument/2006/relationships/image" Target="../media/image8.png"/><Relationship Id="rId12" Type="http://schemas.openxmlformats.org/officeDocument/2006/relationships/customXml" Target="../ink/ink8.xml"/><Relationship Id="rId17" Type="http://schemas.openxmlformats.org/officeDocument/2006/relationships/image" Target="../media/image150.png"/><Relationship Id="rId25" Type="http://schemas.openxmlformats.org/officeDocument/2006/relationships/image" Target="../media/image19.png"/><Relationship Id="rId33" Type="http://schemas.openxmlformats.org/officeDocument/2006/relationships/image" Target="../media/image230.png"/><Relationship Id="rId38" Type="http://schemas.openxmlformats.org/officeDocument/2006/relationships/customXml" Target="../ink/ink21.xml"/><Relationship Id="rId46" Type="http://schemas.openxmlformats.org/officeDocument/2006/relationships/image" Target="../media/image9.png"/><Relationship Id="rId20" Type="http://schemas.openxmlformats.org/officeDocument/2006/relationships/customXml" Target="../ink/ink12.xml"/><Relationship Id="rId41" Type="http://schemas.openxmlformats.org/officeDocument/2006/relationships/image" Target="../media/image27.png"/><Relationship Id="rId54"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customXml" Target="../ink/ink5.xml"/><Relationship Id="rId15" Type="http://schemas.openxmlformats.org/officeDocument/2006/relationships/image" Target="../media/image140.png"/><Relationship Id="rId23" Type="http://schemas.openxmlformats.org/officeDocument/2006/relationships/image" Target="../media/image180.png"/><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customXml" Target="../ink/ink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4854-9778-883E-6925-F70252CC0E8A}"/>
              </a:ext>
            </a:extLst>
          </p:cNvPr>
          <p:cNvSpPr>
            <a:spLocks noGrp="1"/>
          </p:cNvSpPr>
          <p:nvPr>
            <p:ph type="ctrTitle"/>
          </p:nvPr>
        </p:nvSpPr>
        <p:spPr>
          <a:xfrm>
            <a:off x="763154" y="551028"/>
            <a:ext cx="10665691" cy="3406081"/>
          </a:xfrm>
        </p:spPr>
        <p:txBody>
          <a:bodyPr>
            <a:normAutofit/>
          </a:bodyPr>
          <a:lstStyle/>
          <a:p>
            <a:r>
              <a:rPr lang="pl-PL" b="1" i="1" dirty="0">
                <a:solidFill>
                  <a:schemeClr val="bg2">
                    <a:lumMod val="75000"/>
                  </a:schemeClr>
                </a:solidFill>
                <a:effectLst>
                  <a:outerShdw blurRad="38100" dist="38100" dir="2700000" algn="tl">
                    <a:srgbClr val="000000">
                      <a:alpha val="43137"/>
                    </a:srgbClr>
                  </a:outerShdw>
                </a:effectLst>
              </a:rPr>
              <a:t>Zakon o pomorskom dobru i morskim lukama</a:t>
            </a:r>
            <a:br>
              <a:rPr lang="pl-PL" b="1" dirty="0">
                <a:effectLst>
                  <a:outerShdw blurRad="38100" dist="38100" dir="2700000" algn="tl">
                    <a:srgbClr val="000000">
                      <a:alpha val="43137"/>
                    </a:srgbClr>
                  </a:outerShdw>
                </a:effectLst>
              </a:rPr>
            </a:br>
            <a:br>
              <a:rPr lang="pl-PL" sz="3600" b="1" dirty="0">
                <a:effectLst>
                  <a:outerShdw blurRad="38100" dist="38100" dir="2700000" algn="tl">
                    <a:srgbClr val="000000">
                      <a:alpha val="43137"/>
                    </a:srgbClr>
                  </a:outerShdw>
                </a:effectLst>
              </a:rPr>
            </a:br>
            <a:r>
              <a:rPr lang="pl-PL" sz="3200" b="1" i="1" dirty="0">
                <a:effectLst>
                  <a:outerShdw blurRad="38100" dist="38100" dir="2700000" algn="tl">
                    <a:srgbClr val="000000">
                      <a:alpha val="43137"/>
                    </a:srgbClr>
                  </a:outerShdw>
                </a:effectLst>
              </a:rPr>
              <a:t>- </a:t>
            </a:r>
            <a:r>
              <a:rPr lang="pl-PL" sz="3200" b="1" i="1" cap="none" dirty="0">
                <a:effectLst>
                  <a:outerShdw blurRad="38100" dist="38100" dir="2700000" algn="tl">
                    <a:srgbClr val="000000">
                      <a:alpha val="43137"/>
                    </a:srgbClr>
                  </a:outerShdw>
                </a:effectLst>
              </a:rPr>
              <a:t>novosti u primjeni za JLS</a:t>
            </a:r>
            <a:endParaRPr lang="hr-HR" sz="3200" b="1" i="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57B3DA2-456F-C53B-0678-CC78E3835C3A}"/>
              </a:ext>
            </a:extLst>
          </p:cNvPr>
          <p:cNvSpPr>
            <a:spLocks noGrp="1"/>
          </p:cNvSpPr>
          <p:nvPr>
            <p:ph type="subTitle" idx="1"/>
          </p:nvPr>
        </p:nvSpPr>
        <p:spPr>
          <a:xfrm>
            <a:off x="986289" y="5085624"/>
            <a:ext cx="7308625" cy="1056640"/>
          </a:xfrm>
        </p:spPr>
        <p:txBody>
          <a:bodyPr>
            <a:normAutofit fontScale="92500" lnSpcReduction="20000"/>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hr-HR" sz="170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Matko Lovreta, dipl.iur.</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hr-HR" sz="170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Privremeni pročelnik Upravnog odjela za razvoj Grada Makarske</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hr-HR" sz="1700" i="1" dirty="0">
              <a:solidFill>
                <a:schemeClr val="tx1"/>
              </a:solidFill>
              <a:effectLst>
                <a:outerShdw blurRad="38100" dist="38100" dir="2700000" algn="tl">
                  <a:srgbClr val="000000">
                    <a:alpha val="43137"/>
                  </a:srgbClr>
                </a:outerShdw>
              </a:effectLst>
              <a:cs typeface="Arial" panose="020B0604020202020204" pitchFamily="34" charset="0"/>
            </a:endParaRPr>
          </a:p>
          <a:p>
            <a:pPr marR="64008" defTabSz="914400">
              <a:spcBef>
                <a:spcPts val="400"/>
              </a:spcBef>
              <a:spcAft>
                <a:spcPts val="0"/>
              </a:spcAft>
              <a:buClr>
                <a:schemeClr val="accent1"/>
              </a:buClr>
              <a:buSzPct val="68000"/>
              <a:defRPr/>
            </a:pPr>
            <a:r>
              <a:rPr lang="hr-HR" sz="1700" i="1" dirty="0">
                <a:solidFill>
                  <a:schemeClr val="tx1"/>
                </a:solidFill>
                <a:effectLst>
                  <a:outerShdw blurRad="38100" dist="38100" dir="2700000" algn="tl">
                    <a:srgbClr val="000000">
                      <a:alpha val="43137"/>
                    </a:srgbClr>
                  </a:outerShdw>
                </a:effectLst>
              </a:rPr>
              <a:t>Udruga gradova - webinar 7. rujna 2023.</a:t>
            </a:r>
            <a:endParaRPr lang="nn-NO" sz="1700" i="1" dirty="0">
              <a:solidFill>
                <a:schemeClr val="tx1"/>
              </a:solidFill>
              <a:effectLst>
                <a:outerShdw blurRad="38100" dist="38100" dir="2700000" algn="tl">
                  <a:srgbClr val="000000">
                    <a:alpha val="43137"/>
                  </a:srgbClr>
                </a:outerShdw>
              </a:effectLst>
            </a:endParaRP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hr-HR" sz="1600" i="0" u="none" strike="noStrike" kern="1200" cap="none" spc="0" normalizeH="0" baseline="0" noProof="0" dirty="0">
              <a:ln>
                <a:noFill/>
              </a:ln>
              <a:solidFill>
                <a:schemeClr val="tx1"/>
              </a:solidFill>
              <a:effectLst/>
              <a:uLnTx/>
              <a:uFillTx/>
              <a:cs typeface="Arial" panose="020B0604020202020204" pitchFamily="34" charset="0"/>
            </a:endParaRPr>
          </a:p>
          <a:p>
            <a:endParaRPr lang="hr-HR" dirty="0"/>
          </a:p>
        </p:txBody>
      </p:sp>
    </p:spTree>
    <p:extLst>
      <p:ext uri="{BB962C8B-B14F-4D97-AF65-F5344CB8AC3E}">
        <p14:creationId xmlns:p14="http://schemas.microsoft.com/office/powerpoint/2010/main" val="392939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21C1E-75C6-01F4-9318-99826276949B}"/>
              </a:ext>
            </a:extLst>
          </p:cNvPr>
          <p:cNvSpPr>
            <a:spLocks noGrp="1"/>
          </p:cNvSpPr>
          <p:nvPr>
            <p:ph type="body" idx="1"/>
          </p:nvPr>
        </p:nvSpPr>
        <p:spPr>
          <a:xfrm>
            <a:off x="618896" y="489856"/>
            <a:ext cx="10778445" cy="5657851"/>
          </a:xfrm>
        </p:spPr>
        <p:txBody>
          <a:bodyPr>
            <a:normAutofit/>
          </a:bodyPr>
          <a:lstStyle/>
          <a:p>
            <a:pPr algn="l"/>
            <a:r>
              <a:rPr lang="hr-HR" b="1" i="1" u="none" strike="noStrike" baseline="0" dirty="0">
                <a:effectLst>
                  <a:outerShdw blurRad="38100" dist="38100" dir="2700000" algn="tl">
                    <a:srgbClr val="000000">
                      <a:alpha val="43137"/>
                    </a:srgbClr>
                  </a:outerShdw>
                </a:effectLst>
              </a:rPr>
              <a:t>POSLOVI UPRAVLJANJA POMORSKIM DOBROM</a:t>
            </a:r>
          </a:p>
          <a:p>
            <a:pPr algn="l"/>
            <a:endParaRPr lang="hr-HR" sz="800" b="1" i="1" u="none" strike="noStrike" baseline="0" dirty="0">
              <a:effectLst>
                <a:outerShdw blurRad="38100" dist="38100" dir="2700000" algn="tl">
                  <a:srgbClr val="000000">
                    <a:alpha val="43137"/>
                  </a:srgbClr>
                </a:outerShdw>
              </a:effectLst>
            </a:endParaRPr>
          </a:p>
          <a:p>
            <a:pPr algn="just"/>
            <a:r>
              <a:rPr lang="pl-PL" b="0" i="0" u="none" strike="noStrike" baseline="0" dirty="0">
                <a:solidFill>
                  <a:schemeClr val="tx1"/>
                </a:solidFill>
              </a:rPr>
              <a:t>Upravljanje pomorskim dobrom temelji se na </a:t>
            </a:r>
            <a:r>
              <a:rPr lang="pl-PL" b="1" i="0" u="sng" strike="noStrike" baseline="0" dirty="0">
                <a:solidFill>
                  <a:srgbClr val="FFC000"/>
                </a:solidFill>
                <a:effectLst>
                  <a:outerShdw blurRad="38100" dist="38100" dir="2700000" algn="tl">
                    <a:srgbClr val="000000">
                      <a:alpha val="43137"/>
                    </a:srgbClr>
                  </a:outerShdw>
                </a:effectLst>
              </a:rPr>
              <a:t>nacionalnom planu upravljanja i gospodarenja pomorskim dobrom i morskim lukama</a:t>
            </a:r>
            <a:r>
              <a:rPr lang="pl-PL" b="0" i="0" u="none" strike="noStrike" baseline="0" dirty="0">
                <a:solidFill>
                  <a:schemeClr val="tx1"/>
                </a:solidFill>
              </a:rPr>
              <a:t>, </a:t>
            </a:r>
            <a:r>
              <a:rPr lang="hr-HR" b="0" i="0" u="none" strike="noStrike" baseline="0" dirty="0">
                <a:solidFill>
                  <a:schemeClr val="tx1"/>
                </a:solidFill>
              </a:rPr>
              <a:t>koji donosi </a:t>
            </a:r>
            <a:r>
              <a:rPr lang="hr-HR" b="1" i="0" u="none" strike="noStrike" baseline="0" dirty="0">
                <a:solidFill>
                  <a:schemeClr val="tx1"/>
                </a:solidFill>
                <a:effectLst>
                  <a:outerShdw blurRad="38100" dist="38100" dir="2700000" algn="tl">
                    <a:srgbClr val="000000">
                      <a:alpha val="43137"/>
                    </a:srgbClr>
                  </a:outerShdw>
                </a:effectLst>
              </a:rPr>
              <a:t>VLADA REPUBLIKE HRVATSKE</a:t>
            </a:r>
            <a:r>
              <a:rPr lang="hr-HR" b="1" i="0" u="none" strike="noStrike" baseline="0" dirty="0">
                <a:solidFill>
                  <a:schemeClr val="tx1"/>
                </a:solidFill>
              </a:rPr>
              <a:t>,</a:t>
            </a:r>
            <a:r>
              <a:rPr lang="hr-HR" b="0" i="0" u="none" strike="noStrike" baseline="0" dirty="0">
                <a:solidFill>
                  <a:schemeClr val="tx1"/>
                </a:solidFill>
              </a:rPr>
              <a:t> a s kojim svi planovi </a:t>
            </a:r>
            <a:r>
              <a:rPr lang="pl-PL" b="0" i="0" u="none" strike="noStrike" baseline="0" dirty="0">
                <a:solidFill>
                  <a:schemeClr val="tx1"/>
                </a:solidFill>
              </a:rPr>
              <a:t>upravljanja pomorskim dobrom moraju biti usklađeni.</a:t>
            </a:r>
          </a:p>
          <a:p>
            <a:pPr algn="just"/>
            <a:r>
              <a:rPr lang="pl-PL" dirty="0">
                <a:solidFill>
                  <a:schemeClr val="tx1"/>
                </a:solidFill>
              </a:rPr>
              <a:t>Nacionalni plan upravljanja i gospodarenja pomorskim dobrom Vlada RH je dužna donijeti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roku od godinu dana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od dana stupanja na snagu ZPDML </a:t>
            </a:r>
            <a:r>
              <a:rPr lang="hr-HR"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a:t>
            </a:r>
            <a:r>
              <a:rPr lang="hr-HR" dirty="0">
                <a:solidFill>
                  <a:schemeClr val="tx1"/>
                </a:solidFill>
                <a:effectLst>
                  <a:outerShdw blurRad="38100" dist="38100" dir="2700000" algn="tl">
                    <a:srgbClr val="000000">
                      <a:alpha val="43137"/>
                    </a:srgbClr>
                  </a:outerShdw>
                </a:effectLst>
              </a:rPr>
              <a:t>stupio je na snagu </a:t>
            </a:r>
            <a:r>
              <a:rPr lang="pl-PL" i="0" strike="noStrike" baseline="0" dirty="0">
                <a:solidFill>
                  <a:schemeClr val="tx1"/>
                </a:solidFill>
                <a:effectLst>
                  <a:outerShdw blurRad="38100" dist="38100" dir="2700000" algn="tl">
                    <a:srgbClr val="000000">
                      <a:alpha val="43137"/>
                    </a:srgbClr>
                  </a:outerShdw>
                </a:effectLst>
              </a:rPr>
              <a:t>29.07.2023.</a:t>
            </a:r>
            <a:r>
              <a:rPr lang="hr-HR"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a:t>
            </a:r>
            <a:r>
              <a:rPr lang="hr-HR" kern="0" dirty="0">
                <a:solidFill>
                  <a:schemeClr val="tx1"/>
                </a:solidFill>
                <a:effectLst/>
                <a:ea typeface="Calibri" panose="020F0502020204030204" pitchFamily="34" charset="0"/>
                <a:cs typeface="MinionPro-Cn"/>
              </a:rPr>
              <a:t>.</a:t>
            </a:r>
            <a:endParaRPr lang="pl-PL" i="0" strike="noStrike" baseline="0" dirty="0">
              <a:solidFill>
                <a:schemeClr val="tx1"/>
              </a:solidFill>
            </a:endParaRPr>
          </a:p>
          <a:p>
            <a:pPr algn="l"/>
            <a:r>
              <a:rPr lang="hr-HR" b="1" i="0" u="sng" strike="noStrike" baseline="0" dirty="0">
                <a:solidFill>
                  <a:schemeClr val="tx1"/>
                </a:solidFill>
                <a:effectLst>
                  <a:outerShdw blurRad="38100" dist="38100" dir="2700000" algn="tl">
                    <a:srgbClr val="000000">
                      <a:alpha val="43137"/>
                    </a:srgbClr>
                  </a:outerShdw>
                </a:effectLst>
              </a:rPr>
              <a:t>Poslovi upravljanja pomorskim dobrom su:</a:t>
            </a:r>
          </a:p>
          <a:p>
            <a:pPr marL="342900" indent="-342900" algn="just">
              <a:buFont typeface="Wingdings" panose="05000000000000000000" pitchFamily="2" charset="2"/>
              <a:buChar char="Ø"/>
            </a:pPr>
            <a:r>
              <a:rPr lang="hr-HR" b="1" i="1" u="none" strike="noStrike" baseline="0" dirty="0">
                <a:solidFill>
                  <a:srgbClr val="FF0000"/>
                </a:solidFill>
                <a:effectLst>
                  <a:outerShdw blurRad="38100" dist="38100" dir="2700000" algn="tl">
                    <a:srgbClr val="000000">
                      <a:alpha val="43137"/>
                    </a:srgbClr>
                  </a:outerShdw>
                </a:effectLst>
              </a:rPr>
              <a:t>redovno upravljanje </a:t>
            </a:r>
            <a:r>
              <a:rPr lang="hr-HR" i="1" u="none" strike="noStrike" baseline="0" dirty="0">
                <a:solidFill>
                  <a:schemeClr val="tx1"/>
                </a:solidFill>
              </a:rPr>
              <a:t>(o</a:t>
            </a:r>
            <a:r>
              <a:rPr lang="hr-HR" i="1" u="none" strike="noStrike" baseline="0" dirty="0">
                <a:solidFill>
                  <a:schemeClr val="tx1"/>
                </a:solidFill>
                <a:effectLst>
                  <a:outerShdw blurRad="38100" dist="38100" dir="2700000" algn="tl">
                    <a:srgbClr val="000000">
                      <a:alpha val="43137"/>
                    </a:srgbClr>
                  </a:outerShdw>
                </a:effectLst>
              </a:rPr>
              <a:t> </a:t>
            </a:r>
            <a:r>
              <a:rPr lang="pl-PL" i="1" dirty="0">
                <a:solidFill>
                  <a:schemeClr val="tx1"/>
                </a:solidFill>
              </a:rPr>
              <a:t>redovnom upravljanju pomorskim dobrom vode brigu </a:t>
            </a:r>
            <a:r>
              <a:rPr lang="pl-PL" b="1" i="1" u="sng" dirty="0">
                <a:solidFill>
                  <a:schemeClr val="tx1"/>
                </a:solidFill>
                <a:effectLst>
                  <a:outerShdw blurRad="38100" dist="38100" dir="2700000" algn="tl">
                    <a:srgbClr val="000000">
                      <a:alpha val="43137"/>
                    </a:srgbClr>
                  </a:outerShdw>
                </a:effectLst>
              </a:rPr>
              <a:t>jedinice lokalne samouprave</a:t>
            </a:r>
            <a:r>
              <a:rPr lang="pl-PL" i="1" dirty="0">
                <a:solidFill>
                  <a:schemeClr val="tx1"/>
                </a:solidFill>
                <a:effectLst>
                  <a:outerShdw blurRad="38100" dist="38100" dir="2700000" algn="tl">
                    <a:srgbClr val="000000">
                      <a:alpha val="43137"/>
                    </a:srgbClr>
                  </a:outerShdw>
                </a:effectLst>
              </a:rPr>
              <a:t>, </a:t>
            </a:r>
            <a:r>
              <a:rPr lang="pl-PL" i="0" u="none" strike="noStrike" baseline="0" dirty="0">
                <a:solidFill>
                  <a:schemeClr val="tx1"/>
                </a:solidFill>
              </a:rPr>
              <a:t>odnosno javne ustanove za zakonom </a:t>
            </a:r>
            <a:r>
              <a:rPr lang="hr-HR" i="0" u="none" strike="noStrike" baseline="0" dirty="0">
                <a:solidFill>
                  <a:schemeClr val="tx1"/>
                </a:solidFill>
              </a:rPr>
              <a:t>zaštićena područja</a:t>
            </a:r>
            <a:r>
              <a:rPr lang="hr-HR" b="1" i="0" u="none" strike="noStrike" baseline="0" dirty="0">
                <a:solidFill>
                  <a:schemeClr val="tx1"/>
                </a:solidFill>
              </a:rPr>
              <a:t> </a:t>
            </a:r>
            <a:r>
              <a:rPr lang="hr-HR" b="0" i="0" u="none" strike="noStrike" baseline="0" dirty="0">
                <a:solidFill>
                  <a:schemeClr val="tx1"/>
                </a:solidFill>
              </a:rPr>
              <a:t>osim na područjima gdje zaštićeni dijelovi prirode obuhvaćaju građevinska područja unutar naselja ili područja </a:t>
            </a:r>
            <a:r>
              <a:rPr lang="pl-PL" b="0" i="0" u="none" strike="noStrike" baseline="0" dirty="0">
                <a:solidFill>
                  <a:schemeClr val="tx1"/>
                </a:solidFill>
              </a:rPr>
              <a:t>značajnog krajobraza za koja su nadležne jedinice lokalne samouprave)</a:t>
            </a:r>
          </a:p>
          <a:p>
            <a:pPr marL="342900" indent="-342900" algn="just">
              <a:buFont typeface="Wingdings" panose="05000000000000000000" pitchFamily="2" charset="2"/>
              <a:buChar char="Ø"/>
            </a:pPr>
            <a:r>
              <a:rPr lang="hr-HR" b="1" i="1" u="none" strike="noStrike" baseline="0" dirty="0">
                <a:solidFill>
                  <a:srgbClr val="FF0000"/>
                </a:solidFill>
                <a:effectLst>
                  <a:outerShdw blurRad="38100" dist="38100" dir="2700000" algn="tl">
                    <a:srgbClr val="000000">
                      <a:alpha val="43137"/>
                    </a:srgbClr>
                  </a:outerShdw>
                </a:effectLst>
              </a:rPr>
              <a:t>izvanredno upravljanje </a:t>
            </a:r>
            <a:r>
              <a:rPr lang="hr-HR" i="1" u="none" strike="noStrike" baseline="0" dirty="0">
                <a:solidFill>
                  <a:schemeClr val="tx1"/>
                </a:solidFill>
              </a:rPr>
              <a:t>(</a:t>
            </a:r>
            <a:r>
              <a:rPr lang="pl-PL" i="1" dirty="0">
                <a:solidFill>
                  <a:schemeClr val="tx1"/>
                </a:solidFill>
              </a:rPr>
              <a:t>o izvanrednom upravljanju vode brigu </a:t>
            </a:r>
            <a:r>
              <a:rPr lang="pl-PL" b="1" i="1" u="sng" dirty="0">
                <a:solidFill>
                  <a:schemeClr val="tx1"/>
                </a:solidFill>
                <a:effectLst>
                  <a:outerShdw blurRad="38100" dist="38100" dir="2700000" algn="tl">
                    <a:srgbClr val="000000">
                      <a:alpha val="43137"/>
                    </a:srgbClr>
                  </a:outerShdw>
                </a:effectLst>
              </a:rPr>
              <a:t>jedinice područne (regionalne)    </a:t>
            </a:r>
            <a:r>
              <a:rPr lang="hr-HR" b="1" i="1" u="sng" dirty="0">
                <a:solidFill>
                  <a:schemeClr val="tx1"/>
                </a:solidFill>
                <a:effectLst>
                  <a:outerShdw blurRad="38100" dist="38100" dir="2700000" algn="tl">
                    <a:srgbClr val="000000">
                      <a:alpha val="43137"/>
                    </a:srgbClr>
                  </a:outerShdw>
                </a:effectLst>
              </a:rPr>
              <a:t>samouprave</a:t>
            </a:r>
            <a:r>
              <a:rPr lang="hr-HR" b="1" i="1" u="sng" dirty="0">
                <a:solidFill>
                  <a:schemeClr val="tx1"/>
                </a:solidFill>
              </a:rPr>
              <a:t>)</a:t>
            </a:r>
          </a:p>
        </p:txBody>
      </p:sp>
    </p:spTree>
    <p:extLst>
      <p:ext uri="{BB962C8B-B14F-4D97-AF65-F5344CB8AC3E}">
        <p14:creationId xmlns:p14="http://schemas.microsoft.com/office/powerpoint/2010/main" val="382373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6994-8A96-918A-C53F-C4414CF418B0}"/>
              </a:ext>
            </a:extLst>
          </p:cNvPr>
          <p:cNvSpPr>
            <a:spLocks noGrp="1"/>
          </p:cNvSpPr>
          <p:nvPr>
            <p:ph type="title"/>
          </p:nvPr>
        </p:nvSpPr>
        <p:spPr>
          <a:xfrm>
            <a:off x="610734" y="285750"/>
            <a:ext cx="10058400" cy="478143"/>
          </a:xfrm>
        </p:spPr>
        <p:txBody>
          <a:bodyPr>
            <a:normAutofit/>
          </a:bodyPr>
          <a:lstStyle/>
          <a:p>
            <a:r>
              <a:rPr lang="hr-HR" sz="2000" b="1" i="1" u="none" strike="noStrike" baseline="0" dirty="0">
                <a:solidFill>
                  <a:schemeClr val="bg2">
                    <a:lumMod val="75000"/>
                  </a:schemeClr>
                </a:solidFill>
                <a:effectLst>
                  <a:outerShdw blurRad="38100" dist="38100" dir="2700000" algn="tl">
                    <a:srgbClr val="000000">
                      <a:alpha val="43137"/>
                    </a:srgbClr>
                  </a:outerShdw>
                </a:effectLst>
              </a:rPr>
              <a:t>Redovno upravljanje pomorskim dobrom - JLS</a:t>
            </a:r>
            <a:endParaRPr lang="hr-HR" sz="2000" b="1" dirty="0">
              <a:solidFill>
                <a:schemeClr val="bg2">
                  <a:lumMod val="75000"/>
                </a:schemeClr>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D2662774-BF82-8C58-7C0E-6FCAA4FD9267}"/>
              </a:ext>
            </a:extLst>
          </p:cNvPr>
          <p:cNvSpPr>
            <a:spLocks noGrp="1"/>
          </p:cNvSpPr>
          <p:nvPr>
            <p:ph type="body" idx="1"/>
          </p:nvPr>
        </p:nvSpPr>
        <p:spPr>
          <a:xfrm>
            <a:off x="610734" y="896829"/>
            <a:ext cx="10823574" cy="5655543"/>
          </a:xfrm>
        </p:spPr>
        <p:txBody>
          <a:bodyPr>
            <a:normAutofit fontScale="85000" lnSpcReduction="20000"/>
          </a:bodyPr>
          <a:lstStyle/>
          <a:p>
            <a:pPr algn="l"/>
            <a:r>
              <a:rPr lang="pl-PL" sz="2100" b="1" i="0" u="none" strike="noStrike" baseline="0" dirty="0">
                <a:solidFill>
                  <a:schemeClr val="tx1"/>
                </a:solidFill>
              </a:rPr>
              <a:t>Redovno upravljanje pomorskim dobrom </a:t>
            </a:r>
            <a:r>
              <a:rPr lang="pl-PL" sz="2100" b="0" i="0" u="none" strike="noStrike" baseline="0" dirty="0">
                <a:solidFill>
                  <a:schemeClr val="tx1"/>
                </a:solidFill>
              </a:rPr>
              <a:t>uključuje:</a:t>
            </a:r>
          </a:p>
          <a:p>
            <a:pPr marL="1062038" indent="-342900" algn="l">
              <a:buFont typeface="+mj-lt"/>
              <a:buAutoNum type="arabicPeriod"/>
            </a:pPr>
            <a:r>
              <a:rPr lang="hr-HR" sz="2100" b="1" i="1" u="none" strike="noStrike" baseline="0" dirty="0">
                <a:solidFill>
                  <a:schemeClr val="tx1"/>
                </a:solidFill>
              </a:rPr>
              <a:t>redovno održavanje i unaprjeđivanje pomorskog dobra </a:t>
            </a:r>
            <a:r>
              <a:rPr lang="hr-HR" sz="2100" b="0" i="1" u="none" strike="noStrike" baseline="0" dirty="0">
                <a:solidFill>
                  <a:schemeClr val="tx1"/>
                </a:solidFill>
              </a:rPr>
              <a:t>u općoj upotrebi</a:t>
            </a:r>
          </a:p>
          <a:p>
            <a:pPr marL="1062038" indent="-342900" algn="l">
              <a:buFont typeface="+mj-lt"/>
              <a:buAutoNum type="arabicPeriod"/>
            </a:pPr>
            <a:r>
              <a:rPr lang="hr-HR" sz="2100" b="1" i="1" u="none" strike="noStrike" baseline="0" dirty="0">
                <a:solidFill>
                  <a:schemeClr val="tx1"/>
                </a:solidFill>
              </a:rPr>
              <a:t>brigu o zaštiti i osiguravanju opće upotrebe </a:t>
            </a:r>
            <a:r>
              <a:rPr lang="hr-HR" sz="2100" b="0" i="1" u="none" strike="noStrike" baseline="0" dirty="0">
                <a:solidFill>
                  <a:schemeClr val="tx1"/>
                </a:solidFill>
              </a:rPr>
              <a:t>pomorskog dobra</a:t>
            </a:r>
          </a:p>
          <a:p>
            <a:pPr marL="1062038" indent="-342900" algn="l">
              <a:buFont typeface="+mj-lt"/>
              <a:buAutoNum type="arabicPeriod"/>
            </a:pPr>
            <a:r>
              <a:rPr lang="hr-HR" sz="2100" b="1" i="1" u="none" strike="noStrike" baseline="0" dirty="0">
                <a:solidFill>
                  <a:schemeClr val="tx1"/>
                </a:solidFill>
              </a:rPr>
              <a:t>gradnju građevina i izvođenje zahvata u prostoru pomorskog dobra koji se </a:t>
            </a:r>
            <a:r>
              <a:rPr lang="hr-HR" sz="2100" b="0" i="1" u="none" strike="noStrike" baseline="0" dirty="0">
                <a:solidFill>
                  <a:schemeClr val="tx1"/>
                </a:solidFill>
              </a:rPr>
              <a:t>prema posebnim propisima kojima se uređuje građenje </a:t>
            </a:r>
            <a:r>
              <a:rPr lang="pl-PL" sz="2100" b="0" i="1" u="none" strike="noStrike" baseline="0" dirty="0">
                <a:solidFill>
                  <a:schemeClr val="tx1"/>
                </a:solidFill>
              </a:rPr>
              <a:t>te uredbom iz članka 14. stavka 4. točke 11. ovoga Zakona </a:t>
            </a:r>
            <a:r>
              <a:rPr lang="pl-PL" sz="2100" b="1" i="1" u="none" strike="noStrike" baseline="0" dirty="0">
                <a:solidFill>
                  <a:schemeClr val="tx1"/>
                </a:solidFill>
              </a:rPr>
              <a:t>ne smatraju građenjem</a:t>
            </a:r>
            <a:r>
              <a:rPr lang="pl-PL" sz="2100" b="0" i="1" u="none" strike="noStrike" baseline="0" dirty="0">
                <a:solidFill>
                  <a:schemeClr val="tx1"/>
                </a:solidFill>
              </a:rPr>
              <a:t>, a koji ostaju u općoj upotrebi</a:t>
            </a:r>
          </a:p>
          <a:p>
            <a:pPr marL="1062038" indent="-342900" algn="l">
              <a:buFont typeface="+mj-lt"/>
              <a:buAutoNum type="arabicPeriod"/>
            </a:pPr>
            <a:r>
              <a:rPr lang="pl-PL" sz="2100" b="1" i="1" u="none" strike="noStrike" baseline="0" dirty="0">
                <a:solidFill>
                  <a:schemeClr val="tx1"/>
                </a:solidFill>
              </a:rPr>
              <a:t>nadzor nad pomorskim dobrom</a:t>
            </a:r>
            <a:r>
              <a:rPr lang="pl-PL" sz="2100" b="0" i="1" u="none" strike="noStrike" baseline="0" dirty="0">
                <a:solidFill>
                  <a:schemeClr val="tx1"/>
                </a:solidFill>
              </a:rPr>
              <a:t> u općoj upotrebi</a:t>
            </a:r>
          </a:p>
          <a:p>
            <a:pPr marL="1062038" indent="-342900" algn="l">
              <a:buFont typeface="+mj-lt"/>
              <a:buAutoNum type="arabicPeriod"/>
            </a:pPr>
            <a:r>
              <a:rPr lang="pl-PL" sz="2100" b="1" i="1" u="none" strike="noStrike" baseline="0" dirty="0">
                <a:solidFill>
                  <a:schemeClr val="tx1"/>
                </a:solidFill>
              </a:rPr>
              <a:t>davanje dozvola na pomorskom dobru</a:t>
            </a:r>
          </a:p>
          <a:p>
            <a:pPr marL="1062038" indent="-342900" algn="l">
              <a:buFont typeface="+mj-lt"/>
              <a:buAutoNum type="arabicPeriod"/>
            </a:pPr>
            <a:r>
              <a:rPr lang="pl-PL" sz="2100" b="1" i="1" u="none" strike="noStrike" baseline="0" dirty="0">
                <a:solidFill>
                  <a:schemeClr val="tx1"/>
                </a:solidFill>
              </a:rPr>
              <a:t>unos podataka o dozvolama na pomorskom dobru u Jedinstvenu nacionalnu bazu podataka</a:t>
            </a:r>
            <a:r>
              <a:rPr lang="pl-PL" sz="2100" b="0" i="1" u="none" strike="noStrike" baseline="0" dirty="0">
                <a:solidFill>
                  <a:schemeClr val="tx1"/>
                </a:solidFill>
              </a:rPr>
              <a:t> pomorskog dobra Republike </a:t>
            </a:r>
            <a:r>
              <a:rPr lang="hr-HR" sz="2100" b="0" i="1" u="none" strike="noStrike" baseline="0" dirty="0">
                <a:solidFill>
                  <a:schemeClr val="tx1"/>
                </a:solidFill>
              </a:rPr>
              <a:t>Hrvatske</a:t>
            </a:r>
          </a:p>
          <a:p>
            <a:pPr marL="1062038" indent="-342900" algn="l">
              <a:buFont typeface="+mj-lt"/>
              <a:buAutoNum type="arabicPeriod"/>
            </a:pPr>
            <a:r>
              <a:rPr lang="pl-PL" sz="2100" b="1" i="1" u="none" strike="noStrike" baseline="0" dirty="0">
                <a:solidFill>
                  <a:schemeClr val="tx1"/>
                </a:solidFill>
              </a:rPr>
              <a:t>nadzor nad ovlaštenicima dozvola na pomorskom dobru </a:t>
            </a:r>
            <a:r>
              <a:rPr lang="pl-PL" sz="2100" b="0" i="1" u="none" strike="noStrike" baseline="0" dirty="0">
                <a:solidFill>
                  <a:schemeClr val="tx1"/>
                </a:solidFill>
              </a:rPr>
              <a:t>radi </a:t>
            </a:r>
            <a:r>
              <a:rPr lang="hr-HR" sz="2100" b="0" i="1" u="none" strike="noStrike" baseline="0" dirty="0">
                <a:solidFill>
                  <a:schemeClr val="tx1"/>
                </a:solidFill>
              </a:rPr>
              <a:t>osiguranja da pomorsko dobro koriste u opsegu i granicama utvrđenim </a:t>
            </a:r>
            <a:r>
              <a:rPr lang="pl-PL" sz="2100" b="0" i="1" u="none" strike="noStrike" baseline="0" dirty="0">
                <a:solidFill>
                  <a:schemeClr val="tx1"/>
                </a:solidFill>
              </a:rPr>
              <a:t>u dozvoli na pomorskom dobru</a:t>
            </a:r>
          </a:p>
          <a:p>
            <a:pPr marL="1062038" indent="-342900" algn="l">
              <a:buFont typeface="+mj-lt"/>
              <a:buAutoNum type="arabicPeriod"/>
            </a:pPr>
            <a:r>
              <a:rPr lang="pl-PL" sz="2100" b="1" i="1" u="none" strike="noStrike" baseline="0" dirty="0">
                <a:solidFill>
                  <a:schemeClr val="tx1"/>
                </a:solidFill>
              </a:rPr>
              <a:t>održavanje reda na pomorskom dobru </a:t>
            </a:r>
            <a:r>
              <a:rPr lang="pl-PL" sz="2100" b="0" i="1" u="none" strike="noStrike" baseline="0" dirty="0">
                <a:solidFill>
                  <a:schemeClr val="tx1"/>
                </a:solidFill>
              </a:rPr>
              <a:t>u općoj upotrebi.</a:t>
            </a:r>
          </a:p>
          <a:p>
            <a:pPr marL="719138" algn="l"/>
            <a:endParaRPr lang="pl-PL" sz="1000" i="1" dirty="0">
              <a:solidFill>
                <a:schemeClr val="tx1"/>
              </a:solidFill>
            </a:endParaRPr>
          </a:p>
          <a:p>
            <a:pPr algn="just"/>
            <a:r>
              <a:rPr lang="pl-PL" sz="2100" b="0" i="0" u="none" strike="noStrike" baseline="0" dirty="0">
                <a:solidFill>
                  <a:schemeClr val="tx1"/>
                </a:solidFill>
              </a:rPr>
              <a:t>JLS redovno upravlja pomorskim </a:t>
            </a:r>
            <a:r>
              <a:rPr lang="hr-HR" sz="2100" b="0" i="0" u="none" strike="noStrike" baseline="0" dirty="0">
                <a:solidFill>
                  <a:schemeClr val="tx1"/>
                </a:solidFill>
              </a:rPr>
              <a:t>dobrom i održava ga u općoj upotrebi sukladno </a:t>
            </a:r>
            <a:r>
              <a:rPr lang="hr-HR" sz="2100" b="1" i="0" u="none" strike="noStrike" baseline="0" dirty="0">
                <a:solidFill>
                  <a:schemeClr val="tx1"/>
                </a:solidFill>
              </a:rPr>
              <a:t>Planu upravljanja pomorskim dobrom, </a:t>
            </a:r>
          </a:p>
          <a:p>
            <a:pPr algn="just"/>
            <a:r>
              <a:rPr lang="pl-PL" sz="2100" b="0" i="1" u="sng" strike="noStrike" baseline="0" dirty="0">
                <a:solidFill>
                  <a:srgbClr val="FFC000"/>
                </a:solidFill>
                <a:effectLst>
                  <a:outerShdw blurRad="38100" dist="38100" dir="2700000" algn="tl">
                    <a:srgbClr val="000000">
                      <a:alpha val="43137"/>
                    </a:srgbClr>
                  </a:outerShdw>
                </a:effectLst>
              </a:rPr>
              <a:t>JLS su </a:t>
            </a:r>
            <a:r>
              <a:rPr lang="hr-HR" sz="2100" b="0" i="1" u="sng" strike="noStrike" baseline="0" dirty="0">
                <a:solidFill>
                  <a:srgbClr val="FFC000"/>
                </a:solidFill>
                <a:effectLst>
                  <a:outerShdw blurRad="38100" dist="38100" dir="2700000" algn="tl">
                    <a:srgbClr val="000000">
                      <a:alpha val="43137"/>
                    </a:srgbClr>
                  </a:outerShdw>
                </a:effectLst>
              </a:rPr>
              <a:t>dužne štititi pravo na opću upotrebu pomorskog dobra te su dužne poduzeti sve radnje radi sprječavanja nezakonitog postupanja, samovlasnog zauzeća, devastacije pomorskog dobra i nezakonitog nasipavanja.</a:t>
            </a:r>
            <a:endParaRPr lang="hr-HR" i="1" u="sng"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04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2020-B034-7719-AB52-57E840157B50}"/>
              </a:ext>
            </a:extLst>
          </p:cNvPr>
          <p:cNvSpPr>
            <a:spLocks noGrp="1"/>
          </p:cNvSpPr>
          <p:nvPr>
            <p:ph type="title"/>
          </p:nvPr>
        </p:nvSpPr>
        <p:spPr>
          <a:xfrm>
            <a:off x="481683" y="239887"/>
            <a:ext cx="10058400" cy="609200"/>
          </a:xfrm>
        </p:spPr>
        <p:txBody>
          <a:bodyPr>
            <a:normAutofit/>
          </a:bodyPr>
          <a:lstStyle/>
          <a:p>
            <a:r>
              <a:rPr lang="hr-HR" sz="2000" b="1" i="1" dirty="0">
                <a:solidFill>
                  <a:schemeClr val="bg2">
                    <a:lumMod val="75000"/>
                  </a:schemeClr>
                </a:solidFill>
                <a:effectLst>
                  <a:outerShdw blurRad="38100" dist="38100" dir="2700000" algn="tl">
                    <a:srgbClr val="000000">
                      <a:alpha val="43137"/>
                    </a:srgbClr>
                  </a:outerShdw>
                </a:effectLst>
              </a:rPr>
              <a:t>Izvanredno upravljanje pomorskim dobrom - JP(R)S</a:t>
            </a:r>
            <a:endParaRPr lang="hr-HR" sz="2000" dirty="0"/>
          </a:p>
        </p:txBody>
      </p:sp>
      <p:sp>
        <p:nvSpPr>
          <p:cNvPr id="3" name="Text Placeholder 2">
            <a:extLst>
              <a:ext uri="{FF2B5EF4-FFF2-40B4-BE49-F238E27FC236}">
                <a16:creationId xmlns:a16="http://schemas.microsoft.com/office/drawing/2014/main" id="{61AE6E5C-6D31-6584-BE30-64B3018F89A7}"/>
              </a:ext>
            </a:extLst>
          </p:cNvPr>
          <p:cNvSpPr>
            <a:spLocks noGrp="1"/>
          </p:cNvSpPr>
          <p:nvPr>
            <p:ph type="body" idx="1"/>
          </p:nvPr>
        </p:nvSpPr>
        <p:spPr>
          <a:xfrm>
            <a:off x="481683" y="849087"/>
            <a:ext cx="11026104" cy="5646564"/>
          </a:xfrm>
        </p:spPr>
        <p:txBody>
          <a:bodyPr>
            <a:normAutofit fontScale="92500" lnSpcReduction="10000"/>
          </a:bodyPr>
          <a:lstStyle/>
          <a:p>
            <a:pPr algn="just"/>
            <a:r>
              <a:rPr lang="pl-PL" sz="1800" b="1" i="0" u="none" strike="noStrike" baseline="0" dirty="0">
                <a:solidFill>
                  <a:schemeClr val="tx1"/>
                </a:solidFill>
                <a:effectLst>
                  <a:outerShdw blurRad="38100" dist="38100" dir="2700000" algn="tl">
                    <a:srgbClr val="000000">
                      <a:alpha val="43137"/>
                    </a:srgbClr>
                  </a:outerShdw>
                </a:effectLst>
              </a:rPr>
              <a:t>Izvanredno upravljanje pomorskim dobrom </a:t>
            </a:r>
            <a:r>
              <a:rPr lang="pl-PL" sz="1800" b="0" i="0" u="none" strike="noStrike" baseline="0" dirty="0">
                <a:solidFill>
                  <a:schemeClr val="tx1"/>
                </a:solidFill>
              </a:rPr>
              <a:t>uključuje:</a:t>
            </a:r>
          </a:p>
          <a:p>
            <a:pPr marL="342900" indent="-342900" algn="just">
              <a:buFont typeface="+mj-lt"/>
              <a:buAutoNum type="arabicPeriod"/>
            </a:pPr>
            <a:r>
              <a:rPr lang="hr-HR" sz="1800" b="0" i="1" u="none" strike="noStrike" baseline="0" dirty="0">
                <a:solidFill>
                  <a:schemeClr val="tx1"/>
                </a:solidFill>
              </a:rPr>
              <a:t>održavanje pomorskog dobra u smislu otklanjanja posljedica izvanrednih događaja i više sile, koja nije uzrokovana nedostatkom redovnog održavanja pomorskog dobra</a:t>
            </a:r>
          </a:p>
          <a:p>
            <a:pPr marL="342900" indent="-342900" algn="just">
              <a:buFont typeface="+mj-lt"/>
              <a:buAutoNum type="arabicPeriod"/>
            </a:pPr>
            <a:r>
              <a:rPr lang="hr-HR" sz="1800" b="0" i="1" u="none" strike="noStrike" baseline="0" dirty="0">
                <a:solidFill>
                  <a:schemeClr val="tx1"/>
                </a:solidFill>
              </a:rPr>
              <a:t>izrađivanje prijedloga granica pomorskog dobra i lučkog područja luka posebne namjene</a:t>
            </a:r>
          </a:p>
          <a:p>
            <a:pPr marL="342900" indent="-342900" algn="just">
              <a:buFont typeface="+mj-lt"/>
              <a:buAutoNum type="arabicPeriod"/>
            </a:pPr>
            <a:r>
              <a:rPr lang="pl-PL" sz="1800" b="0" i="1" u="none" strike="noStrike" baseline="0" dirty="0">
                <a:solidFill>
                  <a:schemeClr val="tx1"/>
                </a:solidFill>
              </a:rPr>
              <a:t>davanje pomorskog dobra na gospodarsko korištenje</a:t>
            </a:r>
          </a:p>
          <a:p>
            <a:pPr marL="342900" indent="-342900" algn="just">
              <a:buFont typeface="+mj-lt"/>
              <a:buAutoNum type="arabicPeriod"/>
            </a:pPr>
            <a:r>
              <a:rPr lang="pl-PL" sz="1800" b="0" i="1" u="none" strike="noStrike" baseline="0" dirty="0">
                <a:solidFill>
                  <a:schemeClr val="tx1"/>
                </a:solidFill>
              </a:rPr>
              <a:t>davanje posebne upotrebe pomorskog dobra</a:t>
            </a:r>
          </a:p>
          <a:p>
            <a:pPr marL="342900" indent="-342900" algn="just">
              <a:buFont typeface="+mj-lt"/>
              <a:buAutoNum type="arabicPeriod"/>
            </a:pPr>
            <a:r>
              <a:rPr lang="hr-HR" sz="1800" b="0" i="1" u="none" strike="noStrike" baseline="0" dirty="0">
                <a:solidFill>
                  <a:schemeClr val="tx1"/>
                </a:solidFill>
              </a:rPr>
              <a:t>nadzor nad izvršavanjem preuzetih obveza na temelju koncesija i posebne upotrebe</a:t>
            </a:r>
          </a:p>
          <a:p>
            <a:pPr marL="342900" indent="-342900" algn="just">
              <a:buFont typeface="+mj-lt"/>
              <a:buAutoNum type="arabicPeriod"/>
            </a:pPr>
            <a:r>
              <a:rPr lang="pl-PL" sz="1800" b="0" i="1" u="none" strike="noStrike" baseline="0" dirty="0">
                <a:solidFill>
                  <a:schemeClr val="tx1"/>
                </a:solidFill>
              </a:rPr>
              <a:t>unos podataka o koncesiji, posebnoj upotrebi i granici pomorskog dobra u Jedinstvenu nacionalnu bazu podataka pomorskog </a:t>
            </a:r>
            <a:r>
              <a:rPr lang="hr-HR" sz="1800" b="0" i="1" u="none" strike="noStrike" baseline="0" dirty="0">
                <a:solidFill>
                  <a:schemeClr val="tx1"/>
                </a:solidFill>
              </a:rPr>
              <a:t>dobra Republike Hrvatske</a:t>
            </a:r>
          </a:p>
          <a:p>
            <a:pPr marL="342900" indent="-342900" algn="just">
              <a:buFont typeface="+mj-lt"/>
              <a:buAutoNum type="arabicPeriod"/>
            </a:pPr>
            <a:r>
              <a:rPr lang="pl-PL" sz="1800" b="0" i="1" u="none" strike="noStrike" baseline="0" dirty="0">
                <a:solidFill>
                  <a:schemeClr val="tx1"/>
                </a:solidFill>
              </a:rPr>
              <a:t>unos podataka o koncesijama i posebnoj upotrebi u Upisnik </a:t>
            </a:r>
            <a:r>
              <a:rPr lang="hr-HR" sz="1800" b="0" i="1" u="none" strike="noStrike" baseline="0" dirty="0">
                <a:solidFill>
                  <a:schemeClr val="tx1"/>
                </a:solidFill>
              </a:rPr>
              <a:t>koncesija</a:t>
            </a:r>
          </a:p>
          <a:p>
            <a:pPr marL="342900" indent="-342900" algn="just">
              <a:buFont typeface="+mj-lt"/>
              <a:buAutoNum type="arabicPeriod"/>
            </a:pPr>
            <a:r>
              <a:rPr lang="hr-HR" sz="1800" b="0" i="1" u="none" strike="noStrike" baseline="0" dirty="0">
                <a:solidFill>
                  <a:schemeClr val="tx1"/>
                </a:solidFill>
              </a:rPr>
              <a:t>sudjelovanje u postupcima izdavanja lokacijskih i građevinskih  </a:t>
            </a:r>
            <a:r>
              <a:rPr lang="pl-PL" sz="1800" b="0" i="1" u="none" strike="noStrike" baseline="0" dirty="0">
                <a:solidFill>
                  <a:schemeClr val="tx1"/>
                </a:solidFill>
              </a:rPr>
              <a:t>dozvola za zahvate županijskog i lokalnog značaja</a:t>
            </a:r>
          </a:p>
          <a:p>
            <a:pPr marL="342900" indent="-342900" algn="just">
              <a:buFont typeface="+mj-lt"/>
              <a:buAutoNum type="arabicPeriod"/>
            </a:pPr>
            <a:r>
              <a:rPr lang="hr-HR" sz="1800" b="0" i="1" u="none" strike="noStrike" baseline="0" dirty="0">
                <a:solidFill>
                  <a:schemeClr val="tx1"/>
                </a:solidFill>
              </a:rPr>
              <a:t>koordiniranje i implementiranje mjera radi otklanjanja posljedica iznenadnog onečišćenja pomorskog dobra te plavljenja obalnog područja kao posljedice podizanja razine mora i ekstremnih vremenskih uvjeta</a:t>
            </a:r>
          </a:p>
          <a:p>
            <a:pPr marL="342900" indent="-342900" algn="just">
              <a:buFont typeface="+mj-lt"/>
              <a:buAutoNum type="arabicPeriod"/>
            </a:pPr>
            <a:r>
              <a:rPr lang="hr-HR" sz="1800" b="0" i="1" u="none" strike="noStrike" baseline="0" dirty="0">
                <a:solidFill>
                  <a:schemeClr val="tx1"/>
                </a:solidFill>
              </a:rPr>
              <a:t>osiguravanje provedbe intervencije prilikom iznenadnih onečišćenja mora u skladu s posebnim propisima te otklanjanje posljedica plavljenja obalnog područja kao posljedice podizanja razine mora i ekstremnih vremenskih uvjeta.</a:t>
            </a:r>
            <a:endParaRPr lang="hr-HR" i="1" dirty="0">
              <a:solidFill>
                <a:schemeClr val="tx1"/>
              </a:solidFill>
            </a:endParaRPr>
          </a:p>
        </p:txBody>
      </p:sp>
    </p:spTree>
    <p:extLst>
      <p:ext uri="{BB962C8B-B14F-4D97-AF65-F5344CB8AC3E}">
        <p14:creationId xmlns:p14="http://schemas.microsoft.com/office/powerpoint/2010/main" val="293840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C73D-17C1-F143-0FB3-582544464EBF}"/>
              </a:ext>
            </a:extLst>
          </p:cNvPr>
          <p:cNvSpPr>
            <a:spLocks noGrp="1"/>
          </p:cNvSpPr>
          <p:nvPr>
            <p:ph type="title"/>
          </p:nvPr>
        </p:nvSpPr>
        <p:spPr>
          <a:xfrm>
            <a:off x="716809" y="493001"/>
            <a:ext cx="9436327" cy="454247"/>
          </a:xfrm>
        </p:spPr>
        <p:txBody>
          <a:bodyPr>
            <a:normAutofit fontScale="90000"/>
          </a:bodyPr>
          <a:lstStyle/>
          <a:p>
            <a:r>
              <a:rPr lang="hr-HR" b="1" kern="0" dirty="0">
                <a:latin typeface="MinionPro-Cn"/>
                <a:ea typeface="Calibri" panose="020F0502020204030204" pitchFamily="34" charset="0"/>
                <a:cs typeface="MinionPro-Cn"/>
              </a:rPr>
              <a:t> </a:t>
            </a:r>
            <a:br>
              <a:rPr lang="hr-HR" b="1" kern="0" dirty="0">
                <a:latin typeface="MinionPro-Cn"/>
                <a:ea typeface="Calibri" panose="020F0502020204030204" pitchFamily="34" charset="0"/>
                <a:cs typeface="MinionPro-Cn"/>
              </a:rPr>
            </a:br>
            <a:r>
              <a:rPr lang="hr-HR" sz="2200" b="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Sredstva za upravljanje pomorskim dobrom</a:t>
            </a:r>
            <a:br>
              <a:rPr lang="hr-HR" sz="2200" b="1" kern="10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hr-HR" sz="22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1D797A4-2DAF-172A-D4DE-ECB43ACFCC96}"/>
              </a:ext>
            </a:extLst>
          </p:cNvPr>
          <p:cNvSpPr>
            <a:spLocks noGrp="1"/>
          </p:cNvSpPr>
          <p:nvPr>
            <p:ph type="body" idx="1"/>
          </p:nvPr>
        </p:nvSpPr>
        <p:spPr>
          <a:xfrm>
            <a:off x="716809" y="1080386"/>
            <a:ext cx="10272320" cy="5361235"/>
          </a:xfrm>
        </p:spPr>
        <p:txBody>
          <a:bodyPr>
            <a:normAutofit/>
          </a:bodyPr>
          <a:lstStyle/>
          <a:p>
            <a:pPr>
              <a:lnSpc>
                <a:spcPct val="107000"/>
              </a:lnSpc>
              <a:spcAft>
                <a:spcPts val="800"/>
              </a:spcAft>
            </a:pPr>
            <a:r>
              <a:rPr lang="hr-HR" sz="1800" i="1" kern="0" dirty="0">
                <a:solidFill>
                  <a:schemeClr val="tx1"/>
                </a:solidFill>
                <a:effectLst/>
                <a:latin typeface="MinionPro-CnIt"/>
                <a:ea typeface="Calibri" panose="020F0502020204030204" pitchFamily="34" charset="0"/>
                <a:cs typeface="MinionPro-CnIt"/>
              </a:rPr>
              <a:t> </a:t>
            </a:r>
            <a:endParaRPr lang="hr-H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za upravljanje pomorskim dobrom jesu</a:t>
            </a:r>
            <a:r>
              <a:rPr lang="hr-HR" kern="0" dirty="0">
                <a:solidFill>
                  <a:schemeClr val="tx1"/>
                </a:solidFill>
                <a:effectLst/>
                <a:ea typeface="Calibri" panose="020F0502020204030204" pitchFamily="34" charset="0"/>
                <a:cs typeface="MinionPro-Cn"/>
              </a:rPr>
              <a:t>:</a:t>
            </a:r>
            <a:endParaRPr lang="hr-HR" kern="100" dirty="0">
              <a:solidFill>
                <a:schemeClr val="tx1"/>
              </a:solidFill>
              <a:effectLst/>
              <a:ea typeface="Calibri" panose="020F0502020204030204" pitchFamily="34" charset="0"/>
              <a:cs typeface="Times New Roman" panose="02020603050405020304" pitchFamily="18" charset="0"/>
            </a:endParaRPr>
          </a:p>
          <a:p>
            <a:pPr marL="342900" lvl="0" indent="-342900" algn="just">
              <a:lnSpc>
                <a:spcPct val="107000"/>
              </a:lnSpc>
              <a:buSzPts val="1400"/>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od </a:t>
            </a: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naknada za koncesije</a:t>
            </a:r>
            <a:endParaRPr lang="hr-HR"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SzPts val="1400"/>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od </a:t>
            </a: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naknada za posebnu upotrebu</a:t>
            </a:r>
            <a:endParaRPr lang="hr-HR"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SzPts val="1400"/>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od </a:t>
            </a:r>
            <a:r>
              <a:rPr lang="hr-HR"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naknada za dozvole</a:t>
            </a:r>
            <a:endParaRPr lang="hr-HR" b="1" i="1" u="sng"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SzPts val="1400"/>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od </a:t>
            </a: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naknade koju za upotrebu pomorskog dobra </a:t>
            </a: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plaćaju vlasnici brodica i jahti upisanih u Upisnik brodova</a:t>
            </a: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SzPts val="1400"/>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koja se osiguravaju u državnom proračunu, proračunu jedinica područne (regionalne) samouprave i </a:t>
            </a:r>
            <a:r>
              <a:rPr lang="hr-HR"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proračunu jedinica lokalne samouprave</a:t>
            </a: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odnosno koja su prihod javne ustanove za zaštićene dijelove prirode </a:t>
            </a: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400"/>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od </a:t>
            </a:r>
            <a:r>
              <a:rPr lang="hr-HR"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novčanih kazni </a:t>
            </a: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naplaćenih za prekršaje propisane odlukom o redu na pomorskom dobru.</a:t>
            </a: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3518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F58556-899D-1DAB-56B1-718D08E76CC1}"/>
              </a:ext>
            </a:extLst>
          </p:cNvPr>
          <p:cNvSpPr>
            <a:spLocks noGrp="1"/>
          </p:cNvSpPr>
          <p:nvPr>
            <p:ph type="body" idx="1"/>
          </p:nvPr>
        </p:nvSpPr>
        <p:spPr>
          <a:xfrm>
            <a:off x="1200150" y="987879"/>
            <a:ext cx="9984921" cy="4688114"/>
          </a:xfrm>
        </p:spPr>
        <p:txBody>
          <a:bodyPr>
            <a:normAutofit/>
          </a:bodyPr>
          <a:lstStyle/>
          <a:p>
            <a:r>
              <a:rPr lang="pl-PL" b="1" i="0" u="none" strike="noStrike" baseline="0" dirty="0">
                <a:solidFill>
                  <a:schemeClr val="tx1"/>
                </a:solidFill>
                <a:effectLst>
                  <a:outerShdw blurRad="38100" dist="38100" dir="2700000" algn="tl">
                    <a:srgbClr val="000000">
                      <a:alpha val="43137"/>
                    </a:srgbClr>
                  </a:outerShdw>
                </a:effectLst>
              </a:rPr>
              <a:t>Instituti raspolaganja pomorskim dobrom jesu</a:t>
            </a:r>
            <a:r>
              <a:rPr lang="pl-PL" b="0" i="0" u="none" strike="noStrike" baseline="0" dirty="0">
                <a:solidFill>
                  <a:schemeClr val="tx1"/>
                </a:solidFill>
              </a:rPr>
              <a:t>:</a:t>
            </a:r>
          </a:p>
          <a:p>
            <a:endParaRPr lang="pl-PL" b="0" i="0" u="none" strike="noStrike" baseline="0" dirty="0">
              <a:solidFill>
                <a:schemeClr val="tx1"/>
              </a:solidFill>
            </a:endParaRPr>
          </a:p>
          <a:p>
            <a:pPr algn="l"/>
            <a:r>
              <a:rPr lang="pl-PL" i="1" u="none" strike="noStrike" baseline="0" dirty="0">
                <a:solidFill>
                  <a:schemeClr val="tx1"/>
                </a:solidFill>
              </a:rPr>
              <a:t>	1. </a:t>
            </a:r>
            <a:r>
              <a:rPr lang="pl-PL" b="1" i="1" u="none" strike="noStrike" baseline="0" dirty="0">
                <a:solidFill>
                  <a:srgbClr val="FFC000"/>
                </a:solidFill>
                <a:effectLst>
                  <a:outerShdw blurRad="38100" dist="38100" dir="2700000" algn="tl">
                    <a:srgbClr val="000000">
                      <a:alpha val="43137"/>
                    </a:srgbClr>
                  </a:outerShdw>
                </a:effectLst>
              </a:rPr>
              <a:t>posebna upotreba </a:t>
            </a:r>
            <a:r>
              <a:rPr lang="pl-PL" i="1" u="none" strike="noStrike" baseline="0" dirty="0">
                <a:solidFill>
                  <a:schemeClr val="tx1"/>
                </a:solidFill>
              </a:rPr>
              <a:t>pomorskog dobra</a:t>
            </a:r>
          </a:p>
          <a:p>
            <a:pPr algn="l"/>
            <a:r>
              <a:rPr lang="pl-PL" i="1" u="none" strike="noStrike" baseline="0" dirty="0">
                <a:solidFill>
                  <a:schemeClr val="tx1"/>
                </a:solidFill>
              </a:rPr>
              <a:t>	2. </a:t>
            </a:r>
            <a:r>
              <a:rPr lang="pl-PL" b="1" i="1" u="sng" strike="noStrike" baseline="0" dirty="0">
                <a:solidFill>
                  <a:srgbClr val="FFC000"/>
                </a:solidFill>
                <a:effectLst>
                  <a:outerShdw blurRad="38100" dist="38100" dir="2700000" algn="tl">
                    <a:srgbClr val="000000">
                      <a:alpha val="43137"/>
                    </a:srgbClr>
                  </a:outerShdw>
                </a:effectLst>
              </a:rPr>
              <a:t>koncesija</a:t>
            </a:r>
            <a:r>
              <a:rPr lang="pl-PL" i="1" u="none" strike="noStrike" baseline="0" dirty="0">
                <a:solidFill>
                  <a:srgbClr val="FFC000"/>
                </a:solidFill>
              </a:rPr>
              <a:t> </a:t>
            </a:r>
            <a:r>
              <a:rPr lang="pl-PL" i="1" u="none" strike="noStrike" baseline="0" dirty="0">
                <a:solidFill>
                  <a:schemeClr val="tx1"/>
                </a:solidFill>
              </a:rPr>
              <a:t>za gospodarsko korištenje pomorskog dobra</a:t>
            </a:r>
          </a:p>
          <a:p>
            <a:pPr algn="l"/>
            <a:r>
              <a:rPr lang="pl-PL" b="1" i="1" u="none" strike="noStrike" baseline="0" dirty="0">
                <a:solidFill>
                  <a:schemeClr val="tx1"/>
                </a:solidFill>
                <a:effectLst>
                  <a:outerShdw blurRad="38100" dist="38100" dir="2700000" algn="tl">
                    <a:srgbClr val="000000">
                      <a:alpha val="43137"/>
                    </a:srgbClr>
                  </a:outerShdw>
                </a:effectLst>
              </a:rPr>
              <a:t>	</a:t>
            </a:r>
            <a:r>
              <a:rPr lang="pl-PL" i="1" u="none" strike="noStrike" baseline="0" dirty="0">
                <a:solidFill>
                  <a:schemeClr val="tx1"/>
                </a:solidFill>
              </a:rPr>
              <a:t>3. </a:t>
            </a:r>
            <a:r>
              <a:rPr lang="pl-PL" b="1" i="1" u="sng" strike="noStrike" baseline="0" dirty="0">
                <a:solidFill>
                  <a:srgbClr val="FFC000"/>
                </a:solidFill>
                <a:effectLst>
                  <a:outerShdw blurRad="38100" dist="38100" dir="2700000" algn="tl">
                    <a:srgbClr val="000000">
                      <a:alpha val="43137"/>
                    </a:srgbClr>
                  </a:outerShdw>
                </a:effectLst>
              </a:rPr>
              <a:t>dozvola</a:t>
            </a:r>
            <a:r>
              <a:rPr lang="pl-PL" b="1" i="1" u="none" strike="noStrike" baseline="0" dirty="0">
                <a:solidFill>
                  <a:schemeClr val="tx1"/>
                </a:solidFill>
                <a:effectLst>
                  <a:outerShdw blurRad="38100" dist="38100" dir="2700000" algn="tl">
                    <a:srgbClr val="000000">
                      <a:alpha val="43137"/>
                    </a:srgbClr>
                  </a:outerShdw>
                </a:effectLst>
              </a:rPr>
              <a:t> </a:t>
            </a:r>
            <a:r>
              <a:rPr lang="pl-PL" i="1" u="none" strike="noStrike" baseline="0" dirty="0">
                <a:solidFill>
                  <a:schemeClr val="tx1"/>
                </a:solidFill>
                <a:effectLst>
                  <a:outerShdw blurRad="38100" dist="38100" dir="2700000" algn="tl">
                    <a:srgbClr val="000000">
                      <a:alpha val="43137"/>
                    </a:srgbClr>
                  </a:outerShdw>
                </a:effectLst>
              </a:rPr>
              <a:t>na pomorskom dobru</a:t>
            </a:r>
          </a:p>
          <a:p>
            <a:pPr algn="l"/>
            <a:r>
              <a:rPr lang="pl-PL" i="1" u="none" strike="noStrike" baseline="0" dirty="0">
                <a:solidFill>
                  <a:schemeClr val="tx1"/>
                </a:solidFill>
              </a:rPr>
              <a:t>	4. </a:t>
            </a:r>
            <a:r>
              <a:rPr lang="pl-PL" b="1" i="1" u="none" strike="noStrike" baseline="0" dirty="0">
                <a:solidFill>
                  <a:srgbClr val="FFC000"/>
                </a:solidFill>
                <a:effectLst>
                  <a:outerShdw blurRad="38100" dist="38100" dir="2700000" algn="tl">
                    <a:srgbClr val="000000">
                      <a:alpha val="43137"/>
                    </a:srgbClr>
                  </a:outerShdw>
                </a:effectLst>
              </a:rPr>
              <a:t>privremeno gospodarsko korištenje </a:t>
            </a:r>
            <a:r>
              <a:rPr lang="pl-PL" i="1" u="none" strike="noStrike" baseline="0" dirty="0">
                <a:solidFill>
                  <a:schemeClr val="tx1"/>
                </a:solidFill>
              </a:rPr>
              <a:t>pomorskog dobra.</a:t>
            </a:r>
            <a:endParaRPr lang="hr-HR" i="1" dirty="0">
              <a:solidFill>
                <a:schemeClr val="tx1"/>
              </a:solidFill>
            </a:endParaRPr>
          </a:p>
          <a:p>
            <a:endParaRPr lang="hr-HR" i="1" dirty="0">
              <a:solidFill>
                <a:schemeClr val="tx1"/>
              </a:solidFill>
            </a:endParaRPr>
          </a:p>
        </p:txBody>
      </p:sp>
      <p:sp>
        <p:nvSpPr>
          <p:cNvPr id="5" name="TextBox 4">
            <a:extLst>
              <a:ext uri="{FF2B5EF4-FFF2-40B4-BE49-F238E27FC236}">
                <a16:creationId xmlns:a16="http://schemas.microsoft.com/office/drawing/2014/main" id="{A39BD615-F757-0C95-718F-C38265C97EF5}"/>
              </a:ext>
            </a:extLst>
          </p:cNvPr>
          <p:cNvSpPr txBox="1"/>
          <p:nvPr/>
        </p:nvSpPr>
        <p:spPr>
          <a:xfrm>
            <a:off x="1200150" y="843453"/>
            <a:ext cx="8499021" cy="677108"/>
          </a:xfrm>
          <a:prstGeom prst="rect">
            <a:avLst/>
          </a:prstGeom>
          <a:noFill/>
        </p:spPr>
        <p:txBody>
          <a:bodyPr wrap="square">
            <a:spAutoFit/>
          </a:bodyPr>
          <a:lstStyle/>
          <a:p>
            <a:r>
              <a:rPr lang="pl-PL" sz="2000" b="1" i="1" dirty="0">
                <a:solidFill>
                  <a:schemeClr val="bg2">
                    <a:lumMod val="75000"/>
                  </a:schemeClr>
                </a:solidFill>
                <a:effectLst>
                  <a:outerShdw blurRad="38100" dist="38100" dir="2700000" algn="tl">
                    <a:srgbClr val="000000">
                      <a:alpha val="43137"/>
                    </a:srgbClr>
                  </a:outerShdw>
                </a:effectLst>
                <a:latin typeface="+mj-lt"/>
              </a:rPr>
              <a:t>VRSTE INSTITUTA RASPOLAGANJA POMORSKIM DOBROM</a:t>
            </a:r>
          </a:p>
          <a:p>
            <a:endParaRPr lang="hr-HR" sz="1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484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D67F-A82F-BA8F-F196-DD4D3EC47BE5}"/>
              </a:ext>
            </a:extLst>
          </p:cNvPr>
          <p:cNvSpPr>
            <a:spLocks noGrp="1"/>
          </p:cNvSpPr>
          <p:nvPr>
            <p:ph type="title"/>
          </p:nvPr>
        </p:nvSpPr>
        <p:spPr>
          <a:xfrm>
            <a:off x="684213" y="685800"/>
            <a:ext cx="10058400" cy="412898"/>
          </a:xfrm>
        </p:spPr>
        <p:txBody>
          <a:bodyPr>
            <a:normAutofit fontScale="90000"/>
          </a:bodyPr>
          <a:lstStyle/>
          <a:p>
            <a:br>
              <a:rPr lang="hr-HR" kern="100" dirty="0">
                <a:latin typeface="Calibri" panose="020F0502020204030204" pitchFamily="34" charset="0"/>
                <a:ea typeface="Calibri" panose="020F0502020204030204" pitchFamily="34" charset="0"/>
                <a:cs typeface="Times New Roman" panose="02020603050405020304" pitchFamily="18" charset="0"/>
              </a:rPr>
            </a:br>
            <a:endParaRPr lang="hr-HR" dirty="0"/>
          </a:p>
        </p:txBody>
      </p:sp>
      <p:sp>
        <p:nvSpPr>
          <p:cNvPr id="3" name="Text Placeholder 2">
            <a:extLst>
              <a:ext uri="{FF2B5EF4-FFF2-40B4-BE49-F238E27FC236}">
                <a16:creationId xmlns:a16="http://schemas.microsoft.com/office/drawing/2014/main" id="{9C11FAFF-3723-7DD8-2AC2-BEB64A1DC81A}"/>
              </a:ext>
            </a:extLst>
          </p:cNvPr>
          <p:cNvSpPr>
            <a:spLocks noGrp="1"/>
          </p:cNvSpPr>
          <p:nvPr>
            <p:ph type="body" idx="1"/>
          </p:nvPr>
        </p:nvSpPr>
        <p:spPr>
          <a:xfrm>
            <a:off x="684213" y="812801"/>
            <a:ext cx="10985273" cy="5150884"/>
          </a:xfrm>
        </p:spPr>
        <p:txBody>
          <a:bodyPr>
            <a:noAutofit/>
          </a:bodyPr>
          <a:lstStyle/>
          <a:p>
            <a:pPr>
              <a:lnSpc>
                <a:spcPct val="107000"/>
              </a:lnSpc>
              <a:spcAft>
                <a:spcPts val="800"/>
              </a:spcAft>
            </a:pPr>
            <a:endPar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endParaRPr>
          </a:p>
          <a:p>
            <a:pPr>
              <a:spcAft>
                <a:spcPts val="800"/>
              </a:spcAft>
            </a:pP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Naknada za koncesije </a:t>
            </a:r>
            <a:r>
              <a:rPr lang="hr-HR" sz="1800" kern="0" dirty="0">
                <a:solidFill>
                  <a:schemeClr val="tx1"/>
                </a:solidFill>
                <a:effectLst/>
                <a:ea typeface="Calibri" panose="020F0502020204030204" pitchFamily="34" charset="0"/>
                <a:cs typeface="MinionPro-Cn"/>
              </a:rPr>
              <a:t>i za posebnu upotrebu izvan luka otvorenih za javni promet i za luke posebne namjene se uplaćuje:</a:t>
            </a:r>
            <a:endParaRPr lang="hr-HR" sz="1800" kern="100" dirty="0">
              <a:solidFill>
                <a:schemeClr val="tx1"/>
              </a:solidFill>
              <a:effectLst/>
              <a:ea typeface="Calibri" panose="020F0502020204030204" pitchFamily="34" charset="0"/>
              <a:cs typeface="Times New Roman" panose="02020603050405020304" pitchFamily="18" charset="0"/>
            </a:endParaRPr>
          </a:p>
          <a:p>
            <a:pPr marL="270510">
              <a:spcAft>
                <a:spcPts val="800"/>
              </a:spcAft>
            </a:pPr>
            <a:r>
              <a:rPr lang="hr-HR" sz="1800" b="1" i="1" kern="0" dirty="0">
                <a:solidFill>
                  <a:schemeClr val="tx1"/>
                </a:solidFill>
                <a:effectLst/>
                <a:ea typeface="Calibri" panose="020F0502020204030204" pitchFamily="34" charset="0"/>
                <a:cs typeface="MinionPro-Cn"/>
              </a:rPr>
              <a:t>– 30 posto u korist državnog proračuna   </a:t>
            </a:r>
            <a:r>
              <a:rPr lang="hr-HR" sz="1800" b="1" i="1" kern="0" dirty="0">
                <a:solidFill>
                  <a:srgbClr val="FFC000"/>
                </a:solidFill>
                <a:effectLst/>
                <a:ea typeface="Calibri" panose="020F0502020204030204" pitchFamily="34" charset="0"/>
                <a:cs typeface="MinionPro-Cn"/>
              </a:rPr>
              <a:t>(stari ZPDML 1/3)</a:t>
            </a:r>
            <a:endParaRPr lang="hr-HR" sz="1800" b="1" i="1" kern="100" dirty="0">
              <a:solidFill>
                <a:srgbClr val="FFC000"/>
              </a:solidFill>
              <a:effectLst/>
              <a:ea typeface="Calibri" panose="020F0502020204030204" pitchFamily="34" charset="0"/>
              <a:cs typeface="Times New Roman" panose="02020603050405020304" pitchFamily="18" charset="0"/>
            </a:endParaRPr>
          </a:p>
          <a:p>
            <a:pPr marL="270510">
              <a:spcAft>
                <a:spcPts val="800"/>
              </a:spcAft>
            </a:pPr>
            <a:r>
              <a:rPr lang="hr-HR" sz="1800" b="1" i="1" kern="0" dirty="0">
                <a:solidFill>
                  <a:schemeClr val="tx1"/>
                </a:solidFill>
                <a:effectLst/>
                <a:ea typeface="Calibri" panose="020F0502020204030204" pitchFamily="34" charset="0"/>
                <a:cs typeface="MinionPro-Cn"/>
              </a:rPr>
              <a:t>– 40 posto u korist proračuna jedinice područne (regionalne) samouprave </a:t>
            </a:r>
            <a:r>
              <a:rPr lang="hr-HR" sz="1800" b="1" i="1" kern="0" dirty="0">
                <a:solidFill>
                  <a:srgbClr val="FFC000"/>
                </a:solidFill>
                <a:effectLst/>
                <a:ea typeface="Calibri" panose="020F0502020204030204" pitchFamily="34" charset="0"/>
                <a:cs typeface="MinionPro-Cn"/>
              </a:rPr>
              <a:t>(stari ZPDML 1/3)</a:t>
            </a:r>
            <a:endParaRPr lang="hr-HR" sz="1800" b="1" i="1" kern="100" dirty="0">
              <a:solidFill>
                <a:srgbClr val="FFC000"/>
              </a:solidFill>
              <a:effectLst/>
              <a:ea typeface="Calibri" panose="020F0502020204030204" pitchFamily="34" charset="0"/>
              <a:cs typeface="Times New Roman" panose="02020603050405020304" pitchFamily="18" charset="0"/>
            </a:endParaRPr>
          </a:p>
          <a:p>
            <a:pPr marL="270510">
              <a:spcAft>
                <a:spcPts val="800"/>
              </a:spcAft>
            </a:pPr>
            <a:r>
              <a:rPr lang="hr-HR" sz="1800" b="1" i="1" kern="0" dirty="0">
                <a:solidFill>
                  <a:schemeClr val="tx1"/>
                </a:solidFill>
                <a:effectLst/>
                <a:ea typeface="Calibri" panose="020F0502020204030204" pitchFamily="34" charset="0"/>
                <a:cs typeface="MinionPro-Cn"/>
              </a:rPr>
              <a:t>– 30 posto u korist proračuna jedinice lokalne samouprave</a:t>
            </a:r>
            <a:r>
              <a:rPr lang="hr-HR" sz="1800" b="1" i="1" kern="0" dirty="0">
                <a:solidFill>
                  <a:schemeClr val="tx1"/>
                </a:solidFill>
                <a:ea typeface="Calibri" panose="020F0502020204030204" pitchFamily="34" charset="0"/>
                <a:cs typeface="MinionPro-Cn"/>
              </a:rPr>
              <a:t> </a:t>
            </a:r>
            <a:r>
              <a:rPr lang="hr-HR" sz="1800" b="1" i="1" kern="0" dirty="0">
                <a:solidFill>
                  <a:srgbClr val="FFC000"/>
                </a:solidFill>
                <a:effectLst/>
                <a:ea typeface="Calibri" panose="020F0502020204030204" pitchFamily="34" charset="0"/>
                <a:cs typeface="MinionPro-Cn"/>
              </a:rPr>
              <a:t>(stari ZPDML 1/3)</a:t>
            </a:r>
            <a:endParaRPr lang="hr-HR" sz="1800" b="1" i="1" kern="0" dirty="0">
              <a:solidFill>
                <a:schemeClr val="tx1"/>
              </a:solidFill>
              <a:effectLst/>
              <a:ea typeface="Calibri" panose="020F0502020204030204" pitchFamily="34" charset="0"/>
              <a:cs typeface="MinionPro-Cn"/>
            </a:endParaRPr>
          </a:p>
          <a:p>
            <a:pPr>
              <a:spcAft>
                <a:spcPts val="800"/>
              </a:spcAft>
            </a:pP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Naknada za dozvole </a:t>
            </a:r>
            <a:r>
              <a:rPr lang="hr-HR" sz="1800" b="1" kern="0" dirty="0">
                <a:solidFill>
                  <a:schemeClr val="tx1"/>
                </a:solidFill>
                <a:effectLst/>
                <a:ea typeface="Calibri" panose="020F0502020204030204" pitchFamily="34" charset="0"/>
                <a:cs typeface="MinionPro-Cn"/>
              </a:rPr>
              <a:t>na pomorskom dobru se uplaćuje</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pPr marL="270510">
              <a:spcAft>
                <a:spcPts val="800"/>
              </a:spcAft>
            </a:pPr>
            <a:r>
              <a:rPr lang="hr-HR" sz="1800" kern="0" dirty="0">
                <a:solidFill>
                  <a:schemeClr val="tx1"/>
                </a:solidFill>
                <a:effectLst/>
                <a:ea typeface="Calibri" panose="020F0502020204030204" pitchFamily="34" charset="0"/>
                <a:cs typeface="MinionPro-Cn"/>
              </a:rPr>
              <a:t>– </a:t>
            </a:r>
            <a:r>
              <a:rPr lang="hr-HR" sz="1800"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70 posto u korist proračuna jedinice lokalne samouprave     </a:t>
            </a:r>
            <a:r>
              <a:rPr lang="hr-HR" sz="1800" b="1" i="1" kern="0" dirty="0">
                <a:solidFill>
                  <a:srgbClr val="FFC000"/>
                </a:solidFill>
                <a:effectLst/>
                <a:ea typeface="Calibri" panose="020F0502020204030204" pitchFamily="34" charset="0"/>
                <a:cs typeface="MinionPro-Cn"/>
              </a:rPr>
              <a:t>(stari ZPDML 100%)</a:t>
            </a:r>
            <a:endParaRPr lang="hr-HR" sz="1800" b="1" kern="100"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270510">
              <a:spcAft>
                <a:spcPts val="800"/>
              </a:spcAft>
            </a:pPr>
            <a:r>
              <a:rPr lang="hr-HR" sz="1800" kern="0" dirty="0">
                <a:solidFill>
                  <a:schemeClr val="tx1"/>
                </a:solidFill>
                <a:effectLst/>
                <a:ea typeface="Calibri" panose="020F0502020204030204" pitchFamily="34" charset="0"/>
                <a:cs typeface="MinionPro-Cn"/>
              </a:rPr>
              <a:t>– </a:t>
            </a:r>
            <a:r>
              <a:rPr lang="hr-HR" sz="1800"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30 posto u korist proračuna jedinice područne (regionalne) samouprave</a:t>
            </a:r>
            <a:r>
              <a:rPr lang="hr-HR" sz="1800" b="1" kern="0" dirty="0">
                <a:solidFill>
                  <a:schemeClr val="tx1"/>
                </a:solidFill>
                <a:effectLst/>
                <a:ea typeface="Calibri" panose="020F0502020204030204" pitchFamily="34" charset="0"/>
                <a:cs typeface="MinionPro-Cn"/>
              </a:rPr>
              <a:t>. </a:t>
            </a:r>
            <a:endParaRPr lang="hr-HR" sz="1800" b="1" kern="100" dirty="0">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lang="hr-HR" sz="1800" kern="0" dirty="0">
                <a:solidFill>
                  <a:schemeClr val="tx1"/>
                </a:solidFill>
                <a:effectLst/>
                <a:ea typeface="Calibri" panose="020F0502020204030204" pitchFamily="34" charset="0"/>
                <a:cs typeface="MinionPro-Cn"/>
              </a:rPr>
              <a:t>Iznimno, naknada za dozvole na pomorskom dobru unutar zakonom zaštićenih dijelova prirode prihod je javne ustanove za zaštićene dijelove prirode osim na područjima gdje zaštićeni dijelovi prirode obuhvaćaju građevinska područja unutar naselja ili područja značajnog krajobraza kada se naknada raspodjeljuje </a:t>
            </a:r>
            <a:r>
              <a:rPr lang="hr-HR" sz="1800" kern="0" dirty="0">
                <a:solidFill>
                  <a:schemeClr val="tx1"/>
                </a:solidFill>
                <a:ea typeface="Calibri" panose="020F0502020204030204" pitchFamily="34" charset="0"/>
                <a:cs typeface="MinionPro-Cn"/>
              </a:rPr>
              <a:t>70% JLS, a 30% JP(R)S</a:t>
            </a:r>
            <a:r>
              <a:rPr lang="hr-HR" sz="1800" kern="0" dirty="0">
                <a:solidFill>
                  <a:schemeClr val="tx1"/>
                </a:solidFill>
                <a:effectLst/>
                <a:ea typeface="Calibri" panose="020F0502020204030204" pitchFamily="34" charset="0"/>
                <a:cs typeface="MinionPro-Cn"/>
              </a:rPr>
              <a:t>, a naknada od dozvola ostvarenih u lučkom području ostaje prihod lučke uprave.</a:t>
            </a:r>
            <a:endParaRPr lang="hr-HR" sz="1800" kern="100" dirty="0">
              <a:solidFill>
                <a:schemeClr val="tx1"/>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9C6868-1A4E-D09E-6F5F-FA0BA2B54416}"/>
              </a:ext>
            </a:extLst>
          </p:cNvPr>
          <p:cNvSpPr txBox="1"/>
          <p:nvPr/>
        </p:nvSpPr>
        <p:spPr>
          <a:xfrm>
            <a:off x="684213" y="482282"/>
            <a:ext cx="6102802" cy="407035"/>
          </a:xfrm>
          <a:prstGeom prst="rect">
            <a:avLst/>
          </a:prstGeom>
          <a:noFill/>
        </p:spPr>
        <p:txBody>
          <a:bodyPr wrap="square">
            <a:spAutoFit/>
          </a:bodyPr>
          <a:lstStyle/>
          <a:p>
            <a:pPr>
              <a:lnSpc>
                <a:spcPct val="107000"/>
              </a:lnSpc>
              <a:spcAft>
                <a:spcPts val="800"/>
              </a:spcAft>
            </a:pPr>
            <a:r>
              <a:rPr lang="hr-HR" sz="2000" b="1" i="1" kern="0" dirty="0">
                <a:solidFill>
                  <a:schemeClr val="bg2">
                    <a:lumMod val="75000"/>
                  </a:schemeClr>
                </a:solidFill>
                <a:effectLst>
                  <a:outerShdw blurRad="38100" dist="38100" dir="2700000" algn="tl">
                    <a:srgbClr val="000000">
                      <a:alpha val="43137"/>
                    </a:srgbClr>
                  </a:outerShdw>
                </a:effectLst>
                <a:latin typeface="+mj-lt"/>
                <a:ea typeface="Calibri" panose="020F0502020204030204" pitchFamily="34" charset="0"/>
                <a:cs typeface="MinionPro-CnIt"/>
              </a:rPr>
              <a:t>RASPODJELA SREDSTAVA</a:t>
            </a:r>
            <a:endParaRPr lang="hr-HR" sz="2000" kern="0" dirty="0">
              <a:solidFill>
                <a:schemeClr val="bg2">
                  <a:lumMod val="75000"/>
                </a:schemeClr>
              </a:solidFill>
              <a:effectLst>
                <a:outerShdw blurRad="38100" dist="38100" dir="2700000" algn="tl">
                  <a:srgbClr val="000000">
                    <a:alpha val="43137"/>
                  </a:srgbClr>
                </a:outerShdw>
              </a:effectLst>
              <a:latin typeface="+mj-lt"/>
              <a:ea typeface="Calibri" panose="020F0502020204030204" pitchFamily="34" charset="0"/>
              <a:cs typeface="MinionPro-Cn"/>
            </a:endParaRPr>
          </a:p>
        </p:txBody>
      </p:sp>
    </p:spTree>
    <p:extLst>
      <p:ext uri="{BB962C8B-B14F-4D97-AF65-F5344CB8AC3E}">
        <p14:creationId xmlns:p14="http://schemas.microsoft.com/office/powerpoint/2010/main" val="369711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1F2E9-7E53-EF15-571E-B1C53D155663}"/>
              </a:ext>
            </a:extLst>
          </p:cNvPr>
          <p:cNvSpPr>
            <a:spLocks noGrp="1"/>
          </p:cNvSpPr>
          <p:nvPr>
            <p:ph sz="half" idx="1"/>
          </p:nvPr>
        </p:nvSpPr>
        <p:spPr>
          <a:xfrm>
            <a:off x="1028699" y="653745"/>
            <a:ext cx="9903279" cy="5191279"/>
          </a:xfrm>
        </p:spPr>
        <p:txBody>
          <a:bodyPr>
            <a:noAutofit/>
          </a:bodyPr>
          <a:lstStyle/>
          <a:p>
            <a:pPr marL="0" indent="0" algn="just">
              <a:lnSpc>
                <a:spcPct val="107000"/>
              </a:lnSpc>
              <a:spcAft>
                <a:spcPts val="800"/>
              </a:spcAft>
              <a:buNone/>
            </a:pPr>
            <a:endParaRPr lang="hr-HR" b="1" kern="100" dirty="0">
              <a:solidFill>
                <a:schemeClr val="tx1"/>
              </a:solidFill>
              <a:effectLst/>
              <a:ea typeface="Calibri" panose="020F0502020204030204" pitchFamily="34" charset="0"/>
              <a:cs typeface="Times New Roman" panose="02020603050405020304" pitchFamily="18" charset="0"/>
            </a:endParaRPr>
          </a:p>
          <a:p>
            <a:pPr marL="0" indent="0">
              <a:spcAft>
                <a:spcPts val="800"/>
              </a:spcAft>
              <a:buNone/>
            </a:pPr>
            <a:r>
              <a:rPr lang="hr-HR"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Jedinica lokalne samouprave dužna je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namjenski koristiti </a:t>
            </a:r>
            <a:r>
              <a:rPr lang="hr-HR"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prihode od</a:t>
            </a:r>
            <a:r>
              <a:rPr lang="hr-HR"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a:t>
            </a:r>
          </a:p>
          <a:p>
            <a:pPr marL="0" indent="0">
              <a:spcAft>
                <a:spcPts val="800"/>
              </a:spcAft>
              <a:buNone/>
            </a:pPr>
            <a:endParaRPr lang="hr-HR" kern="0" dirty="0">
              <a:solidFill>
                <a:schemeClr val="tx1"/>
              </a:solidFill>
              <a:effectLst>
                <a:outerShdw blurRad="38100" dist="38100" dir="2700000" algn="tl">
                  <a:srgbClr val="000000">
                    <a:alpha val="43137"/>
                  </a:srgbClr>
                </a:outerShdw>
              </a:effectLst>
              <a:ea typeface="Calibri" panose="020F0502020204030204" pitchFamily="34" charset="0"/>
              <a:cs typeface="MinionPro-Cn"/>
            </a:endParaRPr>
          </a:p>
          <a:p>
            <a:pPr marL="628650" indent="-269875">
              <a:spcAft>
                <a:spcPts val="800"/>
              </a:spcAft>
              <a:buFont typeface="Wingdings" panose="05000000000000000000" pitchFamily="2" charset="2"/>
              <a:buChar char="v"/>
            </a:pP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sredstava od naknada za koncesije i za posebnu upotrebu,  </a:t>
            </a:r>
          </a:p>
          <a:p>
            <a:pPr marL="628650" indent="-269875">
              <a:spcAft>
                <a:spcPts val="800"/>
              </a:spcAft>
              <a:buFont typeface="Wingdings" panose="05000000000000000000" pitchFamily="2" charset="2"/>
              <a:buChar char="v"/>
            </a:pP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sredstava od naknada za dozvole i </a:t>
            </a:r>
          </a:p>
          <a:p>
            <a:pPr marL="628650" indent="-269875">
              <a:spcAft>
                <a:spcPts val="800"/>
              </a:spcAft>
              <a:buFont typeface="Wingdings" panose="05000000000000000000" pitchFamily="2" charset="2"/>
              <a:buChar char="v"/>
            </a:pPr>
            <a:r>
              <a:rPr lang="hr-HR"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sredstva od novčanih kazni naplaćenih za prekršaje propisane odlukom o redu na pomorskom dobru</a:t>
            </a: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b="1" i="1"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(NOVO !!!)</a:t>
            </a:r>
          </a:p>
          <a:p>
            <a:pPr marL="358775" indent="0">
              <a:spcAft>
                <a:spcPts val="800"/>
              </a:spcAft>
              <a:buNone/>
            </a:pPr>
            <a:endPar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endParaRPr>
          </a:p>
          <a:p>
            <a:pPr marL="0" indent="0" algn="just">
              <a:lnSpc>
                <a:spcPct val="107000"/>
              </a:lnSpc>
              <a:spcAft>
                <a:spcPts val="800"/>
              </a:spcAft>
              <a:buNone/>
            </a:pPr>
            <a:r>
              <a:rPr lang="hr-HR" kern="0" dirty="0">
                <a:solidFill>
                  <a:schemeClr val="tx1"/>
                </a:solidFill>
                <a:effectLst/>
                <a:ea typeface="Calibri" panose="020F0502020204030204" pitchFamily="34" charset="0"/>
                <a:cs typeface="MinionPro-Cn"/>
              </a:rPr>
              <a:t>za upravljanje pomorskim dobrom i financiranje odnosno sufinanciranje projekata na pomorskom dobru i za aktivnosti kojima je cilj unaprjeđenje pomorskog dobra u općoj upotrebi.</a:t>
            </a:r>
            <a:endParaRPr lang="hr-HR"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709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AE60-C11F-D48E-2425-54E449F131E1}"/>
              </a:ext>
            </a:extLst>
          </p:cNvPr>
          <p:cNvSpPr>
            <a:spLocks noGrp="1"/>
          </p:cNvSpPr>
          <p:nvPr>
            <p:ph type="title"/>
          </p:nvPr>
        </p:nvSpPr>
        <p:spPr>
          <a:xfrm>
            <a:off x="684212" y="667657"/>
            <a:ext cx="10823576" cy="302079"/>
          </a:xfrm>
        </p:spPr>
        <p:txBody>
          <a:bodyPr>
            <a:normAutofit fontScale="90000"/>
          </a:bodyPr>
          <a:lstStyle/>
          <a:p>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Uvjeti pod kojima jedinica lokalne samouprave može biti davatelj koncesije</a:t>
            </a:r>
            <a:br>
              <a:rPr lang="hr-HR" kern="100" dirty="0">
                <a:latin typeface="Calibri" panose="020F0502020204030204" pitchFamily="34" charset="0"/>
                <a:ea typeface="Calibri" panose="020F0502020204030204" pitchFamily="34" charset="0"/>
                <a:cs typeface="Times New Roman" panose="02020603050405020304" pitchFamily="18" charset="0"/>
              </a:rPr>
            </a:br>
            <a:endParaRPr lang="hr-HR" dirty="0"/>
          </a:p>
        </p:txBody>
      </p:sp>
      <p:sp>
        <p:nvSpPr>
          <p:cNvPr id="3" name="Text Placeholder 2">
            <a:extLst>
              <a:ext uri="{FF2B5EF4-FFF2-40B4-BE49-F238E27FC236}">
                <a16:creationId xmlns:a16="http://schemas.microsoft.com/office/drawing/2014/main" id="{782B0B4D-5106-C6A7-90FC-C96C8A8BD63D}"/>
              </a:ext>
            </a:extLst>
          </p:cNvPr>
          <p:cNvSpPr>
            <a:spLocks noGrp="1"/>
          </p:cNvSpPr>
          <p:nvPr>
            <p:ph type="body" idx="1"/>
          </p:nvPr>
        </p:nvSpPr>
        <p:spPr>
          <a:xfrm>
            <a:off x="759279" y="1170432"/>
            <a:ext cx="10164536" cy="5156889"/>
          </a:xfrm>
        </p:spPr>
        <p:txBody>
          <a:bodyPr>
            <a:normAutofit fontScale="92500" lnSpcReduction="20000"/>
          </a:bodyPr>
          <a:lstStyle/>
          <a:p>
            <a:pPr algn="just">
              <a:lnSpc>
                <a:spcPct val="107000"/>
              </a:lnSpc>
              <a:spcAft>
                <a:spcPts val="800"/>
              </a:spcAft>
            </a:pPr>
            <a:r>
              <a:rPr lang="hr-HR" sz="22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Predstavničko tijelo jedinice područne (regionalne) samouprave </a:t>
            </a:r>
            <a:r>
              <a:rPr lang="hr-HR" sz="2200" u="sng" kern="0" dirty="0">
                <a:solidFill>
                  <a:schemeClr val="tx1"/>
                </a:solidFill>
                <a:effectLst/>
                <a:ea typeface="Calibri" panose="020F0502020204030204" pitchFamily="34" charset="0"/>
                <a:cs typeface="MinionPro-Cn"/>
              </a:rPr>
              <a:t>na prijedlog izvršnog tijela jedinice (područne) regionalne samouprave, a </a:t>
            </a:r>
            <a:r>
              <a:rPr lang="hr-HR" sz="22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 zahtjev jedinice lokalne samouprave</a:t>
            </a:r>
            <a:r>
              <a:rPr lang="hr-HR" sz="2200" b="1" kern="0" dirty="0">
                <a:solidFill>
                  <a:schemeClr val="tx1"/>
                </a:solidFill>
                <a:ea typeface="Calibri" panose="020F0502020204030204" pitchFamily="34" charset="0"/>
                <a:cs typeface="MinionPro-Cn"/>
              </a:rPr>
              <a:t> </a:t>
            </a:r>
            <a:r>
              <a:rPr lang="hr-HR" sz="2200" kern="0" dirty="0">
                <a:solidFill>
                  <a:schemeClr val="tx1"/>
                </a:solidFill>
                <a:effectLst/>
                <a:ea typeface="Calibri" panose="020F0502020204030204" pitchFamily="34" charset="0"/>
                <a:cs typeface="MinionPro-Cn"/>
              </a:rPr>
              <a:t>može ovlaštenje </a:t>
            </a:r>
            <a:r>
              <a:rPr lang="hr-HR" sz="2200"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 davanje pojedine ili svih koncesija na području te JLS povjeriti JLS</a:t>
            </a:r>
            <a:r>
              <a:rPr lang="hr-HR" sz="2200"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sz="2200" kern="0" dirty="0">
                <a:solidFill>
                  <a:schemeClr val="tx1"/>
                </a:solidFill>
                <a:effectLst/>
                <a:ea typeface="Calibri" panose="020F0502020204030204" pitchFamily="34" charset="0"/>
                <a:cs typeface="MinionPro-Cn"/>
              </a:rPr>
              <a:t>do kraja tekućeg mandatnog razdoblja na koje je izabrano predstavničko tijelo jedinice lokalne samouprave.</a:t>
            </a:r>
          </a:p>
          <a:p>
            <a:pPr algn="just">
              <a:lnSpc>
                <a:spcPct val="107000"/>
              </a:lnSpc>
              <a:spcAft>
                <a:spcPts val="800"/>
              </a:spcAft>
            </a:pPr>
            <a:endParaRPr lang="hr-HR" sz="9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2200" kern="0" dirty="0">
                <a:solidFill>
                  <a:schemeClr val="tx1"/>
                </a:solidFill>
                <a:effectLst/>
                <a:ea typeface="Calibri" panose="020F0502020204030204" pitchFamily="34" charset="0"/>
                <a:cs typeface="MinionPro-Cn"/>
              </a:rPr>
              <a:t>Predstavničko tijelo jedinice područne (regionalne) samouprave može oduzeti tu ovlast u slučaju nepoštivanja odredaba ZPDML ili propisa kojim se uređuju koncesije.</a:t>
            </a:r>
          </a:p>
          <a:p>
            <a:pPr algn="just">
              <a:lnSpc>
                <a:spcPct val="107000"/>
              </a:lnSpc>
              <a:spcAft>
                <a:spcPts val="800"/>
              </a:spcAft>
            </a:pPr>
            <a:endParaRPr lang="hr-HR" sz="9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2200" kern="0" dirty="0">
                <a:solidFill>
                  <a:schemeClr val="tx1"/>
                </a:solidFill>
                <a:effectLst/>
                <a:ea typeface="Calibri" panose="020F0502020204030204" pitchFamily="34" charset="0"/>
                <a:cs typeface="MinionPro-Cn"/>
              </a:rPr>
              <a:t>Odluku o davanju koncesije donosi predstavničko tijelo JLS.</a:t>
            </a:r>
          </a:p>
          <a:p>
            <a:pPr algn="just">
              <a:lnSpc>
                <a:spcPct val="107000"/>
              </a:lnSpc>
              <a:spcAft>
                <a:spcPts val="800"/>
              </a:spcAft>
            </a:pPr>
            <a:endParaRPr lang="hr-HR" sz="9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2200" kern="0" dirty="0">
                <a:solidFill>
                  <a:schemeClr val="tx1"/>
                </a:solidFill>
                <a:effectLst/>
                <a:ea typeface="Calibri" panose="020F0502020204030204" pitchFamily="34" charset="0"/>
                <a:cs typeface="MinionPro-Cn"/>
              </a:rPr>
              <a:t>Protiv odluke kojom se odbija zahtjev JLS za davanje ovlaštenja za davanje pojedine ili svih koncesija na njezinom području i oduzima ovlast JLS u slučaju nepoštivanja odredaba ZPDML ili propisa kojim se uređuju koncesije, može se pokrenuti upravni spor.</a:t>
            </a:r>
            <a:endParaRPr lang="hr-HR" sz="22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986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FD1103-1232-2756-D4C3-BA7F2087CA33}"/>
              </a:ext>
            </a:extLst>
          </p:cNvPr>
          <p:cNvSpPr txBox="1"/>
          <p:nvPr/>
        </p:nvSpPr>
        <p:spPr>
          <a:xfrm>
            <a:off x="412295" y="340247"/>
            <a:ext cx="11095265" cy="677108"/>
          </a:xfrm>
          <a:prstGeom prst="rect">
            <a:avLst/>
          </a:prstGeom>
          <a:noFill/>
        </p:spPr>
        <p:txBody>
          <a:bodyPr wrap="square">
            <a:spAutoFit/>
          </a:bodyPr>
          <a:lstStyle/>
          <a:p>
            <a:pPr algn="l"/>
            <a:r>
              <a:rPr lang="pl-PL" sz="2000" b="1" i="1" dirty="0">
                <a:solidFill>
                  <a:schemeClr val="bg2">
                    <a:lumMod val="75000"/>
                  </a:schemeClr>
                </a:solidFill>
                <a:effectLst>
                  <a:outerShdw blurRad="38100" dist="38100" dir="2700000" algn="tl">
                    <a:srgbClr val="000000">
                      <a:alpha val="43137"/>
                    </a:srgbClr>
                  </a:outerShdw>
                </a:effectLst>
                <a:latin typeface="+mj-lt"/>
              </a:rPr>
              <a:t>PLANOVI UPRAVLJANJA POMORSKIM DOBROM JEDINICA LOKALNE SAMOUPRAVE – čl.39.</a:t>
            </a:r>
            <a:endParaRPr lang="pl-PL" sz="2000" b="1" i="1" u="none" strike="noStrike" baseline="0" dirty="0">
              <a:solidFill>
                <a:schemeClr val="bg2">
                  <a:lumMod val="75000"/>
                </a:schemeClr>
              </a:solidFill>
              <a:effectLst>
                <a:outerShdw blurRad="38100" dist="38100" dir="2700000" algn="tl">
                  <a:srgbClr val="000000">
                    <a:alpha val="43137"/>
                  </a:srgbClr>
                </a:outerShdw>
              </a:effectLst>
              <a:latin typeface="+mj-lt"/>
            </a:endParaRPr>
          </a:p>
          <a:p>
            <a:pPr algn="l"/>
            <a:endParaRPr lang="pl-PL" sz="1800" b="0" i="0" u="none" strike="noStrike" baseline="0" dirty="0">
              <a:latin typeface="MinionPro-Cn"/>
            </a:endParaRPr>
          </a:p>
        </p:txBody>
      </p:sp>
      <p:sp>
        <p:nvSpPr>
          <p:cNvPr id="4" name="TextBox 3">
            <a:extLst>
              <a:ext uri="{FF2B5EF4-FFF2-40B4-BE49-F238E27FC236}">
                <a16:creationId xmlns:a16="http://schemas.microsoft.com/office/drawing/2014/main" id="{8C0F9F7C-7F82-D6C0-BE05-6519E8971684}"/>
              </a:ext>
            </a:extLst>
          </p:cNvPr>
          <p:cNvSpPr txBox="1"/>
          <p:nvPr/>
        </p:nvSpPr>
        <p:spPr>
          <a:xfrm>
            <a:off x="412295" y="960032"/>
            <a:ext cx="11017705" cy="5728491"/>
          </a:xfrm>
          <a:prstGeom prst="rect">
            <a:avLst/>
          </a:prstGeom>
          <a:noFill/>
        </p:spPr>
        <p:txBody>
          <a:bodyPr wrap="square">
            <a:spAutoFit/>
          </a:bodyPr>
          <a:lstStyle/>
          <a:p>
            <a:pPr algn="just">
              <a:lnSpc>
                <a:spcPct val="107000"/>
              </a:lnSpc>
              <a:spcAft>
                <a:spcPts val="800"/>
              </a:spcAft>
            </a:pPr>
            <a:r>
              <a:rPr lang="hr-HR"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JLS </a:t>
            </a:r>
            <a:r>
              <a:rPr lang="hr-HR" kern="0" dirty="0">
                <a:solidFill>
                  <a:schemeClr val="tx1"/>
                </a:solidFill>
                <a:effectLst/>
                <a:ea typeface="Calibri" panose="020F0502020204030204" pitchFamily="34" charset="0"/>
                <a:cs typeface="MinionPro-Cn"/>
              </a:rPr>
              <a:t>(</a:t>
            </a:r>
            <a:r>
              <a:rPr lang="hr-HR" b="1" kern="0" dirty="0">
                <a:effectLst>
                  <a:outerShdw blurRad="38100" dist="38100" dir="2700000" algn="tl">
                    <a:srgbClr val="000000">
                      <a:alpha val="43137"/>
                    </a:srgbClr>
                  </a:outerShdw>
                </a:effectLst>
                <a:ea typeface="Calibri" panose="020F0502020204030204" pitchFamily="34" charset="0"/>
                <a:cs typeface="MinionPro-Cn"/>
              </a:rPr>
              <a:t>gradonačelnik/općinski načelnik</a:t>
            </a:r>
            <a:r>
              <a:rPr lang="hr-HR" kern="0" dirty="0">
                <a:effectLst/>
                <a:ea typeface="Calibri" panose="020F0502020204030204" pitchFamily="34" charset="0"/>
                <a:cs typeface="MinionPro-Cn"/>
              </a:rPr>
              <a:t>), odnosno ravnatelj javne ustanove za zaštićene dijelove prirode,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dužno je najkasnije do 1. rujna tekuće godine </a:t>
            </a:r>
            <a:r>
              <a:rPr lang="hr-HR" kern="0" dirty="0">
                <a:solidFill>
                  <a:schemeClr val="tx1"/>
                </a:solidFill>
                <a:effectLst/>
                <a:ea typeface="Calibri" panose="020F0502020204030204" pitchFamily="34" charset="0"/>
                <a:cs typeface="MinionPro-Cn"/>
              </a:rPr>
              <a:t>izraditi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Prijedlog plana upravljanja pomorskim </a:t>
            </a:r>
            <a:r>
              <a:rPr lang="hr-HR" b="1" u="sng" kern="0" dirty="0">
                <a:effectLst>
                  <a:outerShdw blurRad="38100" dist="38100" dir="2700000" algn="tl">
                    <a:srgbClr val="000000">
                      <a:alpha val="43137"/>
                    </a:srgbClr>
                  </a:outerShdw>
                </a:effectLst>
                <a:ea typeface="Calibri" panose="020F0502020204030204" pitchFamily="34" charset="0"/>
                <a:cs typeface="MinionPro-Cn"/>
              </a:rPr>
              <a:t>dobrom </a:t>
            </a:r>
            <a:r>
              <a:rPr lang="hr-HR" kern="0" dirty="0">
                <a:effectLst/>
                <a:ea typeface="Calibri" panose="020F0502020204030204" pitchFamily="34" charset="0"/>
                <a:cs typeface="MinionPro-Cn"/>
              </a:rPr>
              <a:t>odnosno Prijedlog plana upravljanja pomorskim dobrom unutar zaštićenog dijela prirode</a:t>
            </a:r>
            <a:r>
              <a:rPr lang="hr-HR" u="sng" kern="0" dirty="0">
                <a:solidFill>
                  <a:schemeClr val="tx1"/>
                </a:solidFill>
                <a:effectLst/>
                <a:ea typeface="Calibri" panose="020F0502020204030204" pitchFamily="34" charset="0"/>
                <a:cs typeface="MinionPro-Cn"/>
              </a:rPr>
              <a:t>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 iduće razdoblje od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pet godina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kern="0" dirty="0">
                <a:solidFill>
                  <a:schemeClr val="tx1"/>
                </a:solidFill>
                <a:effectLst/>
                <a:ea typeface="Calibri" panose="020F0502020204030204" pitchFamily="34" charset="0"/>
                <a:cs typeface="MinionPro-Cn"/>
              </a:rPr>
              <a:t>Na područjima gdje zaštićeni dijelovi prirode obuhvaćaju građevinska područja unutar naselja ili područja značajnog krajobraza Prijedlog plana upravljanja pomorskim dobrom donosi izvršno tijelo jedinice lokalne samouprave.</a:t>
            </a:r>
          </a:p>
          <a:p>
            <a:pPr algn="just">
              <a:lnSpc>
                <a:spcPct val="107000"/>
              </a:lnSpc>
              <a:spcAft>
                <a:spcPts val="800"/>
              </a:spcAft>
            </a:pPr>
            <a:endParaRPr lang="hr-HR" sz="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endParaRPr>
          </a:p>
          <a:p>
            <a:pPr algn="just">
              <a:lnSpc>
                <a:spcPct val="107000"/>
              </a:lnSpc>
              <a:spcAft>
                <a:spcPts val="800"/>
              </a:spcAft>
            </a:pP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Prijedlog Plana upravljanja pomorskim dobrom sadrži:</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planirane aktivnosti na pomorskom dobru i prioritete njihove realizacije,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izvore sredstava za njihovu realizaciju,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održavanja, dohranjivanja plaža i gradnje na pomorskom dobru,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davanja dozvola na pomorskom dobru i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nadzora ovlaštenika dozvola na pomorskom dobru</a:t>
            </a:r>
          </a:p>
          <a:p>
            <a:pPr algn="l"/>
            <a:endParaRPr lang="pl-PL" b="0" i="0" u="none" strike="noStrike" baseline="0" dirty="0"/>
          </a:p>
          <a:p>
            <a:pPr algn="l"/>
            <a:r>
              <a:rPr lang="pl-PL" b="1" i="0" u="none" strike="noStrike" baseline="0" dirty="0">
                <a:effectLst>
                  <a:outerShdw blurRad="38100" dist="38100" dir="2700000" algn="tl">
                    <a:srgbClr val="000000">
                      <a:alpha val="43137"/>
                    </a:srgbClr>
                  </a:outerShdw>
                </a:effectLst>
              </a:rPr>
              <a:t>Ministar pravilnikom </a:t>
            </a:r>
            <a:r>
              <a:rPr lang="pl-PL" b="0" i="0" u="none" strike="noStrike" baseline="0" dirty="0"/>
              <a:t>propisuje sadržaj Plana upravljanja </a:t>
            </a:r>
            <a:r>
              <a:rPr lang="hr-HR" b="0" i="0" u="none" strike="noStrike" baseline="0" dirty="0"/>
              <a:t>pomorskim dobrom, koji je dužan donijeti  </a:t>
            </a:r>
            <a:r>
              <a:rPr lang="hr-HR" b="1" i="0" u="none" strike="noStrike" baseline="0" dirty="0">
                <a:effectLst>
                  <a:outerShdw blurRad="38100" dist="38100" dir="2700000" algn="tl">
                    <a:srgbClr val="000000">
                      <a:alpha val="43137"/>
                    </a:srgbClr>
                  </a:outerShdw>
                </a:effectLst>
              </a:rPr>
              <a:t>u</a:t>
            </a:r>
            <a:r>
              <a:rPr lang="pl-PL" b="1" i="0" u="none" strike="noStrike" baseline="0" dirty="0">
                <a:effectLst>
                  <a:outerShdw blurRad="38100" dist="38100" dir="2700000" algn="tl">
                    <a:srgbClr val="000000">
                      <a:alpha val="43137"/>
                    </a:srgbClr>
                  </a:outerShdw>
                </a:effectLst>
              </a:rPr>
              <a:t> roku od </a:t>
            </a:r>
            <a:r>
              <a:rPr lang="pl-PL" b="1" i="0" u="sng" strike="noStrike" baseline="0" dirty="0">
                <a:effectLst>
                  <a:outerShdw blurRad="38100" dist="38100" dir="2700000" algn="tl">
                    <a:srgbClr val="000000">
                      <a:alpha val="43137"/>
                    </a:srgbClr>
                  </a:outerShdw>
                </a:effectLst>
              </a:rPr>
              <a:t>godinu dana </a:t>
            </a:r>
            <a:r>
              <a:rPr lang="pl-PL" b="1" i="0" u="none" strike="noStrike" baseline="0" dirty="0">
                <a:effectLst>
                  <a:outerShdw blurRad="38100" dist="38100" dir="2700000" algn="tl">
                    <a:srgbClr val="000000">
                      <a:alpha val="43137"/>
                    </a:srgbClr>
                  </a:outerShdw>
                </a:effectLst>
              </a:rPr>
              <a:t>od dana stupanja na ZPDML</a:t>
            </a:r>
          </a:p>
        </p:txBody>
      </p:sp>
    </p:spTree>
    <p:extLst>
      <p:ext uri="{BB962C8B-B14F-4D97-AF65-F5344CB8AC3E}">
        <p14:creationId xmlns:p14="http://schemas.microsoft.com/office/powerpoint/2010/main" val="19295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DFD5C8-17BF-C4FF-5EF9-AAC5A5BA3BBF}"/>
              </a:ext>
            </a:extLst>
          </p:cNvPr>
          <p:cNvSpPr>
            <a:spLocks noGrp="1"/>
          </p:cNvSpPr>
          <p:nvPr>
            <p:ph type="body" idx="1"/>
          </p:nvPr>
        </p:nvSpPr>
        <p:spPr>
          <a:xfrm>
            <a:off x="987879" y="432074"/>
            <a:ext cx="9764486" cy="5903412"/>
          </a:xfrm>
        </p:spPr>
        <p:txBody>
          <a:bodyPr>
            <a:noAutofit/>
          </a:bodyPr>
          <a:lstStyle/>
          <a:p>
            <a:pPr algn="just">
              <a:lnSpc>
                <a:spcPct val="107000"/>
              </a:lnSpc>
              <a:spcAft>
                <a:spcPts val="800"/>
              </a:spcAft>
            </a:pPr>
            <a:r>
              <a:rPr lang="hr-HR" i="1" kern="0" dirty="0">
                <a:solidFill>
                  <a:schemeClr val="tx1"/>
                </a:solidFill>
                <a:ea typeface="Calibri" panose="020F0502020204030204" pitchFamily="34" charset="0"/>
                <a:cs typeface="MinionPro-Cn"/>
              </a:rPr>
              <a:t>Za </a:t>
            </a:r>
            <a:r>
              <a:rPr lang="hr-HR" kern="0" dirty="0">
                <a:solidFill>
                  <a:schemeClr val="tx1"/>
                </a:solidFill>
                <a:ea typeface="Calibri" panose="020F0502020204030204" pitchFamily="34" charset="0"/>
                <a:cs typeface="MinionPro-Cn"/>
              </a:rPr>
              <a:t>Prijedlog plana upravljanja pomorskim dobrom  potrebno je </a:t>
            </a:r>
            <a:r>
              <a:rPr lang="hr-HR" i="1" kern="0" dirty="0">
                <a:solidFill>
                  <a:schemeClr val="tx1"/>
                </a:solidFill>
                <a:ea typeface="Calibri" panose="020F0502020204030204" pitchFamily="34" charset="0"/>
                <a:cs typeface="MinionPro-Cn"/>
              </a:rPr>
              <a:t>provesti </a:t>
            </a: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javno savjetovanje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trajanju od najmanje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30 dana</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kern="0" dirty="0">
                <a:solidFill>
                  <a:schemeClr val="tx1"/>
                </a:solidFill>
                <a:effectLst/>
                <a:ea typeface="Calibri" panose="020F0502020204030204" pitchFamily="34" charset="0"/>
                <a:cs typeface="MinionPro-Cn"/>
              </a:rPr>
              <a:t>u skladu s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Zakonom o pravu na pristup informacijama</a:t>
            </a:r>
            <a:r>
              <a:rPr lang="hr-HR"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800" kern="0" dirty="0">
              <a:solidFill>
                <a:schemeClr val="tx1"/>
              </a:solidFill>
              <a:effectLst/>
              <a:ea typeface="Calibri" panose="020F0502020204030204" pitchFamily="34" charset="0"/>
              <a:cs typeface="MinionPro-Cn"/>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Po provedbi javnog savjetovanja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upravljanja pomorskim dobrom za jedinicu lokalne samouprave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donosi predstavničko tijelo jedinice lokalne samouprave (gradsko/općinsko vijeće)</a:t>
            </a:r>
            <a:r>
              <a:rPr lang="hr-HR"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 </a:t>
            </a:r>
            <a:r>
              <a:rPr lang="hr-HR" b="1"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(NOVOST!!!!) </a:t>
            </a:r>
            <a:r>
              <a:rPr lang="hr-HR" kern="0" dirty="0">
                <a:solidFill>
                  <a:schemeClr val="tx1"/>
                </a:solidFill>
                <a:effectLst/>
                <a:ea typeface="Calibri" panose="020F0502020204030204" pitchFamily="34" charset="0"/>
                <a:cs typeface="MinionPro-Cn"/>
              </a:rPr>
              <a:t>te Plan </a:t>
            </a:r>
            <a:r>
              <a:rPr lang="hr-HR" b="1" kern="0" dirty="0">
                <a:solidFill>
                  <a:schemeClr val="tx1"/>
                </a:solidFill>
                <a:effectLst/>
                <a:ea typeface="Calibri" panose="020F0502020204030204" pitchFamily="34" charset="0"/>
                <a:cs typeface="MinionPro-Cn"/>
              </a:rPr>
              <a:t>dostavlja jedinici područne (regionalne) samouprave i nadležnoj lučkoj kapetaniji radi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davanja suglasnosti</a:t>
            </a:r>
            <a:r>
              <a:rPr lang="hr-HR" b="1"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800" b="1"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Na Prijedlog Plana upravljanja pomorskim dobrom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prethodnu suglasnost mora dati javnopravno tijelo nadležno za prostorno planiranje i gradnju</a:t>
            </a:r>
            <a:r>
              <a:rPr lang="hr-HR" kern="0" dirty="0">
                <a:solidFill>
                  <a:schemeClr val="tx1"/>
                </a:solidFill>
                <a:effectLst/>
                <a:ea typeface="Calibri" panose="020F0502020204030204" pitchFamily="34" charset="0"/>
                <a:cs typeface="MinionPro-Cn"/>
              </a:rPr>
              <a:t>. </a:t>
            </a:r>
            <a:r>
              <a:rPr lang="hr-HR" kern="0" dirty="0">
                <a:solidFill>
                  <a:schemeClr val="tx1"/>
                </a:solidFill>
                <a:ea typeface="Calibri" panose="020F0502020204030204" pitchFamily="34" charset="0"/>
                <a:cs typeface="MinionPro-Cn"/>
              </a:rPr>
              <a:t>Po ishođenju te suglasnosti (a nakon što ga usvoji predstavničko tijelo JLS) Plan upravljanja pomorskim dobrom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objavljuje se u službenom glasniku JLS</a:t>
            </a:r>
            <a:r>
              <a:rPr lang="hr-HR" kern="0" dirty="0">
                <a:solidFill>
                  <a:schemeClr val="tx1"/>
                </a:solidFill>
                <a:ea typeface="Calibri" panose="020F0502020204030204" pitchFamily="34" charset="0"/>
                <a:cs typeface="MinionPro-Cn"/>
              </a:rPr>
              <a:t>.</a:t>
            </a:r>
          </a:p>
        </p:txBody>
      </p:sp>
    </p:spTree>
    <p:extLst>
      <p:ext uri="{BB962C8B-B14F-4D97-AF65-F5344CB8AC3E}">
        <p14:creationId xmlns:p14="http://schemas.microsoft.com/office/powerpoint/2010/main" val="1095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D6F775-AB55-93DC-E349-FB18D87F34E4}"/>
              </a:ext>
            </a:extLst>
          </p:cNvPr>
          <p:cNvSpPr txBox="1"/>
          <p:nvPr/>
        </p:nvSpPr>
        <p:spPr>
          <a:xfrm>
            <a:off x="914400" y="920621"/>
            <a:ext cx="9952264" cy="5016758"/>
          </a:xfrm>
          <a:prstGeom prst="rect">
            <a:avLst/>
          </a:prstGeom>
          <a:noFill/>
        </p:spPr>
        <p:txBody>
          <a:bodyPr wrap="square">
            <a:spAutoFit/>
          </a:bodyPr>
          <a:lstStyle/>
          <a:p>
            <a:pPr algn="just"/>
            <a:r>
              <a:rPr lang="hr-HR" sz="2000" b="1"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„Stari” Zakon o pomorskom dobru i morskim lukama </a:t>
            </a:r>
            <a:r>
              <a:rPr lang="hr-HR" sz="2000" dirty="0">
                <a:effectLst/>
                <a:ea typeface="Calibri" panose="020F0502020204030204" pitchFamily="34" charset="0"/>
                <a:cs typeface="Calibri" panose="020F0502020204030204" pitchFamily="34" charset="0"/>
              </a:rPr>
              <a:t>(Narodne novine, br. 158/2003, 100/2004, 141/2006, 38/2009, 123/2011 - Odluka Ustavnog suda Republike Hrvatske, 56/16 i 98/19) stupio je na snagu </a:t>
            </a:r>
            <a:r>
              <a:rPr lang="hr-HR" sz="2000" b="1" u="sng"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15. listopada 2003. godine </a:t>
            </a:r>
            <a:r>
              <a:rPr lang="hr-HR" sz="2000" dirty="0">
                <a:effectLst/>
                <a:ea typeface="Calibri" panose="020F0502020204030204" pitchFamily="34" charset="0"/>
                <a:cs typeface="Calibri" panose="020F0502020204030204" pitchFamily="34" charset="0"/>
              </a:rPr>
              <a:t>te su tijekom dvadeset godina primjene uočene određene nejasnoće glede dijela pitanja vezanih za njegov sadržaj i primjenu i utvrđeno je kako je veliki broj pitanja potrebno drugačije regulirati, kako bi se modernizirao pristup upravljanju pomorskim dobrom i morskim lukama.</a:t>
            </a:r>
            <a:endParaRPr lang="hr-HR" sz="2000" dirty="0">
              <a:effectLst/>
              <a:ea typeface="Calibri" panose="020F0502020204030204" pitchFamily="34" charset="0"/>
              <a:cs typeface="Times New Roman" panose="02020603050405020304" pitchFamily="18" charset="0"/>
            </a:endParaRPr>
          </a:p>
          <a:p>
            <a:pPr algn="just"/>
            <a:r>
              <a:rPr lang="hr-HR" sz="2000" dirty="0">
                <a:effectLst/>
                <a:ea typeface="Calibri" panose="020F0502020204030204" pitchFamily="34" charset="0"/>
                <a:cs typeface="Calibri" panose="020F0502020204030204" pitchFamily="34" charset="0"/>
              </a:rPr>
              <a:t> </a:t>
            </a:r>
            <a:endParaRPr lang="hr-HR" sz="2000" dirty="0">
              <a:effectLst/>
              <a:ea typeface="Calibri" panose="020F0502020204030204" pitchFamily="34" charset="0"/>
              <a:cs typeface="Times New Roman" panose="02020603050405020304" pitchFamily="18" charset="0"/>
            </a:endParaRPr>
          </a:p>
          <a:p>
            <a:pPr algn="just"/>
            <a:r>
              <a:rPr lang="hr-HR" sz="2000" dirty="0">
                <a:effectLst/>
                <a:ea typeface="Calibri" panose="020F0502020204030204" pitchFamily="34" charset="0"/>
                <a:cs typeface="Calibri" panose="020F0502020204030204" pitchFamily="34" charset="0"/>
              </a:rPr>
              <a:t>Osim toga 22. srpnja 2017. godine stupio je na snagu novi </a:t>
            </a:r>
            <a:r>
              <a:rPr lang="hr-HR" sz="2000" b="1"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Zakon o koncesijama </a:t>
            </a:r>
            <a:r>
              <a:rPr lang="hr-HR" sz="2000" dirty="0">
                <a:effectLst/>
                <a:ea typeface="Calibri" panose="020F0502020204030204" pitchFamily="34" charset="0"/>
                <a:cs typeface="Calibri" panose="020F0502020204030204" pitchFamily="34" charset="0"/>
              </a:rPr>
              <a:t>(Narodne novine, broj: 69/2017, 107/20), kojim su unesene brojne novine vezane za postupak davanja koncesija, ugovore o koncesiji, prestanak koncesije, pravnu zaštita u postupcima davanja koncesije i politiku koncesija u cijelosti. A kako je upravo koncesija temeljni pravni institut temeljem kojega se gospodarski koristi pomorsko dobro, javila se potreba značajnijih izmjena važećeg Zakona o pomorskom dobru i morskim lukama, pa se odlučilo izraditi novi Zakon kako ne bi došlo do nejasnoća u primjeni i pravne nesigurnosti.</a:t>
            </a:r>
            <a:endParaRPr lang="hr-HR"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941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D42B3A-213E-94D3-5DDB-9AA169B9C30B}"/>
              </a:ext>
            </a:extLst>
          </p:cNvPr>
          <p:cNvSpPr txBox="1"/>
          <p:nvPr/>
        </p:nvSpPr>
        <p:spPr>
          <a:xfrm>
            <a:off x="1012371" y="901016"/>
            <a:ext cx="9633857" cy="4924425"/>
          </a:xfrm>
          <a:prstGeom prst="rect">
            <a:avLst/>
          </a:prstGeom>
          <a:noFill/>
        </p:spPr>
        <p:txBody>
          <a:bodyPr wrap="square">
            <a:spAutoFit/>
          </a:bodyPr>
          <a:lstStyle/>
          <a:p>
            <a:pPr algn="just">
              <a:lnSpc>
                <a:spcPct val="107000"/>
              </a:lnSpc>
              <a:spcAft>
                <a:spcPts val="800"/>
              </a:spcAft>
            </a:pPr>
            <a:r>
              <a:rPr lang="hr-HR" sz="2000" kern="0" dirty="0">
                <a:solidFill>
                  <a:schemeClr val="tx1"/>
                </a:solidFill>
                <a:effectLst/>
                <a:ea typeface="Calibri" panose="020F0502020204030204" pitchFamily="34" charset="0"/>
                <a:cs typeface="MinionPro-Cn"/>
              </a:rPr>
              <a:t>Plan upravljanja pomorskim dobrom jedinice lokalne samouprave </a:t>
            </a:r>
            <a:r>
              <a:rPr lang="hr-HR" sz="20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mora planirati sredstva </a:t>
            </a:r>
            <a:r>
              <a:rPr lang="hr-HR" sz="2000" kern="0" dirty="0">
                <a:solidFill>
                  <a:schemeClr val="tx1"/>
                </a:solidFill>
                <a:effectLst/>
                <a:ea typeface="Calibri" panose="020F0502020204030204" pitchFamily="34" charset="0"/>
                <a:cs typeface="MinionPro-Cn"/>
              </a:rPr>
              <a:t>za uklanjanje nezakonito izgrađenih građevina i zahvata u prostoru koji se prema propisima kojima se uređuje građenje ne smatraju građenjem.</a:t>
            </a:r>
          </a:p>
          <a:p>
            <a:pPr algn="just">
              <a:lnSpc>
                <a:spcPct val="107000"/>
              </a:lnSpc>
              <a:spcAft>
                <a:spcPts val="800"/>
              </a:spcAft>
            </a:pPr>
            <a:endParaRPr lang="hr-HR" sz="20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2000" kern="0" dirty="0">
                <a:solidFill>
                  <a:schemeClr val="tx1"/>
                </a:solidFill>
                <a:effectLst/>
                <a:ea typeface="Calibri" panose="020F0502020204030204" pitchFamily="34" charset="0"/>
                <a:cs typeface="MinionPro-Cn"/>
              </a:rPr>
              <a:t>Ako se Planom upravljanja pomorskim dobrom </a:t>
            </a:r>
            <a:r>
              <a:rPr lang="hr-HR" sz="20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predviđa dohranjivanje plaža</a:t>
            </a:r>
            <a:r>
              <a:rPr lang="hr-HR" sz="2000" kern="0" dirty="0">
                <a:solidFill>
                  <a:schemeClr val="tx1"/>
                </a:solidFill>
                <a:effectLst/>
                <a:ea typeface="Calibri" panose="020F0502020204030204" pitchFamily="34" charset="0"/>
                <a:cs typeface="MinionPro-Cn"/>
              </a:rPr>
              <a:t>, </a:t>
            </a:r>
            <a:r>
              <a:rPr lang="hr-HR" sz="2000" kern="0" dirty="0">
                <a:ea typeface="Calibri" panose="020F0502020204030204" pitchFamily="34" charset="0"/>
                <a:cs typeface="MinionPro-Cn"/>
              </a:rPr>
              <a:t>jedinica lokalne samouprave</a:t>
            </a:r>
            <a:r>
              <a:rPr lang="hr-HR" sz="2000" kern="0" dirty="0">
                <a:solidFill>
                  <a:schemeClr val="tx1"/>
                </a:solidFill>
                <a:effectLst/>
                <a:ea typeface="Calibri" panose="020F0502020204030204" pitchFamily="34" charset="0"/>
                <a:cs typeface="MinionPro-Cn"/>
              </a:rPr>
              <a:t> mora prije donošenja Plana zatražiti </a:t>
            </a:r>
            <a:r>
              <a:rPr lang="hr-HR" sz="20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prethodnu suglasnost </a:t>
            </a:r>
            <a:r>
              <a:rPr lang="hr-HR" sz="20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upravnog odjela u jedinici područne (regionalne) samouprave </a:t>
            </a:r>
            <a:r>
              <a:rPr lang="hr-HR" sz="2000" kern="0" dirty="0">
                <a:solidFill>
                  <a:schemeClr val="tx1"/>
                </a:solidFill>
                <a:effectLst/>
                <a:ea typeface="Calibri" panose="020F0502020204030204" pitchFamily="34" charset="0"/>
                <a:cs typeface="MinionPro-Cn"/>
              </a:rPr>
              <a:t>u čijem su djelokrugu poslovi zaštite okoliša i prirode, koja se izdaje kao upravni akt. </a:t>
            </a:r>
          </a:p>
          <a:p>
            <a:pPr algn="just"/>
            <a:r>
              <a:rPr lang="hr-HR" sz="2000" kern="0" dirty="0">
                <a:solidFill>
                  <a:schemeClr val="tx1"/>
                </a:solidFill>
                <a:effectLst/>
                <a:ea typeface="Calibri" panose="020F0502020204030204" pitchFamily="34" charset="0"/>
                <a:cs typeface="MinionPro-Cn"/>
              </a:rPr>
              <a:t>Ako navedeno javnopravno tijelo u </a:t>
            </a:r>
            <a:r>
              <a:rPr lang="hr-HR" sz="2000" b="0" i="0" u="none" strike="noStrike" baseline="0" dirty="0"/>
              <a:t>jedinici područne (regionalne) samouprave</a:t>
            </a:r>
            <a:r>
              <a:rPr lang="hr-HR" sz="2000" kern="0" dirty="0">
                <a:solidFill>
                  <a:schemeClr val="tx1"/>
                </a:solidFill>
                <a:effectLst/>
                <a:ea typeface="Calibri" panose="020F0502020204030204" pitchFamily="34" charset="0"/>
                <a:cs typeface="MinionPro-Cn"/>
              </a:rPr>
              <a:t> propusti ili odbije dati traženu suglasnosti smatra se da Plan u tom dijelu nije valjan.</a:t>
            </a:r>
            <a:endParaRPr lang="hr-HR" sz="2000" kern="0" dirty="0">
              <a:solidFill>
                <a:schemeClr val="tx1"/>
              </a:solidFill>
              <a:effectLst/>
              <a:ea typeface="Calibri" panose="020F0502020204030204" pitchFamily="34" charset="0"/>
              <a:cs typeface="Times New Roman" panose="02020603050405020304" pitchFamily="18" charset="0"/>
            </a:endParaRPr>
          </a:p>
          <a:p>
            <a:pPr algn="just"/>
            <a:endParaRPr lang="hr-HR" sz="20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01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5" name="Ink 54">
                <a:extLst>
                  <a:ext uri="{FF2B5EF4-FFF2-40B4-BE49-F238E27FC236}">
                    <a16:creationId xmlns:a16="http://schemas.microsoft.com/office/drawing/2014/main" id="{DDF67104-8CCD-2AC7-9C69-240F251503CE}"/>
                  </a:ext>
                </a:extLst>
              </p14:cNvPr>
              <p14:cNvContentPartPr/>
              <p14:nvPr/>
            </p14:nvContentPartPr>
            <p14:xfrm>
              <a:off x="2767603" y="1273693"/>
              <a:ext cx="360" cy="360"/>
            </p14:xfrm>
          </p:contentPart>
        </mc:Choice>
        <mc:Fallback xmlns="">
          <p:pic>
            <p:nvPicPr>
              <p:cNvPr id="55" name="Ink 54">
                <a:extLst>
                  <a:ext uri="{FF2B5EF4-FFF2-40B4-BE49-F238E27FC236}">
                    <a16:creationId xmlns:a16="http://schemas.microsoft.com/office/drawing/2014/main" id="{DDF67104-8CCD-2AC7-9C69-240F251503CE}"/>
                  </a:ext>
                </a:extLst>
              </p:cNvPr>
              <p:cNvPicPr/>
              <p:nvPr/>
            </p:nvPicPr>
            <p:blipFill>
              <a:blip r:embed="rId9"/>
              <a:stretch>
                <a:fillRect/>
              </a:stretch>
            </p:blipFill>
            <p:spPr>
              <a:xfrm>
                <a:off x="2758603" y="1264693"/>
                <a:ext cx="18000" cy="18000"/>
              </a:xfrm>
              <a:prstGeom prst="rect">
                <a:avLst/>
              </a:prstGeom>
            </p:spPr>
          </p:pic>
        </mc:Fallback>
      </mc:AlternateContent>
      <p:pic>
        <p:nvPicPr>
          <p:cNvPr id="3" name="Slika 2" descr="Slika na kojoj se prikazuje tekst, pismo, Font, dokument&#10;&#10;Opis je automatski generiran">
            <a:extLst>
              <a:ext uri="{FF2B5EF4-FFF2-40B4-BE49-F238E27FC236}">
                <a16:creationId xmlns:a16="http://schemas.microsoft.com/office/drawing/2014/main" id="{1FD12A60-FED7-D21C-7CAA-BF86BBA0B0EE}"/>
              </a:ext>
            </a:extLst>
          </p:cNvPr>
          <p:cNvPicPr>
            <a:picLocks noChangeAspect="1"/>
          </p:cNvPicPr>
          <p:nvPr/>
        </p:nvPicPr>
        <p:blipFill>
          <a:blip r:embed="rId10"/>
          <a:stretch>
            <a:fillRect/>
          </a:stretch>
        </p:blipFill>
        <p:spPr>
          <a:xfrm>
            <a:off x="148492" y="45628"/>
            <a:ext cx="5502499" cy="6766743"/>
          </a:xfrm>
          <a:prstGeom prst="rect">
            <a:avLst/>
          </a:prstGeom>
        </p:spPr>
      </p:pic>
      <p:pic>
        <p:nvPicPr>
          <p:cNvPr id="5" name="Slika 4" descr="Slika na kojoj se prikazuje tekst, pismo, Font, snimka zaslona&#10;&#10;Opis je automatski generiran">
            <a:extLst>
              <a:ext uri="{FF2B5EF4-FFF2-40B4-BE49-F238E27FC236}">
                <a16:creationId xmlns:a16="http://schemas.microsoft.com/office/drawing/2014/main" id="{0852228F-A69B-19E4-6174-12178754761A}"/>
              </a:ext>
            </a:extLst>
          </p:cNvPr>
          <p:cNvPicPr>
            <a:picLocks noChangeAspect="1"/>
          </p:cNvPicPr>
          <p:nvPr/>
        </p:nvPicPr>
        <p:blipFill>
          <a:blip r:embed="rId11"/>
          <a:stretch>
            <a:fillRect/>
          </a:stretch>
        </p:blipFill>
        <p:spPr>
          <a:xfrm>
            <a:off x="5862561" y="91257"/>
            <a:ext cx="6015495" cy="6766743"/>
          </a:xfrm>
          <a:prstGeom prst="rect">
            <a:avLst/>
          </a:prstGeom>
        </p:spPr>
      </p:pic>
    </p:spTree>
    <p:extLst>
      <p:ext uri="{BB962C8B-B14F-4D97-AF65-F5344CB8AC3E}">
        <p14:creationId xmlns:p14="http://schemas.microsoft.com/office/powerpoint/2010/main" val="278336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0BB4DB-F7E6-F983-A60D-5AF00DF280E9}"/>
              </a:ext>
            </a:extLst>
          </p:cNvPr>
          <p:cNvSpPr>
            <a:spLocks noGrp="1"/>
          </p:cNvSpPr>
          <p:nvPr>
            <p:ph type="body" idx="1"/>
          </p:nvPr>
        </p:nvSpPr>
        <p:spPr>
          <a:xfrm>
            <a:off x="564694" y="850444"/>
            <a:ext cx="11062607" cy="5898696"/>
          </a:xfrm>
        </p:spPr>
        <p:txBody>
          <a:bodyPr>
            <a:normAutofit/>
          </a:bodyPr>
          <a:lstStyle/>
          <a:p>
            <a:pPr algn="just">
              <a:lnSpc>
                <a:spcPct val="120000"/>
              </a:lnSpc>
              <a:spcAft>
                <a:spcPts val="800"/>
              </a:spcAft>
            </a:pP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jedinice područne (regionalne) samouprave (župan) </a:t>
            </a:r>
            <a:r>
              <a:rPr lang="hr-HR" sz="1600" b="1" u="sng" kern="0" dirty="0">
                <a:solidFill>
                  <a:schemeClr val="tx1"/>
                </a:solidFill>
                <a:effectLst/>
                <a:ea typeface="Calibri" panose="020F0502020204030204" pitchFamily="34" charset="0"/>
                <a:cs typeface="MinionPro-Cn"/>
              </a:rPr>
              <a:t>dužno je najkasnije </a:t>
            </a: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 1. rujna</a:t>
            </a:r>
            <a:r>
              <a:rPr lang="hr-HR" sz="1600" b="1" u="sng" kern="0" dirty="0">
                <a:solidFill>
                  <a:schemeClr val="tx1"/>
                </a:solidFill>
                <a:effectLst/>
                <a:ea typeface="Calibri" panose="020F0502020204030204" pitchFamily="34" charset="0"/>
                <a:cs typeface="MinionPro-Cn"/>
              </a:rPr>
              <a:t> izraditi Prijedlog plana upravljanja pomorskim dobrom za iduće razdoblje od </a:t>
            </a: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pet godina</a:t>
            </a:r>
            <a:r>
              <a:rPr lang="hr-HR" sz="1600" kern="0" dirty="0">
                <a:solidFill>
                  <a:schemeClr val="tx1"/>
                </a:solidFill>
                <a:effectLst/>
                <a:ea typeface="Calibri" panose="020F0502020204030204" pitchFamily="34" charset="0"/>
                <a:cs typeface="MinionPro-Cn"/>
              </a:rPr>
              <a:t>, koji sadrži:</a:t>
            </a:r>
          </a:p>
          <a:p>
            <a:pPr marL="719138" indent="-269875" algn="just">
              <a:lnSpc>
                <a:spcPct val="120000"/>
              </a:lnSpc>
              <a:spcAft>
                <a:spcPts val="800"/>
              </a:spcAft>
              <a:buFont typeface="Wingdings" panose="05000000000000000000" pitchFamily="2" charset="2"/>
              <a:buChar char="v"/>
            </a:pPr>
            <a:r>
              <a:rPr lang="hr-HR" sz="1600" kern="0" dirty="0">
                <a:solidFill>
                  <a:schemeClr val="tx1"/>
                </a:solidFill>
                <a:effectLst/>
                <a:ea typeface="Calibri" panose="020F0502020204030204" pitchFamily="34" charset="0"/>
                <a:cs typeface="MinionPro-Cn"/>
              </a:rPr>
              <a:t>planirane aktivnosti na pomorskom dobru i prioritete njihove realizacije, </a:t>
            </a:r>
          </a:p>
          <a:p>
            <a:pPr marL="719138" indent="-269875" algn="just">
              <a:lnSpc>
                <a:spcPct val="120000"/>
              </a:lnSpc>
              <a:spcAft>
                <a:spcPts val="800"/>
              </a:spcAft>
              <a:buFont typeface="Wingdings" panose="05000000000000000000" pitchFamily="2" charset="2"/>
              <a:buChar char="v"/>
            </a:pPr>
            <a:r>
              <a:rPr lang="hr-HR" sz="1600" kern="0" dirty="0">
                <a:solidFill>
                  <a:schemeClr val="tx1"/>
                </a:solidFill>
                <a:effectLst/>
                <a:ea typeface="Calibri" panose="020F0502020204030204" pitchFamily="34" charset="0"/>
                <a:cs typeface="MinionPro-Cn"/>
              </a:rPr>
              <a:t>izvore sredstava za njihovu realizaciju, </a:t>
            </a:r>
          </a:p>
          <a:p>
            <a:pPr marL="719138" indent="-269875" algn="just">
              <a:lnSpc>
                <a:spcPct val="120000"/>
              </a:lnSpc>
              <a:spcAft>
                <a:spcPts val="800"/>
              </a:spcAft>
              <a:buFont typeface="Wingdings" panose="05000000000000000000" pitchFamily="2" charset="2"/>
              <a:buChar char="v"/>
            </a:pPr>
            <a:r>
              <a:rPr lang="hr-HR" sz="1600" kern="0" dirty="0">
                <a:solidFill>
                  <a:schemeClr val="tx1"/>
                </a:solidFill>
                <a:effectLst/>
                <a:ea typeface="Calibri" panose="020F0502020204030204" pitchFamily="34" charset="0"/>
                <a:cs typeface="MinionPro-Cn"/>
              </a:rPr>
              <a:t>plan održavanja i gradnje na pomorskom dobru, </a:t>
            </a:r>
          </a:p>
          <a:p>
            <a:pPr marL="719138" indent="-269875" algn="just">
              <a:lnSpc>
                <a:spcPct val="120000"/>
              </a:lnSpc>
              <a:spcAft>
                <a:spcPts val="800"/>
              </a:spcAft>
              <a:buFont typeface="Wingdings" panose="05000000000000000000" pitchFamily="2" charset="2"/>
              <a:buChar char="v"/>
            </a:pPr>
            <a:r>
              <a:rPr lang="hr-HR" sz="1600" kern="0" dirty="0">
                <a:solidFill>
                  <a:schemeClr val="tx1"/>
                </a:solidFill>
                <a:effectLst/>
                <a:ea typeface="Calibri" panose="020F0502020204030204" pitchFamily="34" charset="0"/>
                <a:cs typeface="MinionPro-Cn"/>
              </a:rPr>
              <a:t>plan davanja koncesija i posebne upotrebe, </a:t>
            </a:r>
          </a:p>
          <a:p>
            <a:pPr marL="719138" indent="-269875" algn="just">
              <a:lnSpc>
                <a:spcPct val="120000"/>
              </a:lnSpc>
              <a:spcAft>
                <a:spcPts val="800"/>
              </a:spcAft>
              <a:buFont typeface="Wingdings" panose="05000000000000000000" pitchFamily="2" charset="2"/>
              <a:buChar char="v"/>
            </a:pPr>
            <a:r>
              <a:rPr lang="hr-HR" sz="1600" kern="0" dirty="0">
                <a:solidFill>
                  <a:schemeClr val="tx1"/>
                </a:solidFill>
                <a:effectLst/>
                <a:ea typeface="Calibri" panose="020F0502020204030204" pitchFamily="34" charset="0"/>
                <a:cs typeface="MinionPro-Cn"/>
              </a:rPr>
              <a:t>plan nadzora koncesionara i ovlaštenika posebne upotrebe </a:t>
            </a:r>
          </a:p>
          <a:p>
            <a:pPr algn="just">
              <a:lnSpc>
                <a:spcPct val="120000"/>
              </a:lnSpc>
              <a:spcAft>
                <a:spcPts val="800"/>
              </a:spcAft>
            </a:pPr>
            <a:r>
              <a:rPr lang="hr-HR" sz="1600" b="1" u="sng" kern="0" dirty="0">
                <a:solidFill>
                  <a:schemeClr val="tx1"/>
                </a:solidFill>
                <a:effectLst/>
                <a:ea typeface="Calibri" panose="020F0502020204030204" pitchFamily="34" charset="0"/>
                <a:cs typeface="MinionPro-Cn"/>
              </a:rPr>
              <a:t>Za Prijedlog plana upravljanja pomorskim dobrom treba provesti </a:t>
            </a:r>
            <a:r>
              <a:rPr lang="hr-HR" sz="1600" kern="0" dirty="0">
                <a:solidFill>
                  <a:schemeClr val="tx1"/>
                </a:solidFill>
                <a:ea typeface="Calibri" panose="020F0502020204030204" pitchFamily="34" charset="0"/>
                <a:cs typeface="MinionPro-Cn"/>
              </a:rPr>
              <a:t>javno savjetovanje u trajanju od najmanje 30 dana, </a:t>
            </a:r>
            <a:r>
              <a:rPr lang="hr-HR" sz="1600" kern="0" dirty="0">
                <a:solidFill>
                  <a:schemeClr val="tx1"/>
                </a:solidFill>
                <a:effectLst/>
                <a:ea typeface="Calibri" panose="020F0502020204030204" pitchFamily="34" charset="0"/>
                <a:cs typeface="MinionPro-Cn"/>
              </a:rPr>
              <a:t>u skladu s propisom kojim se uređuje pravo na pristup informacijama.</a:t>
            </a:r>
            <a:endParaRPr lang="hr-HR" sz="1600" kern="100" dirty="0">
              <a:solidFill>
                <a:schemeClr val="tx1"/>
              </a:solidFill>
              <a:effectLst/>
              <a:ea typeface="Calibri" panose="020F0502020204030204" pitchFamily="34" charset="0"/>
              <a:cs typeface="Times New Roman" panose="02020603050405020304" pitchFamily="18" charset="0"/>
            </a:endParaRPr>
          </a:p>
          <a:p>
            <a:pPr algn="just">
              <a:lnSpc>
                <a:spcPct val="120000"/>
              </a:lnSpc>
            </a:pPr>
            <a:r>
              <a:rPr lang="hr-HR" sz="1600" kern="0" dirty="0">
                <a:solidFill>
                  <a:schemeClr val="tx1"/>
                </a:solidFill>
                <a:effectLst/>
                <a:ea typeface="Calibri" panose="020F0502020204030204" pitchFamily="34" charset="0"/>
                <a:cs typeface="MinionPro-Cn"/>
              </a:rPr>
              <a:t>Po provedbi javnog savjetovanja Plan upravljanja pomorskim dobrom za jedinicu područne (regionalne) samouprave </a:t>
            </a: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donosi predstavničko tijelo jedinice područne (regionalne) samouprave (županijska skupština</a:t>
            </a:r>
            <a:r>
              <a:rPr lang="hr-HR" sz="1600"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 </a:t>
            </a:r>
            <a:r>
              <a:rPr lang="hr-HR" sz="1600" kern="0" dirty="0">
                <a:solidFill>
                  <a:schemeClr val="tx1"/>
                </a:solidFill>
                <a:effectLst/>
                <a:ea typeface="Calibri" panose="020F0502020204030204" pitchFamily="34" charset="0"/>
                <a:cs typeface="MinionPro-Cn"/>
              </a:rPr>
              <a:t>uz </a:t>
            </a:r>
            <a:r>
              <a:rPr lang="hr-HR" sz="16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prethodnu suglasnost Ministarstva </a:t>
            </a:r>
            <a:r>
              <a:rPr lang="hr-HR" sz="16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a:t>
            </a:r>
            <a:r>
              <a:rPr lang="hr-HR" sz="1600" b="1" i="0" u="none" strike="noStrike" baseline="0" dirty="0">
                <a:solidFill>
                  <a:schemeClr val="tx1"/>
                </a:solidFill>
                <a:effectLst>
                  <a:outerShdw blurRad="38100" dist="38100" dir="2700000" algn="tl">
                    <a:srgbClr val="000000">
                      <a:alpha val="43137"/>
                    </a:srgbClr>
                  </a:outerShdw>
                </a:effectLst>
              </a:rPr>
              <a:t>čijem su djelokrugu poslovi pomorstva</a:t>
            </a:r>
            <a:r>
              <a:rPr lang="hr-HR" sz="16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p>
          <a:p>
            <a:pPr algn="just">
              <a:lnSpc>
                <a:spcPct val="120000"/>
              </a:lnSpc>
            </a:pPr>
            <a:r>
              <a:rPr lang="hr-HR" sz="1600"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JP(R)S (župan) </a:t>
            </a:r>
            <a:r>
              <a:rPr lang="hr-HR" sz="1600" kern="0" dirty="0">
                <a:solidFill>
                  <a:schemeClr val="tx1"/>
                </a:solidFill>
                <a:effectLst/>
                <a:ea typeface="Calibri" panose="020F0502020204030204" pitchFamily="34" charset="0"/>
                <a:cs typeface="MinionPro-Cn"/>
              </a:rPr>
              <a:t>dužno je dostaviti Ministarstvu Plan upravljanja pomorskim dobrom koji objedinjuje plan upravljanja pomorskim dobrom jedinice područne (regionalne) samouprave i sve planove jedinica lokalne samouprave za iduće razdoblje.</a:t>
            </a:r>
            <a:endParaRPr lang="hr-HR" sz="1600" kern="100" dirty="0">
              <a:solidFill>
                <a:schemeClr val="tx1"/>
              </a:solidFill>
              <a:effectLst/>
              <a:ea typeface="Calibri" panose="020F0502020204030204" pitchFamily="34" charset="0"/>
              <a:cs typeface="Times New Roman" panose="02020603050405020304" pitchFamily="18" charset="0"/>
            </a:endParaRPr>
          </a:p>
          <a:p>
            <a:pPr algn="just">
              <a:lnSpc>
                <a:spcPct val="120000"/>
              </a:lnSpc>
            </a:pPr>
            <a:endParaRPr lang="hr-HR" sz="1600" kern="0" dirty="0">
              <a:solidFill>
                <a:schemeClr val="tx1"/>
              </a:solidFill>
              <a:effectLst/>
              <a:ea typeface="Calibri" panose="020F0502020204030204" pitchFamily="34" charset="0"/>
              <a:cs typeface="MinionPro-Cn"/>
            </a:endParaRPr>
          </a:p>
        </p:txBody>
      </p:sp>
      <p:sp>
        <p:nvSpPr>
          <p:cNvPr id="4" name="TextBox 3">
            <a:extLst>
              <a:ext uri="{FF2B5EF4-FFF2-40B4-BE49-F238E27FC236}">
                <a16:creationId xmlns:a16="http://schemas.microsoft.com/office/drawing/2014/main" id="{35BB1121-E895-0085-9BC2-0DB5314EDD7F}"/>
              </a:ext>
            </a:extLst>
          </p:cNvPr>
          <p:cNvSpPr txBox="1"/>
          <p:nvPr/>
        </p:nvSpPr>
        <p:spPr>
          <a:xfrm>
            <a:off x="564693" y="306434"/>
            <a:ext cx="11062607" cy="364395"/>
          </a:xfrm>
          <a:prstGeom prst="rect">
            <a:avLst/>
          </a:prstGeom>
          <a:noFill/>
        </p:spPr>
        <p:txBody>
          <a:bodyPr wrap="square">
            <a:spAutoFit/>
          </a:bodyPr>
          <a:lstStyle/>
          <a:p>
            <a:pPr>
              <a:lnSpc>
                <a:spcPct val="107000"/>
              </a:lnSpc>
              <a:spcAft>
                <a:spcPts val="800"/>
              </a:spcAft>
            </a:pPr>
            <a:r>
              <a:rPr lang="pl-PL" sz="1800" b="1" i="1" dirty="0">
                <a:solidFill>
                  <a:schemeClr val="bg2">
                    <a:lumMod val="75000"/>
                  </a:schemeClr>
                </a:solidFill>
                <a:effectLst>
                  <a:outerShdw blurRad="38100" dist="38100" dir="2700000" algn="tl">
                    <a:srgbClr val="000000">
                      <a:alpha val="43137"/>
                    </a:srgbClr>
                  </a:outerShdw>
                </a:effectLst>
              </a:rPr>
              <a:t>PLANOVI UPRAVLJANJA POMORSKIM DOBROM JEDINICA PODRUČNE (REGIONALNE) SAMOUPRAVE</a:t>
            </a:r>
          </a:p>
        </p:txBody>
      </p:sp>
    </p:spTree>
    <p:extLst>
      <p:ext uri="{BB962C8B-B14F-4D97-AF65-F5344CB8AC3E}">
        <p14:creationId xmlns:p14="http://schemas.microsoft.com/office/powerpoint/2010/main" val="2967821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1269-940E-D9A9-4118-B7AA9D567B6B}"/>
              </a:ext>
            </a:extLst>
          </p:cNvPr>
          <p:cNvSpPr>
            <a:spLocks noGrp="1"/>
          </p:cNvSpPr>
          <p:nvPr>
            <p:ph type="title"/>
          </p:nvPr>
        </p:nvSpPr>
        <p:spPr>
          <a:xfrm>
            <a:off x="1020535" y="432706"/>
            <a:ext cx="10435544" cy="383722"/>
          </a:xfrm>
        </p:spPr>
        <p:txBody>
          <a:bodyPr>
            <a:normAutofit fontScale="90000"/>
          </a:bodyPr>
          <a:lstStyle/>
          <a:p>
            <a:br>
              <a:rPr lang="hr-HR" b="1" i="1" kern="0" dirty="0">
                <a:latin typeface="MinionPro-CnIt"/>
                <a:ea typeface="Calibri" panose="020F0502020204030204" pitchFamily="34" charset="0"/>
                <a:cs typeface="MinionPro-CnIt"/>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Dozvole na pomorskom dobru (ex koncesijska odobrenja)</a:t>
            </a:r>
            <a:br>
              <a:rPr lang="hr-HR" sz="2200" b="1" kern="10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hr-HR" sz="22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9307E1A-7F85-DE03-C34B-A32E6A247E85}"/>
              </a:ext>
            </a:extLst>
          </p:cNvPr>
          <p:cNvSpPr>
            <a:spLocks noGrp="1"/>
          </p:cNvSpPr>
          <p:nvPr>
            <p:ph type="body" idx="1"/>
          </p:nvPr>
        </p:nvSpPr>
        <p:spPr>
          <a:xfrm>
            <a:off x="963385" y="1028700"/>
            <a:ext cx="10108973" cy="5682343"/>
          </a:xfrm>
        </p:spPr>
        <p:txBody>
          <a:bodyPr>
            <a:noAutofit/>
          </a:bodyPr>
          <a:lstStyle/>
          <a:p>
            <a:pPr marL="0" indent="0" algn="just">
              <a:lnSpc>
                <a:spcPct val="150000"/>
              </a:lnSpc>
              <a:buNone/>
            </a:pPr>
            <a:r>
              <a:rPr lang="pl-PL" sz="1800" b="1" i="1" u="none" strike="noStrike" baseline="0" dirty="0">
                <a:solidFill>
                  <a:srgbClr val="FF0000"/>
                </a:solidFill>
                <a:effectLst>
                  <a:outerShdw blurRad="38100" dist="38100" dir="2700000" algn="tl">
                    <a:srgbClr val="000000">
                      <a:alpha val="43137"/>
                    </a:srgbClr>
                  </a:outerShdw>
                </a:effectLst>
              </a:rPr>
              <a:t>DOZVOLA NA POMORSKOM </a:t>
            </a:r>
            <a:r>
              <a:rPr lang="pl-PL" sz="1800" b="0" i="1" u="none" strike="noStrike" baseline="0" dirty="0">
                <a:solidFill>
                  <a:schemeClr val="tx1"/>
                </a:solidFill>
              </a:rPr>
              <a:t>dobru </a:t>
            </a:r>
            <a:r>
              <a:rPr lang="pl-PL" sz="1800" b="0" i="0" u="none" strike="noStrike" baseline="0" dirty="0">
                <a:solidFill>
                  <a:schemeClr val="tx1"/>
                </a:solidFill>
              </a:rPr>
              <a:t>je upravni akt kojim se ovlašteniku </a:t>
            </a:r>
            <a:r>
              <a:rPr lang="hr-HR" sz="1800" b="0" i="0" u="none" strike="noStrike" baseline="0" dirty="0">
                <a:solidFill>
                  <a:schemeClr val="tx1"/>
                </a:solidFill>
              </a:rPr>
              <a:t>daje vremenski ograničeno pravo na obavljanje djelatnosti na pomorskom dobru, kojom se ne ograničava niti isključuje opća upotreba pomorskog dobra, a za obavljanje djelatnosti može služiti isključivo jednostavna građevina koja se prema propisima kojima se uređuje građenje ne smatra građenjem, izvedena u skladu s posebnim </a:t>
            </a:r>
            <a:r>
              <a:rPr lang="it-IT" sz="1800" b="0" i="0" u="none" strike="noStrike" baseline="0" dirty="0">
                <a:solidFill>
                  <a:schemeClr val="tx1"/>
                </a:solidFill>
              </a:rPr>
              <a:t>propisima kojima se uređuje zaštita prirode, prostornim</a:t>
            </a:r>
            <a:r>
              <a:rPr lang="hr-HR" sz="1800" b="0" i="0" u="none" strike="noStrike" baseline="0" dirty="0">
                <a:solidFill>
                  <a:schemeClr val="tx1"/>
                </a:solidFill>
              </a:rPr>
              <a:t> planom i uredbom Vlade iz čanka 14. stavka 4. točke 11. ZPDML kojom se uređuje gradnja građevina i izvođenje zahvata u prostoru koji se prema propisima kojima se uređuje građenje ne smatraju građenjem, a koji su dopušteni na prostoru pomorskog dobra.</a:t>
            </a:r>
          </a:p>
          <a:p>
            <a:pPr marL="0" indent="0" algn="just">
              <a:lnSpc>
                <a:spcPct val="150000"/>
              </a:lnSpc>
              <a:buNone/>
            </a:pPr>
            <a:r>
              <a:rPr lang="pl-PL" sz="1800" b="1" i="1" u="none" strike="noStrike" baseline="0" dirty="0">
                <a:solidFill>
                  <a:srgbClr val="FF0000"/>
                </a:solidFill>
                <a:effectLst>
                  <a:outerShdw blurRad="38100" dist="38100" dir="2700000" algn="tl">
                    <a:srgbClr val="000000">
                      <a:alpha val="43137"/>
                    </a:srgbClr>
                  </a:outerShdw>
                </a:effectLst>
              </a:rPr>
              <a:t>OVLAŠTENIK DOZVOLE </a:t>
            </a:r>
            <a:r>
              <a:rPr lang="pl-PL" sz="1800" b="0" i="1" u="none" strike="noStrike" baseline="0" dirty="0">
                <a:solidFill>
                  <a:schemeClr val="tx1"/>
                </a:solidFill>
              </a:rPr>
              <a:t>na pomorskom dobru </a:t>
            </a:r>
            <a:r>
              <a:rPr lang="pl-PL" sz="1800" b="0" i="0" u="none" strike="noStrike" baseline="0" dirty="0">
                <a:solidFill>
                  <a:schemeClr val="tx1"/>
                </a:solidFill>
              </a:rPr>
              <a:t>je gospodarski subjekt kojem je izdana dozvola na pomorskom dobru u skladu s </a:t>
            </a:r>
            <a:r>
              <a:rPr lang="hr-HR" sz="1800" b="0" i="0" u="none" strike="noStrike" baseline="0" dirty="0">
                <a:solidFill>
                  <a:schemeClr val="tx1"/>
                </a:solidFill>
              </a:rPr>
              <a:t>odredbama ZPDML.</a:t>
            </a:r>
            <a:endParaRPr lang="hr-HR" sz="1800" dirty="0">
              <a:solidFill>
                <a:schemeClr val="tx1"/>
              </a:solidFill>
            </a:endParaRPr>
          </a:p>
          <a:p>
            <a:pPr algn="just">
              <a:lnSpc>
                <a:spcPct val="107000"/>
              </a:lnSpc>
              <a:spcAft>
                <a:spcPts val="800"/>
              </a:spcAft>
            </a:pPr>
            <a:endParaRPr lang="hr-HR" sz="1800" b="1" kern="0" dirty="0">
              <a:solidFill>
                <a:schemeClr val="tx1"/>
              </a:solidFill>
              <a:ea typeface="Calibri" panose="020F0502020204030204" pitchFamily="34" charset="0"/>
              <a:cs typeface="MinionPro-Cn"/>
            </a:endParaRPr>
          </a:p>
        </p:txBody>
      </p:sp>
    </p:spTree>
    <p:extLst>
      <p:ext uri="{BB962C8B-B14F-4D97-AF65-F5344CB8AC3E}">
        <p14:creationId xmlns:p14="http://schemas.microsoft.com/office/powerpoint/2010/main" val="480624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079BADA-78E4-A990-22DA-FD8340FD9932}"/>
              </a:ext>
            </a:extLst>
          </p:cNvPr>
          <p:cNvSpPr txBox="1">
            <a:spLocks/>
          </p:cNvSpPr>
          <p:nvPr/>
        </p:nvSpPr>
        <p:spPr>
          <a:xfrm>
            <a:off x="620485" y="424543"/>
            <a:ext cx="10866665" cy="6066065"/>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Na temelju Plana upravljanja pomorskim dobrom </a:t>
            </a:r>
            <a:r>
              <a:rPr lang="hr-HR" sz="1700" b="1" kern="0" dirty="0">
                <a:solidFill>
                  <a:srgbClr val="FF0000"/>
                </a:solidFill>
                <a:ea typeface="Calibri" panose="020F0502020204030204" pitchFamily="34" charset="0"/>
                <a:cs typeface="MinionPro-Cn"/>
              </a:rPr>
              <a:t>izvršno tijelo JLS (gradonačelnik/općinski načelnik) dužno je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 1. veljače tekuće godine</a:t>
            </a:r>
            <a:r>
              <a:rPr lang="hr-HR" sz="1700" b="1" kern="0" dirty="0">
                <a:solidFill>
                  <a:srgbClr val="FF0000"/>
                </a:solidFill>
                <a:ea typeface="Calibri" panose="020F0502020204030204" pitchFamily="34" charset="0"/>
                <a:cs typeface="MinionPro-Cn"/>
              </a:rPr>
              <a:t> </a:t>
            </a:r>
            <a:r>
              <a:rPr lang="hr-HR" sz="1700" b="1" kern="0" dirty="0">
                <a:solidFill>
                  <a:schemeClr val="tx1"/>
                </a:solidFill>
                <a:ea typeface="Calibri" panose="020F0502020204030204" pitchFamily="34" charset="0"/>
                <a:cs typeface="MinionPro-Cn"/>
              </a:rPr>
              <a:t>objaviti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javni natječaj </a:t>
            </a:r>
            <a:r>
              <a:rPr lang="hr-HR" sz="1700" b="1" kern="0" dirty="0">
                <a:solidFill>
                  <a:schemeClr val="tx1"/>
                </a:solidFill>
                <a:ea typeface="Calibri" panose="020F0502020204030204" pitchFamily="34" charset="0"/>
                <a:cs typeface="MinionPro-Cn"/>
              </a:rPr>
              <a:t>za dodjelu dozvola na pomorskom dobru </a:t>
            </a:r>
            <a:r>
              <a:rPr lang="hr-HR" sz="1700" kern="0" dirty="0">
                <a:solidFill>
                  <a:schemeClr val="tx1"/>
                </a:solidFill>
                <a:ea typeface="Calibri" panose="020F0502020204030204" pitchFamily="34" charset="0"/>
                <a:cs typeface="MinionPro-Cn"/>
              </a:rPr>
              <a:t>u službenom glasilu, na oglasnoj ploči, na službenim mrežnim stranicama jedinice lokalne samouprave i najmanje u jednom dnevnom listu. </a:t>
            </a:r>
          </a:p>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Ako izvršno tijelo jedinice lokalne samouprave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ne objavi </a:t>
            </a:r>
            <a:r>
              <a:rPr lang="hr-HR" sz="1700" kern="0" dirty="0">
                <a:solidFill>
                  <a:schemeClr val="tx1"/>
                </a:solidFill>
                <a:ea typeface="Calibri" panose="020F0502020204030204" pitchFamily="34" charset="0"/>
                <a:cs typeface="MinionPro-Cn"/>
              </a:rPr>
              <a:t>javni natječaj </a:t>
            </a:r>
            <a:r>
              <a:rPr lang="hr-HR" sz="1700" b="1" u="sng" kern="0" dirty="0">
                <a:solidFill>
                  <a:schemeClr val="tx1"/>
                </a:solidFill>
                <a:ea typeface="Calibri" panose="020F0502020204030204" pitchFamily="34" charset="0"/>
                <a:cs typeface="MinionPro-Cn"/>
              </a:rPr>
              <a:t>do 1. veljače tekuće godine</a:t>
            </a:r>
            <a:r>
              <a:rPr lang="hr-HR" sz="1700" u="sng" kern="0" dirty="0">
                <a:solidFill>
                  <a:schemeClr val="tx1"/>
                </a:solidFill>
                <a:ea typeface="Calibri" panose="020F0502020204030204" pitchFamily="34" charset="0"/>
                <a:cs typeface="MinionPro-Cn"/>
              </a:rPr>
              <a:t>,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smatra se da u tekućoj godini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neće davati dozvole na pomorskom dobru. </a:t>
            </a:r>
          </a:p>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Na temelju zaprimljenih ponuda na javnom natječaju, na temelju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odluke predstavničkog tijela JLS,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rješenje o davanju dozvole na pomorskom dobru najpovoljnijem ponuditelju donosi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JLS</a:t>
            </a:r>
            <a:r>
              <a:rPr lang="hr-HR" sz="1700" b="1" kern="0" dirty="0">
                <a:solidFill>
                  <a:srgbClr val="FF0000"/>
                </a:solidFill>
                <a:ea typeface="Calibri" panose="020F0502020204030204" pitchFamily="34" charset="0"/>
                <a:cs typeface="MinionPro-Cn"/>
              </a:rPr>
              <a:t> (gradonačelnik/općinski načelnik).</a:t>
            </a:r>
            <a:r>
              <a:rPr lang="hr-HR" sz="1700" kern="0" dirty="0">
                <a:solidFill>
                  <a:schemeClr val="tx1"/>
                </a:solidFill>
                <a:ea typeface="Calibri" panose="020F0502020204030204" pitchFamily="34" charset="0"/>
                <a:cs typeface="MinionPro-Cn"/>
              </a:rPr>
              <a:t> </a:t>
            </a:r>
          </a:p>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Dozvole na pomorskom dobru daju se na rok </a:t>
            </a:r>
            <a:r>
              <a:rPr lang="hr-HR" sz="1700"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od dvije do pet godina</a:t>
            </a:r>
            <a:r>
              <a:rPr lang="hr-HR" sz="1700" b="1" kern="0" dirty="0">
                <a:solidFill>
                  <a:schemeClr val="tx1"/>
                </a:solidFill>
                <a:ea typeface="Calibri" panose="020F0502020204030204" pitchFamily="34" charset="0"/>
                <a:cs typeface="MinionPro-Cn"/>
              </a:rPr>
              <a:t>. </a:t>
            </a:r>
          </a:p>
          <a:p>
            <a:pPr marL="0" indent="0" algn="just">
              <a:lnSpc>
                <a:spcPct val="107000"/>
              </a:lnSpc>
              <a:spcAft>
                <a:spcPts val="800"/>
              </a:spcAft>
              <a:buNone/>
            </a:pPr>
            <a:r>
              <a:rPr lang="hr-HR" sz="1700" b="1" kern="0" dirty="0">
                <a:solidFill>
                  <a:schemeClr val="tx1"/>
                </a:solidFill>
                <a:ea typeface="Calibri" panose="020F0502020204030204" pitchFamily="34" charset="0"/>
                <a:cs typeface="MinionPro-Cn"/>
              </a:rPr>
              <a:t>IZNIMNO</a:t>
            </a:r>
            <a:r>
              <a:rPr lang="hr-HR" sz="1700" kern="0" dirty="0">
                <a:solidFill>
                  <a:schemeClr val="tx1"/>
                </a:solidFill>
                <a:ea typeface="Calibri" panose="020F0502020204030204" pitchFamily="34" charset="0"/>
                <a:cs typeface="MinionPro-Cn"/>
              </a:rPr>
              <a:t>, dozvola na pomorskom dobru može se dati na zahtjev na rok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do 20 dana </a:t>
            </a:r>
            <a:r>
              <a:rPr lang="hr-HR" sz="1700" kern="0" dirty="0">
                <a:solidFill>
                  <a:schemeClr val="tx1"/>
                </a:solidFill>
                <a:ea typeface="Calibri" panose="020F0502020204030204" pitchFamily="34" charset="0"/>
                <a:cs typeface="MinionPro-Cn"/>
              </a:rPr>
              <a:t>za obavljanje privremene ili prigodne djelatnosti, samo jednom u kalendarskoj godini (kulturne, komercijalne, sportske priredbe, snimanje komercijalnog programa i sl.), uz mogućnost ograničenja opće upotrebe u smislu ograđivanja i naplate ulaska.</a:t>
            </a:r>
          </a:p>
          <a:p>
            <a:pPr marL="0" indent="0" algn="just">
              <a:lnSpc>
                <a:spcPct val="107000"/>
              </a:lnSpc>
              <a:spcAft>
                <a:spcPts val="800"/>
              </a:spcAft>
              <a:buNone/>
            </a:pPr>
            <a:r>
              <a:rPr lang="hr-HR" sz="1700" b="1" i="1" u="sng" kern="0" dirty="0">
                <a:solidFill>
                  <a:schemeClr val="tx1"/>
                </a:solidFill>
                <a:ea typeface="Calibri" panose="020F0502020204030204" pitchFamily="34" charset="0"/>
                <a:cs typeface="MinionPro-Cn"/>
              </a:rPr>
              <a:t>Vlada RH uredbom </a:t>
            </a:r>
            <a:r>
              <a:rPr lang="hr-HR" sz="1700" i="1" u="sng" kern="0" dirty="0">
                <a:solidFill>
                  <a:schemeClr val="tx1"/>
                </a:solidFill>
                <a:ea typeface="Calibri" panose="020F0502020204030204" pitchFamily="34" charset="0"/>
                <a:cs typeface="MinionPro-Cn"/>
              </a:rPr>
              <a:t>propisuje vrste djelatnosti i visinu minimalne naknade za dodjelu dozvola na pomorskom dobru</a:t>
            </a:r>
            <a:r>
              <a:rPr lang="hr-HR" sz="1700" kern="0" dirty="0">
                <a:solidFill>
                  <a:schemeClr val="tx1"/>
                </a:solidFill>
                <a:effectLst/>
                <a:ea typeface="Calibri" panose="020F0502020204030204" pitchFamily="34" charset="0"/>
                <a:cs typeface="MinionPro-Cn"/>
              </a:rPr>
              <a:t>, koju je dužna donijeti </a:t>
            </a:r>
            <a:r>
              <a:rPr lang="hr-HR" sz="1700" b="1" u="sng" kern="0" dirty="0">
                <a:solidFill>
                  <a:srgbClr val="FFC000"/>
                </a:solidFill>
                <a:effectLst/>
                <a:ea typeface="Calibri" panose="020F0502020204030204" pitchFamily="34" charset="0"/>
                <a:cs typeface="MinionPro-Cn"/>
              </a:rPr>
              <a:t>u roku </a:t>
            </a:r>
            <a:r>
              <a:rPr lang="pl-PL" sz="1700" b="1" i="0" u="sng" strike="noStrike" baseline="0" dirty="0">
                <a:solidFill>
                  <a:srgbClr val="FFC000"/>
                </a:solidFill>
              </a:rPr>
              <a:t>od godinu dana </a:t>
            </a:r>
            <a:r>
              <a:rPr lang="pl-PL" sz="1700" b="0" i="0" u="none" strike="noStrike" baseline="0" dirty="0">
                <a:solidFill>
                  <a:schemeClr val="tx1"/>
                </a:solidFill>
              </a:rPr>
              <a:t>od dana stupanja na snagu ZPDML.</a:t>
            </a:r>
            <a:endParaRPr lang="hr-HR" sz="1700" dirty="0">
              <a:solidFill>
                <a:schemeClr val="tx1"/>
              </a:solidFill>
            </a:endParaRPr>
          </a:p>
          <a:p>
            <a:pPr marL="0" indent="0" algn="just">
              <a:lnSpc>
                <a:spcPct val="107000"/>
              </a:lnSpc>
              <a:spcAft>
                <a:spcPts val="800"/>
              </a:spcAft>
              <a:buNone/>
            </a:pPr>
            <a:r>
              <a:rPr lang="hr-HR" sz="1700" b="1"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 stupanja na snagu navedene uredbe ostaje na snazi Uredba o postupku davanja koncesijskog odobrenja na pomorskom dobru (»Narodne novine«, br. 36/04.,63/08., 133/13. i 63/14.) </a:t>
            </a:r>
            <a:r>
              <a:rPr lang="hr-HR" sz="1700" kern="0" dirty="0">
                <a:solidFill>
                  <a:schemeClr val="tx1"/>
                </a:solidFill>
                <a:ea typeface="Calibri" panose="020F0502020204030204" pitchFamily="34" charset="0"/>
                <a:cs typeface="MinionPro-Cn"/>
              </a:rPr>
              <a:t>(</a:t>
            </a:r>
            <a:r>
              <a:rPr lang="hr-HR" sz="1700" kern="0" dirty="0">
                <a:solidFill>
                  <a:schemeClr val="tx1"/>
                </a:solidFill>
                <a:effectLst/>
                <a:ea typeface="Calibri" panose="020F0502020204030204" pitchFamily="34" charset="0"/>
                <a:cs typeface="MinionPro-Cn"/>
              </a:rPr>
              <a:t>Čl.231.st.2.</a:t>
            </a:r>
            <a:r>
              <a:rPr lang="hr-HR" sz="1700" kern="100" dirty="0">
                <a:solidFill>
                  <a:schemeClr val="tx1"/>
                </a:solidFill>
                <a:effectLst/>
                <a:ea typeface="Calibri" panose="020F0502020204030204" pitchFamily="34" charset="0"/>
                <a:cs typeface="Times New Roman" panose="02020603050405020304" pitchFamily="18" charset="0"/>
              </a:rPr>
              <a:t>)</a:t>
            </a:r>
            <a:endParaRPr lang="hr-HR" sz="1700" b="1" kern="0" dirty="0">
              <a:solidFill>
                <a:schemeClr val="tx1"/>
              </a:solidFill>
              <a:ea typeface="Calibri" panose="020F0502020204030204" pitchFamily="34" charset="0"/>
              <a:cs typeface="MinionPro-Cn"/>
            </a:endParaRPr>
          </a:p>
        </p:txBody>
      </p:sp>
    </p:spTree>
    <p:extLst>
      <p:ext uri="{BB962C8B-B14F-4D97-AF65-F5344CB8AC3E}">
        <p14:creationId xmlns:p14="http://schemas.microsoft.com/office/powerpoint/2010/main" val="3155933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7FD69D-F590-8D6B-B9A3-28E401982260}"/>
              </a:ext>
            </a:extLst>
          </p:cNvPr>
          <p:cNvSpPr txBox="1"/>
          <p:nvPr/>
        </p:nvSpPr>
        <p:spPr>
          <a:xfrm>
            <a:off x="547007" y="365190"/>
            <a:ext cx="10858500" cy="6623736"/>
          </a:xfrm>
          <a:prstGeom prst="rect">
            <a:avLst/>
          </a:prstGeom>
          <a:noFill/>
        </p:spPr>
        <p:txBody>
          <a:bodyPr wrap="square">
            <a:spAutoFit/>
          </a:bodyPr>
          <a:lstStyle/>
          <a:p>
            <a:pPr algn="just">
              <a:lnSpc>
                <a:spcPct val="107000"/>
              </a:lnSpc>
              <a:spcAft>
                <a:spcPts val="800"/>
              </a:spcAft>
            </a:pPr>
            <a:r>
              <a:rPr lang="hr-HR" sz="1800" kern="0" dirty="0">
                <a:solidFill>
                  <a:schemeClr val="tx1"/>
                </a:solidFill>
                <a:effectLst/>
                <a:ea typeface="Calibri" panose="020F0502020204030204" pitchFamily="34" charset="0"/>
                <a:cs typeface="MinionPro-Cn"/>
              </a:rPr>
              <a:t>Rješenje o davanju dozvole na pomorskom dobru je upravni akt na temelju kojeg gospodarski subjekt stječe pravo na obavljanje djelatnosti kojom se ne ograničava opća upotreba pomorskog dobra.</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Izreka rješenja </a:t>
            </a:r>
            <a:r>
              <a:rPr lang="hr-HR" sz="1800" kern="0" dirty="0">
                <a:effectLst>
                  <a:outerShdw blurRad="38100" dist="38100" dir="2700000" algn="tl">
                    <a:srgbClr val="000000">
                      <a:alpha val="43137"/>
                    </a:srgbClr>
                  </a:outerShdw>
                </a:effectLst>
                <a:ea typeface="Calibri" panose="020F0502020204030204" pitchFamily="34" charset="0"/>
                <a:cs typeface="MinionPro-Cn"/>
              </a:rPr>
              <a:t>o davanju dozvole na pomorskom dobru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mora sadržavati</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1. djelatnost za koju se izdaje</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2. način obavljanja djelatnosti</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3. opseg pomorskog dobra na kojem se djelatnost smije izvršavati</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4. zabranu ograničavanja ili isključenja opće upotrebe pomorskog dobra na kojem je dozvola dana.</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a typeface="Calibri" panose="020F0502020204030204" pitchFamily="34" charset="0"/>
                <a:cs typeface="MinionPro-Cn"/>
              </a:rPr>
              <a:t>Protiv rješenja o davanju i ukidanju dozvole na pomorskom dobru</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sz="1800" kern="0" dirty="0">
                <a:solidFill>
                  <a:schemeClr val="tx1"/>
                </a:solidFill>
                <a:ea typeface="Calibri" panose="020F0502020204030204" pitchFamily="34" charset="0"/>
                <a:cs typeface="MinionPro-Cn"/>
              </a:rPr>
              <a:t>može se izjaviti </a:t>
            </a:r>
            <a:r>
              <a:rPr lang="hr-HR" sz="1800" b="1" kern="0" dirty="0">
                <a:solidFill>
                  <a:srgbClr val="FF0000"/>
                </a:solidFill>
                <a:ea typeface="Calibri" panose="020F0502020204030204" pitchFamily="34" charset="0"/>
                <a:cs typeface="MinionPro-Cn"/>
              </a:rPr>
              <a:t>žalba Ministarstvu</a:t>
            </a:r>
            <a:r>
              <a:rPr lang="hr-HR" sz="1800" kern="0" dirty="0">
                <a:solidFill>
                  <a:schemeClr val="tx1"/>
                </a:solidFill>
                <a:ea typeface="Calibri" panose="020F0502020204030204" pitchFamily="34" charset="0"/>
                <a:cs typeface="MinionPro-Cn"/>
              </a:rPr>
              <a:t> u </a:t>
            </a:r>
            <a:r>
              <a:rPr lang="hr-HR" sz="1800" dirty="0">
                <a:solidFill>
                  <a:schemeClr val="tx1"/>
                </a:solidFill>
              </a:rPr>
              <a:t>čijem su djelokrugu poslovi pomorstva</a:t>
            </a:r>
            <a:r>
              <a:rPr lang="hr-HR" sz="1800" kern="0" dirty="0">
                <a:solidFill>
                  <a:schemeClr val="tx1"/>
                </a:solidFill>
                <a:ea typeface="Calibri" panose="020F0502020204030204" pitchFamily="34" charset="0"/>
                <a:cs typeface="MinionPro-Cn"/>
              </a:rPr>
              <a:t>.</a:t>
            </a:r>
            <a:endParaRPr lang="hr-HR" sz="1800" kern="100" dirty="0">
              <a:solidFill>
                <a:schemeClr val="tx1"/>
              </a:solidFill>
              <a:ea typeface="Calibri" panose="020F0502020204030204" pitchFamily="34" charset="0"/>
              <a:cs typeface="Times New Roman" panose="02020603050405020304" pitchFamily="18" charset="0"/>
            </a:endParaRPr>
          </a:p>
          <a:p>
            <a:pPr algn="just">
              <a:lnSpc>
                <a:spcPct val="107000"/>
              </a:lnSpc>
              <a:spcAft>
                <a:spcPts val="800"/>
              </a:spcAft>
            </a:pPr>
            <a:r>
              <a:rPr lang="hr-HR" sz="1800"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Rješenje kojim se daje dozvola umjesto koncesije za pomorsko dobro </a:t>
            </a:r>
            <a:r>
              <a:rPr lang="hr-HR" sz="1800" b="1" i="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ništavo je i nema pravni učinak</a:t>
            </a:r>
            <a:r>
              <a:rPr lang="hr-HR" sz="1800" i="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a:t>
            </a:r>
            <a:endParaRPr lang="hr-HR" sz="1800" i="1" u="sng" kern="100" dirty="0">
              <a:solidFill>
                <a:srgbClr val="FFC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Dozvola na pomorskom dobru može se dati gospodarskom subjektu koji je registriran za obavljanje gospodarske djelatnosti za koju je podnio ponudu na javnom natječaju. Dozvola se može dati </a:t>
            </a:r>
            <a:r>
              <a:rPr lang="hr-HR" sz="1800"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samo za obavljanje djelatnosti i korištenje pomorskog dobra manjeg značaja</a:t>
            </a:r>
            <a:r>
              <a:rPr lang="hr-HR" sz="1800" kern="0" dirty="0">
                <a:solidFill>
                  <a:schemeClr val="tx1"/>
                </a:solidFill>
                <a:effectLst/>
                <a:ea typeface="Calibri" panose="020F0502020204030204" pitchFamily="34" charset="0"/>
                <a:cs typeface="MinionPro-Cn"/>
              </a:rPr>
              <a:t>. Dozvola na pomorskom dobru ne može se dati ponuditelju koji je koristio pomorsko dobro bez valjane pravne osnove i/ili uzrokovao štetu na pomorskom dobru </a:t>
            </a:r>
            <a:endParaRPr lang="hr-HR" sz="1800" kern="0" dirty="0">
              <a:solidFill>
                <a:schemeClr val="tx1"/>
              </a:solidFill>
              <a:ea typeface="Calibri" panose="020F0502020204030204" pitchFamily="34" charset="0"/>
              <a:cs typeface="MinionPro-Cn"/>
            </a:endParaRPr>
          </a:p>
          <a:p>
            <a:pPr algn="just">
              <a:lnSpc>
                <a:spcPct val="107000"/>
              </a:lnSpc>
              <a:spcAft>
                <a:spcPts val="800"/>
              </a:spcAft>
            </a:pPr>
            <a:endParaRPr lang="hr-HR" sz="1800" kern="0" dirty="0">
              <a:solidFill>
                <a:schemeClr val="tx1"/>
              </a:solidFill>
              <a:effectLst/>
              <a:ea typeface="Calibri" panose="020F0502020204030204" pitchFamily="34" charset="0"/>
              <a:cs typeface="MinionPro-Cn"/>
            </a:endParaRPr>
          </a:p>
        </p:txBody>
      </p:sp>
    </p:spTree>
    <p:extLst>
      <p:ext uri="{BB962C8B-B14F-4D97-AF65-F5344CB8AC3E}">
        <p14:creationId xmlns:p14="http://schemas.microsoft.com/office/powerpoint/2010/main" val="121813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7FC6-C1D0-9140-6E5A-0534B1280792}"/>
              </a:ext>
            </a:extLst>
          </p:cNvPr>
          <p:cNvSpPr>
            <a:spLocks noGrp="1"/>
          </p:cNvSpPr>
          <p:nvPr>
            <p:ph type="title"/>
          </p:nvPr>
        </p:nvSpPr>
        <p:spPr>
          <a:xfrm>
            <a:off x="1354667" y="348967"/>
            <a:ext cx="8534400" cy="614462"/>
          </a:xfrm>
        </p:spPr>
        <p:txBody>
          <a:bodyPr>
            <a:normAutofit/>
          </a:bodyPr>
          <a:lstStyle/>
          <a:p>
            <a:pPr algn="ctr"/>
            <a:r>
              <a:rPr lang="hr-HR" sz="2000" b="1" i="1" u="none" strike="noStrike" baseline="0" dirty="0">
                <a:solidFill>
                  <a:schemeClr val="bg2">
                    <a:lumMod val="75000"/>
                  </a:schemeClr>
                </a:solidFill>
                <a:effectLst>
                  <a:outerShdw blurRad="38100" dist="38100" dir="2700000" algn="tl">
                    <a:srgbClr val="000000">
                      <a:alpha val="43137"/>
                    </a:srgbClr>
                  </a:outerShdw>
                </a:effectLst>
                <a:latin typeface="MinionPro-CnIt"/>
              </a:rPr>
              <a:t>Plan upravljanja pomorskim dobrom JLS</a:t>
            </a:r>
            <a:endParaRPr lang="hr-HR" sz="20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FB9766D-94DF-DB3F-2B73-DED563E66DB5}"/>
              </a:ext>
            </a:extLst>
          </p:cNvPr>
          <p:cNvSpPr>
            <a:spLocks noGrp="1"/>
          </p:cNvSpPr>
          <p:nvPr>
            <p:ph type="body" idx="1"/>
          </p:nvPr>
        </p:nvSpPr>
        <p:spPr>
          <a:xfrm>
            <a:off x="7104252" y="1028516"/>
            <a:ext cx="2915633" cy="576262"/>
          </a:xfrm>
        </p:spPr>
        <p:txBody>
          <a:bodyPr/>
          <a:lstStyle/>
          <a:p>
            <a:r>
              <a:rPr lang="hr-HR" sz="2000" b="1" dirty="0">
                <a:solidFill>
                  <a:srgbClr val="FF0000"/>
                </a:solidFill>
                <a:effectLst>
                  <a:outerShdw blurRad="38100" dist="38100" dir="2700000" algn="tl">
                    <a:srgbClr val="000000">
                      <a:alpha val="43137"/>
                    </a:srgbClr>
                  </a:outerShdw>
                </a:effectLst>
              </a:rPr>
              <a:t>„NOVI” ZPDML - 2023</a:t>
            </a:r>
          </a:p>
        </p:txBody>
      </p:sp>
      <p:sp>
        <p:nvSpPr>
          <p:cNvPr id="4" name="Content Placeholder 3">
            <a:extLst>
              <a:ext uri="{FF2B5EF4-FFF2-40B4-BE49-F238E27FC236}">
                <a16:creationId xmlns:a16="http://schemas.microsoft.com/office/drawing/2014/main" id="{92FE2B1B-AA0E-4616-6F16-F7212198FDA4}"/>
              </a:ext>
            </a:extLst>
          </p:cNvPr>
          <p:cNvSpPr>
            <a:spLocks noGrp="1"/>
          </p:cNvSpPr>
          <p:nvPr>
            <p:ph sz="half" idx="2"/>
          </p:nvPr>
        </p:nvSpPr>
        <p:spPr>
          <a:xfrm>
            <a:off x="507002" y="1951264"/>
            <a:ext cx="5183505" cy="4131129"/>
          </a:xfrm>
        </p:spPr>
        <p:txBody>
          <a:bodyPr>
            <a:normAutofit fontScale="92500" lnSpcReduction="20000"/>
          </a:bodyPr>
          <a:lstStyle/>
          <a:p>
            <a:pPr>
              <a:buFont typeface="Wingdings" panose="05000000000000000000" pitchFamily="2" charset="2"/>
              <a:buChar char="v"/>
            </a:pPr>
            <a:r>
              <a:rPr lang="hr-HR" dirty="0">
                <a:solidFill>
                  <a:schemeClr val="tx1"/>
                </a:solidFill>
              </a:rPr>
              <a:t>Plan upravljanja PD </a:t>
            </a:r>
            <a:r>
              <a:rPr lang="hr-HR" b="1" dirty="0">
                <a:solidFill>
                  <a:schemeClr val="tx1"/>
                </a:solidFill>
                <a:effectLst>
                  <a:outerShdw blurRad="38100" dist="38100" dir="2700000" algn="tl">
                    <a:srgbClr val="000000">
                      <a:alpha val="43137"/>
                    </a:srgbClr>
                  </a:outerShdw>
                </a:effectLst>
              </a:rPr>
              <a:t>donosi izvršno tijelo (gradonačelnik/općinski načečnik</a:t>
            </a:r>
            <a:r>
              <a:rPr lang="hr-HR" dirty="0">
                <a:solidFill>
                  <a:schemeClr val="tx1"/>
                </a:solidFill>
              </a:rPr>
              <a:t>) </a:t>
            </a:r>
            <a:r>
              <a:rPr lang="pl-PL" b="0" i="0" u="none" strike="noStrike" baseline="0" dirty="0">
                <a:solidFill>
                  <a:schemeClr val="tx1"/>
                </a:solidFill>
              </a:rPr>
              <a:t>svake godine, najkasnije do 1. prosinca tekuće </a:t>
            </a:r>
            <a:r>
              <a:rPr lang="hr-HR" b="0" i="0" u="none" strike="noStrike" baseline="0" dirty="0">
                <a:solidFill>
                  <a:schemeClr val="tx1"/>
                </a:solidFill>
              </a:rPr>
              <a:t>godine (</a:t>
            </a:r>
            <a:r>
              <a:rPr lang="hr-HR" b="1" i="0" u="none" strike="noStrike" baseline="0" dirty="0">
                <a:solidFill>
                  <a:schemeClr val="tx1"/>
                </a:solidFill>
                <a:effectLst>
                  <a:outerShdw blurRad="38100" dist="38100" dir="2700000" algn="tl">
                    <a:srgbClr val="000000">
                      <a:alpha val="43137"/>
                    </a:srgbClr>
                  </a:outerShdw>
                </a:effectLst>
              </a:rPr>
              <a:t>za razdoblje od jedne </a:t>
            </a:r>
            <a:r>
              <a:rPr lang="hr-HR" sz="2200" b="1" i="0" u="none" strike="noStrike" baseline="0" dirty="0">
                <a:solidFill>
                  <a:schemeClr val="tx1"/>
                </a:solidFill>
                <a:effectLst>
                  <a:outerShdw blurRad="38100" dist="38100" dir="2700000" algn="tl">
                    <a:srgbClr val="000000">
                      <a:alpha val="43137"/>
                    </a:srgbClr>
                  </a:outerShdw>
                </a:effectLst>
              </a:rPr>
              <a:t>godine)</a:t>
            </a:r>
            <a:endParaRPr lang="hr-HR" sz="2200" b="1" dirty="0">
              <a:solidFill>
                <a:schemeClr val="tx1"/>
              </a:solidFill>
              <a:effectLst>
                <a:outerShdw blurRad="38100" dist="38100" dir="2700000" algn="tl">
                  <a:srgbClr val="000000">
                    <a:alpha val="43137"/>
                  </a:srgbClr>
                </a:outerShdw>
              </a:effectLst>
            </a:endParaRPr>
          </a:p>
          <a:p>
            <a:r>
              <a:rPr lang="hr-HR" sz="2200" b="0" i="0" u="none" strike="noStrike" baseline="0" dirty="0">
                <a:solidFill>
                  <a:schemeClr val="tx1"/>
                </a:solidFill>
              </a:rPr>
              <a:t>za obavljanje djelatnosti na pomorskom dobru, koje ne isključuju niti ograničuju opću upotrebu PD izdaje se </a:t>
            </a:r>
            <a:r>
              <a:rPr lang="hr-HR" sz="2200" b="1" i="0" u="none" strike="noStrike" baseline="0" dirty="0">
                <a:solidFill>
                  <a:schemeClr val="tx1"/>
                </a:solidFill>
                <a:effectLst>
                  <a:outerShdw blurRad="38100" dist="38100" dir="2700000" algn="tl">
                    <a:srgbClr val="000000">
                      <a:alpha val="43137"/>
                    </a:srgbClr>
                  </a:outerShdw>
                </a:effectLst>
              </a:rPr>
              <a:t>k</a:t>
            </a:r>
            <a:r>
              <a:rPr lang="hr-HR" sz="2200" b="1" dirty="0">
                <a:solidFill>
                  <a:schemeClr val="tx1"/>
                </a:solidFill>
                <a:effectLst>
                  <a:outerShdw blurRad="38100" dist="38100" dir="2700000" algn="tl">
                    <a:srgbClr val="000000">
                      <a:alpha val="43137"/>
                    </a:srgbClr>
                  </a:outerShdw>
                </a:effectLst>
              </a:rPr>
              <a:t>oncesijsko odobrenje</a:t>
            </a:r>
          </a:p>
          <a:p>
            <a:pPr>
              <a:buFont typeface="Wingdings" panose="05000000000000000000" pitchFamily="2" charset="2"/>
              <a:buChar char="v"/>
            </a:pPr>
            <a:r>
              <a:rPr lang="hr-HR" b="1" i="0" u="none" strike="noStrike" baseline="0" dirty="0">
                <a:solidFill>
                  <a:schemeClr val="tx1"/>
                </a:solidFill>
                <a:effectLst>
                  <a:outerShdw blurRad="38100" dist="38100" dir="2700000" algn="tl">
                    <a:srgbClr val="000000">
                      <a:alpha val="43137"/>
                    </a:srgbClr>
                  </a:outerShdw>
                </a:effectLst>
              </a:rPr>
              <a:t>Vijeće za davanje koncesijskog odobrenja grada/općine </a:t>
            </a:r>
            <a:r>
              <a:rPr lang="hr-HR" b="0" i="0" u="none" strike="noStrike" baseline="0" dirty="0">
                <a:solidFill>
                  <a:schemeClr val="tx1"/>
                </a:solidFill>
              </a:rPr>
              <a:t>izdaje koncesijsko odobrenje </a:t>
            </a:r>
          </a:p>
          <a:p>
            <a:pPr>
              <a:buFont typeface="Wingdings" panose="05000000000000000000" pitchFamily="2" charset="2"/>
              <a:buChar char="v"/>
            </a:pPr>
            <a:r>
              <a:rPr lang="hr-HR" b="0" i="0" u="none" strike="noStrike" baseline="0" dirty="0">
                <a:solidFill>
                  <a:schemeClr val="tx1"/>
                </a:solidFill>
              </a:rPr>
              <a:t>na rok </a:t>
            </a:r>
            <a:r>
              <a:rPr lang="hr-HR" b="1" i="0" u="none" strike="noStrike" baseline="0" dirty="0">
                <a:solidFill>
                  <a:schemeClr val="tx1"/>
                </a:solidFill>
                <a:effectLst>
                  <a:outerShdw blurRad="38100" dist="38100" dir="2700000" algn="tl">
                    <a:srgbClr val="000000">
                      <a:alpha val="43137"/>
                    </a:srgbClr>
                  </a:outerShdw>
                </a:effectLst>
              </a:rPr>
              <a:t>do najviše 5 (pet) godina</a:t>
            </a:r>
            <a:r>
              <a:rPr lang="hr-HR" b="0" i="0" u="none" strike="noStrike" baseline="0" dirty="0">
                <a:solidFill>
                  <a:schemeClr val="tx1"/>
                </a:solidFill>
              </a:rPr>
              <a:t>,</a:t>
            </a:r>
          </a:p>
          <a:p>
            <a:pPr marL="0" indent="0" algn="l">
              <a:buNone/>
            </a:pPr>
            <a:r>
              <a:rPr lang="hr-HR" sz="1800" b="0" i="0" u="none" strike="noStrike" baseline="0" dirty="0">
                <a:latin typeface="MetaSerifPro-Book"/>
              </a:rPr>
              <a:t> </a:t>
            </a:r>
            <a:endParaRPr lang="hr-HR" dirty="0"/>
          </a:p>
        </p:txBody>
      </p:sp>
      <p:sp>
        <p:nvSpPr>
          <p:cNvPr id="5" name="Text Placeholder 4">
            <a:extLst>
              <a:ext uri="{FF2B5EF4-FFF2-40B4-BE49-F238E27FC236}">
                <a16:creationId xmlns:a16="http://schemas.microsoft.com/office/drawing/2014/main" id="{566D1F5D-886A-5278-598E-48BC160610AB}"/>
              </a:ext>
            </a:extLst>
          </p:cNvPr>
          <p:cNvSpPr>
            <a:spLocks noGrp="1"/>
          </p:cNvSpPr>
          <p:nvPr>
            <p:ph type="body" sz="quarter" idx="3"/>
          </p:nvPr>
        </p:nvSpPr>
        <p:spPr>
          <a:xfrm>
            <a:off x="954694" y="1030953"/>
            <a:ext cx="4133055" cy="576262"/>
          </a:xfrm>
        </p:spPr>
        <p:txBody>
          <a:bodyPr/>
          <a:lstStyle/>
          <a:p>
            <a:r>
              <a:rPr lang="hr-HR" sz="2000" b="1" dirty="0">
                <a:solidFill>
                  <a:srgbClr val="FF0000"/>
                </a:solidFill>
                <a:effectLst>
                  <a:outerShdw blurRad="38100" dist="38100" dir="2700000" algn="tl">
                    <a:srgbClr val="000000">
                      <a:alpha val="43137"/>
                    </a:srgbClr>
                  </a:outerShdw>
                </a:effectLst>
              </a:rPr>
              <a:t>„STARI” ZPDML – 2003....2019 </a:t>
            </a:r>
          </a:p>
        </p:txBody>
      </p:sp>
      <p:sp>
        <p:nvSpPr>
          <p:cNvPr id="6" name="Content Placeholder 5">
            <a:extLst>
              <a:ext uri="{FF2B5EF4-FFF2-40B4-BE49-F238E27FC236}">
                <a16:creationId xmlns:a16="http://schemas.microsoft.com/office/drawing/2014/main" id="{14418ABB-2805-5B28-1483-2E6C321811D8}"/>
              </a:ext>
            </a:extLst>
          </p:cNvPr>
          <p:cNvSpPr>
            <a:spLocks noGrp="1"/>
          </p:cNvSpPr>
          <p:nvPr>
            <p:ph sz="quarter" idx="4"/>
          </p:nvPr>
        </p:nvSpPr>
        <p:spPr>
          <a:xfrm>
            <a:off x="5847437" y="1913447"/>
            <a:ext cx="5837561" cy="4595586"/>
          </a:xfrm>
        </p:spPr>
        <p:txBody>
          <a:bodyPr>
            <a:normAutofit fontScale="92500" lnSpcReduction="20000"/>
          </a:bodyPr>
          <a:lstStyle/>
          <a:p>
            <a:pPr>
              <a:buFont typeface="Wingdings" panose="05000000000000000000" pitchFamily="2" charset="2"/>
              <a:buChar char="v"/>
            </a:pPr>
            <a:r>
              <a:rPr lang="hr-HR" sz="2000" kern="0" dirty="0">
                <a:solidFill>
                  <a:schemeClr val="tx1"/>
                </a:solidFill>
                <a:ea typeface="Calibri" panose="020F0502020204030204" pitchFamily="34" charset="0"/>
                <a:cs typeface="MinionPro-Cn"/>
              </a:rPr>
              <a:t>Plan upravljanja PD </a:t>
            </a:r>
            <a:r>
              <a:rPr lang="hr-HR" sz="20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donosi predstavničko tijelo JLS (gradsko/općinsko vijeće) na prijedlog izvršnog tijela JLS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(gradonačelnik/općinski načelnik)</a:t>
            </a:r>
            <a:r>
              <a:rPr lang="hr-HR" kern="0" dirty="0">
                <a:solidFill>
                  <a:schemeClr val="tx1"/>
                </a:solidFill>
                <a:ea typeface="Calibri" panose="020F0502020204030204" pitchFamily="34" charset="0"/>
                <a:cs typeface="MinionPro-Cn"/>
              </a:rPr>
              <a:t>, koji je dužno izraditi Prijedloga plana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najkasnije do 1. rujna tekuće godine </a:t>
            </a:r>
            <a:r>
              <a:rPr lang="hr-HR" kern="0" dirty="0">
                <a:solidFill>
                  <a:schemeClr val="tx1"/>
                </a:solidFill>
                <a:ea typeface="Calibri" panose="020F0502020204030204" pitchFamily="34" charset="0"/>
                <a:cs typeface="MinionPro-Cn"/>
              </a:rPr>
              <a:t>za iduće</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razdoblje od pet godina.</a:t>
            </a:r>
            <a:endParaRPr lang="pl-PL" b="1" dirty="0">
              <a:solidFill>
                <a:schemeClr val="tx1"/>
              </a:solidFill>
              <a:effectLst>
                <a:outerShdw blurRad="38100" dist="38100" dir="2700000" algn="tl">
                  <a:srgbClr val="000000">
                    <a:alpha val="43137"/>
                  </a:srgbClr>
                </a:outerShdw>
              </a:effectLst>
            </a:endParaRPr>
          </a:p>
          <a:p>
            <a:pPr>
              <a:buFont typeface="Wingdings" panose="05000000000000000000" pitchFamily="2" charset="2"/>
              <a:buChar char="v"/>
            </a:pPr>
            <a:r>
              <a:rPr lang="hr-HR" sz="2000" b="0" i="0" u="none" strike="noStrike" baseline="0" dirty="0">
                <a:solidFill>
                  <a:schemeClr val="tx1"/>
                </a:solidFill>
              </a:rPr>
              <a:t>za obavljanje djelatnosti na pomorskom dobru, koje ne isključuju niti ograničuju opću upotrebu PD izdaje se </a:t>
            </a:r>
            <a:r>
              <a:rPr lang="hr-HR" sz="2000" b="1" i="0" u="none" strike="noStrike" baseline="0" dirty="0">
                <a:solidFill>
                  <a:schemeClr val="tx1"/>
                </a:solidFill>
                <a:effectLst>
                  <a:outerShdw blurRad="38100" dist="38100" dir="2700000" algn="tl">
                    <a:srgbClr val="000000">
                      <a:alpha val="43137"/>
                    </a:srgbClr>
                  </a:outerShdw>
                </a:effectLst>
              </a:rPr>
              <a:t>d</a:t>
            </a:r>
            <a:r>
              <a:rPr lang="pl-PL" b="1" dirty="0">
                <a:solidFill>
                  <a:schemeClr val="tx1"/>
                </a:solidFill>
                <a:effectLst>
                  <a:outerShdw blurRad="38100" dist="38100" dir="2700000" algn="tl">
                    <a:srgbClr val="000000">
                      <a:alpha val="43137"/>
                    </a:srgbClr>
                  </a:outerShdw>
                </a:effectLst>
              </a:rPr>
              <a:t>ozvole na pomorskom dobru</a:t>
            </a:r>
          </a:p>
          <a:p>
            <a:pPr>
              <a:buFont typeface="Wingdings" panose="05000000000000000000" pitchFamily="2" charset="2"/>
              <a:buChar char="v"/>
            </a:pPr>
            <a:r>
              <a:rPr lang="hr-HR" sz="2000" kern="0" dirty="0">
                <a:solidFill>
                  <a:schemeClr val="tx1"/>
                </a:solidFill>
                <a:ea typeface="Calibri" panose="020F0502020204030204" pitchFamily="34" charset="0"/>
                <a:cs typeface="MinionPro-Cn"/>
              </a:rPr>
              <a:t>na temelju </a:t>
            </a:r>
            <a:r>
              <a:rPr lang="hr-HR" sz="20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odluke predstavničkog tijela JLS </a:t>
            </a:r>
            <a:r>
              <a:rPr lang="hr-HR" sz="2000" kern="0" dirty="0">
                <a:solidFill>
                  <a:schemeClr val="tx1"/>
                </a:solidFill>
                <a:ea typeface="Calibri" panose="020F0502020204030204" pitchFamily="34" charset="0"/>
                <a:cs typeface="MinionPro-Cn"/>
              </a:rPr>
              <a:t>(gradko/općinsko vijeće) </a:t>
            </a:r>
            <a:r>
              <a:rPr lang="hr-HR" sz="20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rješenje o davanju dozvole na pomorskom dobru donosi izvršno tijelo JLS </a:t>
            </a:r>
            <a:r>
              <a:rPr lang="hr-HR" sz="2000" kern="0" dirty="0">
                <a:solidFill>
                  <a:schemeClr val="tx1"/>
                </a:solidFill>
                <a:ea typeface="Calibri" panose="020F0502020204030204" pitchFamily="34" charset="0"/>
                <a:cs typeface="MinionPro-Cn"/>
              </a:rPr>
              <a:t>(</a:t>
            </a:r>
            <a:r>
              <a:rPr lang="hr-HR" kern="0" dirty="0">
                <a:solidFill>
                  <a:schemeClr val="tx1"/>
                </a:solidFill>
                <a:ea typeface="Calibri" panose="020F0502020204030204" pitchFamily="34" charset="0"/>
                <a:cs typeface="MinionPro-Cn"/>
              </a:rPr>
              <a:t>g</a:t>
            </a:r>
            <a:r>
              <a:rPr lang="hr-HR" sz="2000" kern="0" dirty="0">
                <a:solidFill>
                  <a:schemeClr val="tx1"/>
                </a:solidFill>
                <a:ea typeface="Calibri" panose="020F0502020204030204" pitchFamily="34" charset="0"/>
                <a:cs typeface="MinionPro-Cn"/>
              </a:rPr>
              <a:t>radonačelnik/općinski načelnik)</a:t>
            </a:r>
          </a:p>
          <a:p>
            <a:pPr>
              <a:buFont typeface="Wingdings" panose="05000000000000000000" pitchFamily="2" charset="2"/>
              <a:buChar char="v"/>
            </a:pPr>
            <a:r>
              <a:rPr lang="hr-HR" sz="2000" kern="0" dirty="0">
                <a:solidFill>
                  <a:schemeClr val="tx1"/>
                </a:solidFill>
                <a:ea typeface="Calibri" panose="020F0502020204030204" pitchFamily="34" charset="0"/>
                <a:cs typeface="MinionPro-Cn"/>
              </a:rPr>
              <a:t>na rok </a:t>
            </a:r>
            <a:r>
              <a:rPr lang="hr-HR" sz="2000"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od </a:t>
            </a:r>
            <a:r>
              <a:rPr lang="hr-HR" sz="2000" b="1" kern="0" dirty="0">
                <a:solidFill>
                  <a:schemeClr val="tx1"/>
                </a:solidFill>
                <a:ea typeface="Calibri" panose="020F0502020204030204" pitchFamily="34" charset="0"/>
                <a:cs typeface="MinionPro-Cn"/>
              </a:rPr>
              <a:t>dvije do pet godina</a:t>
            </a:r>
            <a:endParaRPr lang="hr-HR" b="1" dirty="0">
              <a:solidFill>
                <a:schemeClr val="tx1"/>
              </a:solidFill>
            </a:endParaRPr>
          </a:p>
          <a:p>
            <a:pPr marL="0" indent="0">
              <a:buNone/>
            </a:pPr>
            <a:endParaRPr lang="hr-HR" dirty="0"/>
          </a:p>
        </p:txBody>
      </p:sp>
      <p:sp>
        <p:nvSpPr>
          <p:cNvPr id="7" name="Rectangle: Rounded Corners 6">
            <a:extLst>
              <a:ext uri="{FF2B5EF4-FFF2-40B4-BE49-F238E27FC236}">
                <a16:creationId xmlns:a16="http://schemas.microsoft.com/office/drawing/2014/main" id="{027CBFBB-BDB5-76B5-A6A7-ACD19776AE4F}"/>
              </a:ext>
            </a:extLst>
          </p:cNvPr>
          <p:cNvSpPr/>
          <p:nvPr/>
        </p:nvSpPr>
        <p:spPr>
          <a:xfrm>
            <a:off x="351064" y="1698171"/>
            <a:ext cx="5339443" cy="4839168"/>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Rounded Corners 7">
            <a:extLst>
              <a:ext uri="{FF2B5EF4-FFF2-40B4-BE49-F238E27FC236}">
                <a16:creationId xmlns:a16="http://schemas.microsoft.com/office/drawing/2014/main" id="{9B059150-423C-7E0F-AC8B-20D78A73143C}"/>
              </a:ext>
            </a:extLst>
          </p:cNvPr>
          <p:cNvSpPr/>
          <p:nvPr/>
        </p:nvSpPr>
        <p:spPr>
          <a:xfrm>
            <a:off x="5788479" y="1669865"/>
            <a:ext cx="5896519" cy="4839168"/>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43961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4001-3E95-71BC-BF89-93AC27806E00}"/>
              </a:ext>
            </a:extLst>
          </p:cNvPr>
          <p:cNvSpPr>
            <a:spLocks noGrp="1"/>
          </p:cNvSpPr>
          <p:nvPr>
            <p:ph type="title"/>
          </p:nvPr>
        </p:nvSpPr>
        <p:spPr>
          <a:xfrm>
            <a:off x="527957" y="483507"/>
            <a:ext cx="10058400" cy="177800"/>
          </a:xfrm>
        </p:spPr>
        <p:txBody>
          <a:bodyPr>
            <a:normAutofit fontScale="90000"/>
          </a:bodyPr>
          <a:lstStyle/>
          <a:p>
            <a:br>
              <a:rPr lang="hr-HR" sz="1800" i="1" kern="0" dirty="0">
                <a:effectLst/>
                <a:latin typeface="MinionPro-CnIt"/>
                <a:ea typeface="Calibri" panose="020F0502020204030204" pitchFamily="34" charset="0"/>
                <a:cs typeface="MinionPro-CnIt"/>
              </a:rPr>
            </a:br>
            <a:br>
              <a:rPr lang="hr-HR" sz="2200" i="1" kern="0" dirty="0">
                <a:effectLst/>
                <a:latin typeface="MinionPro-CnIt"/>
                <a:ea typeface="Calibri" panose="020F0502020204030204" pitchFamily="34" charset="0"/>
                <a:cs typeface="MinionPro-CnIt"/>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Prava i obveze ovlaštenika dozvole na pomorskom dobru</a:t>
            </a:r>
            <a:br>
              <a:rPr lang="hr-H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hr-HR" dirty="0"/>
          </a:p>
        </p:txBody>
      </p:sp>
      <p:sp>
        <p:nvSpPr>
          <p:cNvPr id="3" name="Text Placeholder 2">
            <a:extLst>
              <a:ext uri="{FF2B5EF4-FFF2-40B4-BE49-F238E27FC236}">
                <a16:creationId xmlns:a16="http://schemas.microsoft.com/office/drawing/2014/main" id="{CC846AB3-C3D6-8DA9-CC99-DEEEA6803251}"/>
              </a:ext>
            </a:extLst>
          </p:cNvPr>
          <p:cNvSpPr>
            <a:spLocks noGrp="1"/>
          </p:cNvSpPr>
          <p:nvPr>
            <p:ph type="body" idx="1"/>
          </p:nvPr>
        </p:nvSpPr>
        <p:spPr>
          <a:xfrm>
            <a:off x="527957" y="661307"/>
            <a:ext cx="11136086" cy="5591628"/>
          </a:xfrm>
        </p:spPr>
        <p:txBody>
          <a:bodyPr>
            <a:noAutofit/>
          </a:bodyPr>
          <a:lstStyle/>
          <a:p>
            <a:pPr algn="just">
              <a:lnSpc>
                <a:spcPct val="107000"/>
              </a:lnSpc>
              <a:spcAft>
                <a:spcPts val="800"/>
              </a:spcAft>
            </a:pPr>
            <a:r>
              <a:rPr lang="hr-HR" sz="1700"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Ovlaštenik dozvole na pomorskom dobru</a:t>
            </a:r>
            <a:r>
              <a:rPr lang="hr-HR" sz="1700" u="sng" kern="0" dirty="0">
                <a:solidFill>
                  <a:schemeClr val="tx1"/>
                </a:solidFill>
                <a:effectLst/>
                <a:ea typeface="Calibri" panose="020F0502020204030204" pitchFamily="34" charset="0"/>
                <a:cs typeface="MinionPro-Cn"/>
              </a:rPr>
              <a:t>:</a:t>
            </a:r>
          </a:p>
          <a:p>
            <a:pPr marL="628650" indent="-358775" algn="just">
              <a:lnSpc>
                <a:spcPct val="107000"/>
              </a:lnSpc>
              <a:spcAft>
                <a:spcPts val="800"/>
              </a:spcAft>
              <a:buFont typeface="Wingdings" panose="05000000000000000000" pitchFamily="2" charset="2"/>
              <a:buChar char="Ø"/>
            </a:pPr>
            <a:r>
              <a:rPr lang="hr-HR" sz="1700" i="1" kern="0" dirty="0">
                <a:solidFill>
                  <a:schemeClr val="tx1"/>
                </a:solidFill>
                <a:effectLst/>
                <a:ea typeface="Calibri" panose="020F0502020204030204" pitchFamily="34" charset="0"/>
                <a:cs typeface="MinionPro-Cn"/>
              </a:rPr>
              <a:t>može obavljati djelatnost na pomorskom dobru samo u opsegu i pod uvjetima utvrđenim u dozvoli na pomorskom dobru.</a:t>
            </a:r>
            <a:endParaRPr lang="hr-HR" sz="1700" i="1" kern="100" dirty="0">
              <a:solidFill>
                <a:schemeClr val="tx1"/>
              </a:solidFill>
              <a:effectLst/>
              <a:ea typeface="Calibri" panose="020F0502020204030204" pitchFamily="34" charset="0"/>
              <a:cs typeface="Times New Roman" panose="02020603050405020304" pitchFamily="18" charset="0"/>
            </a:endParaRPr>
          </a:p>
          <a:p>
            <a:pPr marL="628650" indent="-358775" algn="just">
              <a:lnSpc>
                <a:spcPct val="107000"/>
              </a:lnSpc>
              <a:spcAft>
                <a:spcPts val="800"/>
              </a:spcAft>
              <a:buFont typeface="Wingdings" panose="05000000000000000000" pitchFamily="2" charset="2"/>
              <a:buChar char="Ø"/>
            </a:pPr>
            <a:r>
              <a:rPr lang="hr-HR" sz="1700" i="1" kern="0" dirty="0">
                <a:solidFill>
                  <a:schemeClr val="tx1"/>
                </a:solidFill>
                <a:effectLst/>
                <a:ea typeface="Calibri" panose="020F0502020204030204" pitchFamily="34" charset="0"/>
                <a:cs typeface="MinionPro-Cn"/>
              </a:rPr>
              <a:t>nema pravo sklapati ugovore s trećim osobama na temelju kojih bi treće osobe obavljale djelatnost ili dio djelatnosti iz dozvole, niti ga davatelj dozvole može na to ovlastiti (ne odnosi se na najam, posudbu i sl. samih sredstava kojima se obavlja djelatnost iz dozvole na pomorskom dobru)</a:t>
            </a:r>
          </a:p>
          <a:p>
            <a:pPr marL="269875" algn="just">
              <a:lnSpc>
                <a:spcPct val="107000"/>
              </a:lnSpc>
              <a:spcAft>
                <a:spcPts val="800"/>
              </a:spcAft>
            </a:pPr>
            <a:endParaRPr lang="hr-HR" sz="800" i="1"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Davatelj dozvole na pomorskom dobru dužan je:</a:t>
            </a:r>
          </a:p>
          <a:p>
            <a:pPr marL="628650" indent="-358775" algn="just">
              <a:lnSpc>
                <a:spcPct val="107000"/>
              </a:lnSpc>
              <a:spcAft>
                <a:spcPts val="800"/>
              </a:spcAft>
              <a:buFont typeface="Wingdings" panose="05000000000000000000" pitchFamily="2" charset="2"/>
              <a:buChar char="Ø"/>
            </a:pPr>
            <a:r>
              <a:rPr lang="hr-HR" sz="1700" i="1" kern="0" dirty="0">
                <a:solidFill>
                  <a:schemeClr val="tx1"/>
                </a:solidFill>
                <a:effectLst/>
                <a:ea typeface="Calibri" panose="020F0502020204030204" pitchFamily="34" charset="0"/>
                <a:cs typeface="MinionPro-Cn"/>
              </a:rPr>
              <a:t>brinuti se o tome da se pomorsko dobro koristi u opsegu i granicama utvrđenim u dozvoli na pomorskom dobru</a:t>
            </a:r>
            <a:endParaRPr lang="hr-HR" sz="1700" i="1" kern="100" dirty="0">
              <a:solidFill>
                <a:schemeClr val="tx1"/>
              </a:solidFill>
              <a:effectLst/>
              <a:ea typeface="Calibri" panose="020F0502020204030204" pitchFamily="34" charset="0"/>
              <a:cs typeface="Times New Roman" panose="02020603050405020304" pitchFamily="18" charset="0"/>
            </a:endParaRPr>
          </a:p>
          <a:p>
            <a:pPr marL="628650" indent="-358775" algn="just">
              <a:lnSpc>
                <a:spcPct val="107000"/>
              </a:lnSpc>
              <a:spcAft>
                <a:spcPts val="800"/>
              </a:spcAft>
              <a:buFont typeface="Wingdings" panose="05000000000000000000" pitchFamily="2" charset="2"/>
              <a:buChar char="Ø"/>
            </a:pPr>
            <a:r>
              <a:rPr lang="hr-HR" sz="1700" i="1" kern="0" dirty="0">
                <a:solidFill>
                  <a:schemeClr val="tx1"/>
                </a:solidFill>
                <a:effectLst/>
                <a:ea typeface="Calibri" panose="020F0502020204030204" pitchFamily="34" charset="0"/>
                <a:cs typeface="MinionPro-Cn"/>
              </a:rPr>
              <a:t>osigurati da ovlaštenik dozvole na pomorskom dobru ne ograničava opću upotrebu pomorskog dobra.</a:t>
            </a:r>
            <a:endParaRPr lang="hr-HR" sz="1700" i="1"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kern="0" dirty="0">
                <a:solidFill>
                  <a:schemeClr val="tx1"/>
                </a:solidFill>
                <a:effectLst/>
                <a:ea typeface="Calibri" panose="020F0502020204030204" pitchFamily="34" charset="0"/>
                <a:cs typeface="MinionPro-Cn"/>
              </a:rPr>
              <a:t>Ako utvrdi da se pomorsko dobro koristi izvan opsega i uvjeta utvrđenih u dozvoli na pomorskom dobru i/ili da ovlaštenik dozvole na pomorskom dobru ograničava opću upotrebu, </a:t>
            </a:r>
            <a:r>
              <a:rPr lang="hr-HR" sz="1700" b="1" u="sng" kern="0" dirty="0">
                <a:solidFill>
                  <a:schemeClr val="tx1"/>
                </a:solidFill>
                <a:effectLst/>
                <a:ea typeface="Calibri" panose="020F0502020204030204" pitchFamily="34" charset="0"/>
                <a:cs typeface="MinionPro-Cn"/>
              </a:rPr>
              <a:t>davatelj dozvole na pomorskom dobru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dužan je donijeti rješenje o ukidanju dozvole na pomorskom dobru</a:t>
            </a:r>
            <a:r>
              <a:rPr lang="hr-HR" sz="1700"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(NOVOST !!!!!)</a:t>
            </a:r>
            <a:endParaRPr lang="hr-HR" sz="1700" b="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CF0DAF1-139F-6B5D-5747-1D8E67A59105}"/>
                  </a:ext>
                </a:extLst>
              </p14:cNvPr>
              <p14:cNvContentPartPr/>
              <p14:nvPr/>
            </p14:nvContentPartPr>
            <p14:xfrm>
              <a:off x="9853843" y="5076733"/>
              <a:ext cx="360" cy="1800"/>
            </p14:xfrm>
          </p:contentPart>
        </mc:Choice>
        <mc:Fallback xmlns="">
          <p:pic>
            <p:nvPicPr>
              <p:cNvPr id="4" name="Ink 3">
                <a:extLst>
                  <a:ext uri="{FF2B5EF4-FFF2-40B4-BE49-F238E27FC236}">
                    <a16:creationId xmlns:a16="http://schemas.microsoft.com/office/drawing/2014/main" id="{3CF0DAF1-139F-6B5D-5747-1D8E67A59105}"/>
                  </a:ext>
                </a:extLst>
              </p:cNvPr>
              <p:cNvPicPr/>
              <p:nvPr/>
            </p:nvPicPr>
            <p:blipFill>
              <a:blip r:embed="rId3"/>
              <a:stretch>
                <a:fillRect/>
              </a:stretch>
            </p:blipFill>
            <p:spPr>
              <a:xfrm>
                <a:off x="9847723" y="5070613"/>
                <a:ext cx="12600" cy="14040"/>
              </a:xfrm>
              <a:prstGeom prst="rect">
                <a:avLst/>
              </a:prstGeom>
            </p:spPr>
          </p:pic>
        </mc:Fallback>
      </mc:AlternateContent>
    </p:spTree>
    <p:extLst>
      <p:ext uri="{BB962C8B-B14F-4D97-AF65-F5344CB8AC3E}">
        <p14:creationId xmlns:p14="http://schemas.microsoft.com/office/powerpoint/2010/main" val="2334212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D8E3C-1520-CE0E-F6BC-06D0F3AD4AA1}"/>
              </a:ext>
            </a:extLst>
          </p:cNvPr>
          <p:cNvPicPr>
            <a:picLocks noChangeAspect="1"/>
          </p:cNvPicPr>
          <p:nvPr/>
        </p:nvPicPr>
        <p:blipFill>
          <a:blip r:embed="rId2"/>
          <a:stretch>
            <a:fillRect/>
          </a:stretch>
        </p:blipFill>
        <p:spPr>
          <a:xfrm>
            <a:off x="313518" y="3606891"/>
            <a:ext cx="8410923" cy="1683154"/>
          </a:xfrm>
          <a:prstGeom prst="rect">
            <a:avLst/>
          </a:prstGeom>
        </p:spPr>
      </p:pic>
      <p:pic>
        <p:nvPicPr>
          <p:cNvPr id="7" name="Picture 6">
            <a:extLst>
              <a:ext uri="{FF2B5EF4-FFF2-40B4-BE49-F238E27FC236}">
                <a16:creationId xmlns:a16="http://schemas.microsoft.com/office/drawing/2014/main" id="{69F22C71-1948-AE66-A3F3-46EA63EFF36C}"/>
              </a:ext>
            </a:extLst>
          </p:cNvPr>
          <p:cNvPicPr>
            <a:picLocks noChangeAspect="1"/>
          </p:cNvPicPr>
          <p:nvPr/>
        </p:nvPicPr>
        <p:blipFill>
          <a:blip r:embed="rId3"/>
          <a:stretch>
            <a:fillRect/>
          </a:stretch>
        </p:blipFill>
        <p:spPr>
          <a:xfrm>
            <a:off x="3477986" y="5184321"/>
            <a:ext cx="7859737" cy="1598094"/>
          </a:xfrm>
          <a:prstGeom prst="rect">
            <a:avLst/>
          </a:prstGeom>
        </p:spPr>
      </p:pic>
      <p:pic>
        <p:nvPicPr>
          <p:cNvPr id="13" name="Picture 12">
            <a:extLst>
              <a:ext uri="{FF2B5EF4-FFF2-40B4-BE49-F238E27FC236}">
                <a16:creationId xmlns:a16="http://schemas.microsoft.com/office/drawing/2014/main" id="{00EFAACF-660A-16FB-0266-5CE2D3669A34}"/>
              </a:ext>
            </a:extLst>
          </p:cNvPr>
          <p:cNvPicPr>
            <a:picLocks noChangeAspect="1"/>
          </p:cNvPicPr>
          <p:nvPr/>
        </p:nvPicPr>
        <p:blipFill>
          <a:blip r:embed="rId4"/>
          <a:stretch>
            <a:fillRect/>
          </a:stretch>
        </p:blipFill>
        <p:spPr>
          <a:xfrm>
            <a:off x="2661558" y="515295"/>
            <a:ext cx="7551964" cy="3281098"/>
          </a:xfrm>
          <a:prstGeom prst="rect">
            <a:avLst/>
          </a:prstGeom>
        </p:spPr>
      </p:pic>
      <p:pic>
        <p:nvPicPr>
          <p:cNvPr id="15" name="Picture 14">
            <a:extLst>
              <a:ext uri="{FF2B5EF4-FFF2-40B4-BE49-F238E27FC236}">
                <a16:creationId xmlns:a16="http://schemas.microsoft.com/office/drawing/2014/main" id="{13D38FC3-F1AC-A10E-5677-6F775FEB436E}"/>
              </a:ext>
            </a:extLst>
          </p:cNvPr>
          <p:cNvPicPr>
            <a:picLocks noChangeAspect="1"/>
          </p:cNvPicPr>
          <p:nvPr/>
        </p:nvPicPr>
        <p:blipFill>
          <a:blip r:embed="rId5"/>
          <a:stretch>
            <a:fillRect/>
          </a:stretch>
        </p:blipFill>
        <p:spPr>
          <a:xfrm>
            <a:off x="1045029" y="348743"/>
            <a:ext cx="2432957" cy="532999"/>
          </a:xfrm>
          <a:prstGeom prst="rect">
            <a:avLst/>
          </a:prstGeom>
        </p:spPr>
      </p:pic>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9E48087A-0763-053C-66DC-0553DE1610B2}"/>
                  </a:ext>
                </a:extLst>
              </p14:cNvPr>
              <p14:cNvContentPartPr/>
              <p14:nvPr/>
            </p14:nvContentPartPr>
            <p14:xfrm>
              <a:off x="3273763" y="2873533"/>
              <a:ext cx="615600" cy="46800"/>
            </p14:xfrm>
          </p:contentPart>
        </mc:Choice>
        <mc:Fallback xmlns="">
          <p:pic>
            <p:nvPicPr>
              <p:cNvPr id="25" name="Ink 24">
                <a:extLst>
                  <a:ext uri="{FF2B5EF4-FFF2-40B4-BE49-F238E27FC236}">
                    <a16:creationId xmlns:a16="http://schemas.microsoft.com/office/drawing/2014/main" id="{9E48087A-0763-053C-66DC-0553DE1610B2}"/>
                  </a:ext>
                </a:extLst>
              </p:cNvPr>
              <p:cNvPicPr/>
              <p:nvPr/>
            </p:nvPicPr>
            <p:blipFill>
              <a:blip r:embed="rId7"/>
              <a:stretch>
                <a:fillRect/>
              </a:stretch>
            </p:blipFill>
            <p:spPr>
              <a:xfrm>
                <a:off x="3211123" y="2810533"/>
                <a:ext cx="741240" cy="172440"/>
              </a:xfrm>
              <a:prstGeom prst="rect">
                <a:avLst/>
              </a:prstGeom>
            </p:spPr>
          </p:pic>
        </mc:Fallback>
      </mc:AlternateContent>
    </p:spTree>
    <p:extLst>
      <p:ext uri="{BB962C8B-B14F-4D97-AF65-F5344CB8AC3E}">
        <p14:creationId xmlns:p14="http://schemas.microsoft.com/office/powerpoint/2010/main" val="727486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521DC1-3B24-9756-7A5F-5592906B01E0}"/>
              </a:ext>
            </a:extLst>
          </p:cNvPr>
          <p:cNvPicPr>
            <a:picLocks noChangeAspect="1"/>
          </p:cNvPicPr>
          <p:nvPr/>
        </p:nvPicPr>
        <p:blipFill>
          <a:blip r:embed="rId2"/>
          <a:stretch>
            <a:fillRect/>
          </a:stretch>
        </p:blipFill>
        <p:spPr>
          <a:xfrm>
            <a:off x="922563" y="553367"/>
            <a:ext cx="9560379" cy="2720512"/>
          </a:xfrm>
          <a:prstGeom prst="rect">
            <a:avLst/>
          </a:prstGeom>
        </p:spPr>
      </p:pic>
      <p:pic>
        <p:nvPicPr>
          <p:cNvPr id="4" name="Picture 3">
            <a:extLst>
              <a:ext uri="{FF2B5EF4-FFF2-40B4-BE49-F238E27FC236}">
                <a16:creationId xmlns:a16="http://schemas.microsoft.com/office/drawing/2014/main" id="{94797C5A-4213-D203-DF46-B500EEC2682C}"/>
              </a:ext>
            </a:extLst>
          </p:cNvPr>
          <p:cNvPicPr>
            <a:picLocks noChangeAspect="1"/>
          </p:cNvPicPr>
          <p:nvPr/>
        </p:nvPicPr>
        <p:blipFill>
          <a:blip r:embed="rId3"/>
          <a:stretch>
            <a:fillRect/>
          </a:stretch>
        </p:blipFill>
        <p:spPr>
          <a:xfrm>
            <a:off x="2065564" y="3429000"/>
            <a:ext cx="9231015" cy="3308829"/>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30120F1-98F1-089A-ACA9-6D5CDB5AFD8B}"/>
                  </a:ext>
                </a:extLst>
              </p14:cNvPr>
              <p14:cNvContentPartPr/>
              <p14:nvPr/>
            </p14:nvContentPartPr>
            <p14:xfrm>
              <a:off x="9380443" y="3762733"/>
              <a:ext cx="1725480" cy="33840"/>
            </p14:xfrm>
          </p:contentPart>
        </mc:Choice>
        <mc:Fallback xmlns="">
          <p:pic>
            <p:nvPicPr>
              <p:cNvPr id="5" name="Ink 4">
                <a:extLst>
                  <a:ext uri="{FF2B5EF4-FFF2-40B4-BE49-F238E27FC236}">
                    <a16:creationId xmlns:a16="http://schemas.microsoft.com/office/drawing/2014/main" id="{730120F1-98F1-089A-ACA9-6D5CDB5AFD8B}"/>
                  </a:ext>
                </a:extLst>
              </p:cNvPr>
              <p:cNvPicPr/>
              <p:nvPr/>
            </p:nvPicPr>
            <p:blipFill>
              <a:blip r:embed="rId5"/>
              <a:stretch>
                <a:fillRect/>
              </a:stretch>
            </p:blipFill>
            <p:spPr>
              <a:xfrm>
                <a:off x="9374323" y="3756613"/>
                <a:ext cx="1737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71B5B11-8C13-368E-31CE-68ED12DD5022}"/>
                  </a:ext>
                </a:extLst>
              </p14:cNvPr>
              <p14:cNvContentPartPr/>
              <p14:nvPr/>
            </p14:nvContentPartPr>
            <p14:xfrm>
              <a:off x="2228683" y="4008613"/>
              <a:ext cx="3469320" cy="41760"/>
            </p14:xfrm>
          </p:contentPart>
        </mc:Choice>
        <mc:Fallback xmlns="">
          <p:pic>
            <p:nvPicPr>
              <p:cNvPr id="6" name="Ink 5">
                <a:extLst>
                  <a:ext uri="{FF2B5EF4-FFF2-40B4-BE49-F238E27FC236}">
                    <a16:creationId xmlns:a16="http://schemas.microsoft.com/office/drawing/2014/main" id="{A71B5B11-8C13-368E-31CE-68ED12DD5022}"/>
                  </a:ext>
                </a:extLst>
              </p:cNvPr>
              <p:cNvPicPr/>
              <p:nvPr/>
            </p:nvPicPr>
            <p:blipFill>
              <a:blip r:embed="rId7"/>
              <a:stretch>
                <a:fillRect/>
              </a:stretch>
            </p:blipFill>
            <p:spPr>
              <a:xfrm>
                <a:off x="2222563" y="4002493"/>
                <a:ext cx="3481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4E669BE-7206-1B83-0AA2-DECC9C80C6A1}"/>
                  </a:ext>
                </a:extLst>
              </p14:cNvPr>
              <p14:cNvContentPartPr/>
              <p14:nvPr/>
            </p14:nvContentPartPr>
            <p14:xfrm>
              <a:off x="11054443" y="5404693"/>
              <a:ext cx="8640" cy="360"/>
            </p14:xfrm>
          </p:contentPart>
        </mc:Choice>
        <mc:Fallback xmlns="">
          <p:pic>
            <p:nvPicPr>
              <p:cNvPr id="7" name="Ink 6">
                <a:extLst>
                  <a:ext uri="{FF2B5EF4-FFF2-40B4-BE49-F238E27FC236}">
                    <a16:creationId xmlns:a16="http://schemas.microsoft.com/office/drawing/2014/main" id="{54E669BE-7206-1B83-0AA2-DECC9C80C6A1}"/>
                  </a:ext>
                </a:extLst>
              </p:cNvPr>
              <p:cNvPicPr/>
              <p:nvPr/>
            </p:nvPicPr>
            <p:blipFill>
              <a:blip r:embed="rId9"/>
              <a:stretch>
                <a:fillRect/>
              </a:stretch>
            </p:blipFill>
            <p:spPr>
              <a:xfrm>
                <a:off x="11048323" y="5398573"/>
                <a:ext cx="20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71321B8-3069-6615-341C-05008E69E529}"/>
                  </a:ext>
                </a:extLst>
              </p14:cNvPr>
              <p14:cNvContentPartPr/>
              <p14:nvPr/>
            </p14:nvContentPartPr>
            <p14:xfrm>
              <a:off x="5698363" y="4015093"/>
              <a:ext cx="5420520" cy="51480"/>
            </p14:xfrm>
          </p:contentPart>
        </mc:Choice>
        <mc:Fallback xmlns="">
          <p:pic>
            <p:nvPicPr>
              <p:cNvPr id="8" name="Ink 7">
                <a:extLst>
                  <a:ext uri="{FF2B5EF4-FFF2-40B4-BE49-F238E27FC236}">
                    <a16:creationId xmlns:a16="http://schemas.microsoft.com/office/drawing/2014/main" id="{971321B8-3069-6615-341C-05008E69E529}"/>
                  </a:ext>
                </a:extLst>
              </p:cNvPr>
              <p:cNvPicPr/>
              <p:nvPr/>
            </p:nvPicPr>
            <p:blipFill>
              <a:blip r:embed="rId11"/>
              <a:stretch>
                <a:fillRect/>
              </a:stretch>
            </p:blipFill>
            <p:spPr>
              <a:xfrm>
                <a:off x="5692243" y="4008973"/>
                <a:ext cx="5432760" cy="63720"/>
              </a:xfrm>
              <a:prstGeom prst="rect">
                <a:avLst/>
              </a:prstGeom>
            </p:spPr>
          </p:pic>
        </mc:Fallback>
      </mc:AlternateContent>
      <p:grpSp>
        <p:nvGrpSpPr>
          <p:cNvPr id="12" name="Group 11">
            <a:extLst>
              <a:ext uri="{FF2B5EF4-FFF2-40B4-BE49-F238E27FC236}">
                <a16:creationId xmlns:a16="http://schemas.microsoft.com/office/drawing/2014/main" id="{0C0FDC4E-9836-BAC6-031B-97651C136CAF}"/>
              </a:ext>
            </a:extLst>
          </p:cNvPr>
          <p:cNvGrpSpPr/>
          <p:nvPr/>
        </p:nvGrpSpPr>
        <p:grpSpPr>
          <a:xfrm>
            <a:off x="2253163" y="4228573"/>
            <a:ext cx="8964360" cy="131760"/>
            <a:chOff x="2253163" y="4228573"/>
            <a:chExt cx="8964360" cy="13176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94902A8-370B-3188-AA6D-D8162D91D773}"/>
                    </a:ext>
                  </a:extLst>
                </p14:cNvPr>
                <p14:cNvContentPartPr/>
                <p14:nvPr/>
              </p14:nvContentPartPr>
              <p14:xfrm>
                <a:off x="2253163" y="4293373"/>
                <a:ext cx="2821680" cy="59040"/>
              </p14:xfrm>
            </p:contentPart>
          </mc:Choice>
          <mc:Fallback xmlns="">
            <p:pic>
              <p:nvPicPr>
                <p:cNvPr id="9" name="Ink 8">
                  <a:extLst>
                    <a:ext uri="{FF2B5EF4-FFF2-40B4-BE49-F238E27FC236}">
                      <a16:creationId xmlns:a16="http://schemas.microsoft.com/office/drawing/2014/main" id="{194902A8-370B-3188-AA6D-D8162D91D773}"/>
                    </a:ext>
                  </a:extLst>
                </p:cNvPr>
                <p:cNvPicPr/>
                <p:nvPr/>
              </p:nvPicPr>
              <p:blipFill>
                <a:blip r:embed="rId13"/>
                <a:stretch>
                  <a:fillRect/>
                </a:stretch>
              </p:blipFill>
              <p:spPr>
                <a:xfrm>
                  <a:off x="2247043" y="4287253"/>
                  <a:ext cx="2833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B2E8D0E-22FB-6DEB-7771-1BF7AF7D6231}"/>
                    </a:ext>
                  </a:extLst>
                </p14:cNvPr>
                <p14:cNvContentPartPr/>
                <p14:nvPr/>
              </p14:nvContentPartPr>
              <p14:xfrm>
                <a:off x="5159443" y="4269613"/>
                <a:ext cx="513360" cy="17280"/>
              </p14:xfrm>
            </p:contentPart>
          </mc:Choice>
          <mc:Fallback xmlns="">
            <p:pic>
              <p:nvPicPr>
                <p:cNvPr id="10" name="Ink 9">
                  <a:extLst>
                    <a:ext uri="{FF2B5EF4-FFF2-40B4-BE49-F238E27FC236}">
                      <a16:creationId xmlns:a16="http://schemas.microsoft.com/office/drawing/2014/main" id="{FB2E8D0E-22FB-6DEB-7771-1BF7AF7D6231}"/>
                    </a:ext>
                  </a:extLst>
                </p:cNvPr>
                <p:cNvPicPr/>
                <p:nvPr/>
              </p:nvPicPr>
              <p:blipFill>
                <a:blip r:embed="rId15"/>
                <a:stretch>
                  <a:fillRect/>
                </a:stretch>
              </p:blipFill>
              <p:spPr>
                <a:xfrm>
                  <a:off x="5153323" y="4263493"/>
                  <a:ext cx="525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01F821F-32A6-0649-8B71-A69748F1C862}"/>
                    </a:ext>
                  </a:extLst>
                </p14:cNvPr>
                <p14:cNvContentPartPr/>
                <p14:nvPr/>
              </p14:nvContentPartPr>
              <p14:xfrm>
                <a:off x="5020843" y="4228573"/>
                <a:ext cx="6196680" cy="131760"/>
              </p14:xfrm>
            </p:contentPart>
          </mc:Choice>
          <mc:Fallback xmlns="">
            <p:pic>
              <p:nvPicPr>
                <p:cNvPr id="11" name="Ink 10">
                  <a:extLst>
                    <a:ext uri="{FF2B5EF4-FFF2-40B4-BE49-F238E27FC236}">
                      <a16:creationId xmlns:a16="http://schemas.microsoft.com/office/drawing/2014/main" id="{201F821F-32A6-0649-8B71-A69748F1C862}"/>
                    </a:ext>
                  </a:extLst>
                </p:cNvPr>
                <p:cNvPicPr/>
                <p:nvPr/>
              </p:nvPicPr>
              <p:blipFill>
                <a:blip r:embed="rId17"/>
                <a:stretch>
                  <a:fillRect/>
                </a:stretch>
              </p:blipFill>
              <p:spPr>
                <a:xfrm>
                  <a:off x="5014723" y="4222453"/>
                  <a:ext cx="620892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B5CA39D-896F-E2FB-E257-931C2B0835CE}"/>
                  </a:ext>
                </a:extLst>
              </p14:cNvPr>
              <p14:cNvContentPartPr/>
              <p14:nvPr/>
            </p14:nvContentPartPr>
            <p14:xfrm>
              <a:off x="2212483" y="4514053"/>
              <a:ext cx="7004520" cy="148680"/>
            </p14:xfrm>
          </p:contentPart>
        </mc:Choice>
        <mc:Fallback xmlns="">
          <p:pic>
            <p:nvPicPr>
              <p:cNvPr id="13" name="Ink 12">
                <a:extLst>
                  <a:ext uri="{FF2B5EF4-FFF2-40B4-BE49-F238E27FC236}">
                    <a16:creationId xmlns:a16="http://schemas.microsoft.com/office/drawing/2014/main" id="{2B5CA39D-896F-E2FB-E257-931C2B0835CE}"/>
                  </a:ext>
                </a:extLst>
              </p:cNvPr>
              <p:cNvPicPr/>
              <p:nvPr/>
            </p:nvPicPr>
            <p:blipFill>
              <a:blip r:embed="rId19"/>
              <a:stretch>
                <a:fillRect/>
              </a:stretch>
            </p:blipFill>
            <p:spPr>
              <a:xfrm>
                <a:off x="2206363" y="4507933"/>
                <a:ext cx="7016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3FC649AF-12DD-8AE8-7B9F-D1D979804EA2}"/>
                  </a:ext>
                </a:extLst>
              </p14:cNvPr>
              <p14:cNvContentPartPr/>
              <p14:nvPr/>
            </p14:nvContentPartPr>
            <p14:xfrm>
              <a:off x="10099003" y="6613213"/>
              <a:ext cx="360" cy="360"/>
            </p14:xfrm>
          </p:contentPart>
        </mc:Choice>
        <mc:Fallback xmlns="">
          <p:pic>
            <p:nvPicPr>
              <p:cNvPr id="21" name="Ink 20">
                <a:extLst>
                  <a:ext uri="{FF2B5EF4-FFF2-40B4-BE49-F238E27FC236}">
                    <a16:creationId xmlns:a16="http://schemas.microsoft.com/office/drawing/2014/main" id="{3FC649AF-12DD-8AE8-7B9F-D1D979804EA2}"/>
                  </a:ext>
                </a:extLst>
              </p:cNvPr>
              <p:cNvPicPr/>
              <p:nvPr/>
            </p:nvPicPr>
            <p:blipFill>
              <a:blip r:embed="rId21"/>
              <a:stretch>
                <a:fillRect/>
              </a:stretch>
            </p:blipFill>
            <p:spPr>
              <a:xfrm>
                <a:off x="10092883" y="660709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866DBACA-D4B1-CF36-3609-CB9D3BCE596E}"/>
                  </a:ext>
                </a:extLst>
              </p14:cNvPr>
              <p14:cNvContentPartPr/>
              <p14:nvPr/>
            </p14:nvContentPartPr>
            <p14:xfrm>
              <a:off x="5053603" y="5314333"/>
              <a:ext cx="6163560" cy="58680"/>
            </p14:xfrm>
          </p:contentPart>
        </mc:Choice>
        <mc:Fallback xmlns="">
          <p:pic>
            <p:nvPicPr>
              <p:cNvPr id="23" name="Ink 22">
                <a:extLst>
                  <a:ext uri="{FF2B5EF4-FFF2-40B4-BE49-F238E27FC236}">
                    <a16:creationId xmlns:a16="http://schemas.microsoft.com/office/drawing/2014/main" id="{866DBACA-D4B1-CF36-3609-CB9D3BCE596E}"/>
                  </a:ext>
                </a:extLst>
              </p:cNvPr>
              <p:cNvPicPr/>
              <p:nvPr/>
            </p:nvPicPr>
            <p:blipFill>
              <a:blip r:embed="rId23"/>
              <a:stretch>
                <a:fillRect/>
              </a:stretch>
            </p:blipFill>
            <p:spPr>
              <a:xfrm>
                <a:off x="5047483" y="5308213"/>
                <a:ext cx="6175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984AAFE3-F460-4D28-3912-31E64C4BEC9D}"/>
                  </a:ext>
                </a:extLst>
              </p14:cNvPr>
              <p14:cNvContentPartPr/>
              <p14:nvPr/>
            </p14:nvContentPartPr>
            <p14:xfrm>
              <a:off x="2212483" y="5617093"/>
              <a:ext cx="8906760" cy="57960"/>
            </p14:xfrm>
          </p:contentPart>
        </mc:Choice>
        <mc:Fallback xmlns="">
          <p:pic>
            <p:nvPicPr>
              <p:cNvPr id="24" name="Ink 23">
                <a:extLst>
                  <a:ext uri="{FF2B5EF4-FFF2-40B4-BE49-F238E27FC236}">
                    <a16:creationId xmlns:a16="http://schemas.microsoft.com/office/drawing/2014/main" id="{984AAFE3-F460-4D28-3912-31E64C4BEC9D}"/>
                  </a:ext>
                </a:extLst>
              </p:cNvPr>
              <p:cNvPicPr/>
              <p:nvPr/>
            </p:nvPicPr>
            <p:blipFill>
              <a:blip r:embed="rId25"/>
              <a:stretch>
                <a:fillRect/>
              </a:stretch>
            </p:blipFill>
            <p:spPr>
              <a:xfrm>
                <a:off x="2206363" y="5610973"/>
                <a:ext cx="89190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6FA7C20C-02E0-613C-5EB4-2BDF46CE0D06}"/>
                  </a:ext>
                </a:extLst>
              </p14:cNvPr>
              <p14:cNvContentPartPr/>
              <p14:nvPr/>
            </p14:nvContentPartPr>
            <p14:xfrm>
              <a:off x="2204203" y="5870173"/>
              <a:ext cx="3134520" cy="74160"/>
            </p14:xfrm>
          </p:contentPart>
        </mc:Choice>
        <mc:Fallback xmlns="">
          <p:pic>
            <p:nvPicPr>
              <p:cNvPr id="25" name="Ink 24">
                <a:extLst>
                  <a:ext uri="{FF2B5EF4-FFF2-40B4-BE49-F238E27FC236}">
                    <a16:creationId xmlns:a16="http://schemas.microsoft.com/office/drawing/2014/main" id="{6FA7C20C-02E0-613C-5EB4-2BDF46CE0D06}"/>
                  </a:ext>
                </a:extLst>
              </p:cNvPr>
              <p:cNvPicPr/>
              <p:nvPr/>
            </p:nvPicPr>
            <p:blipFill>
              <a:blip r:embed="rId27"/>
              <a:stretch>
                <a:fillRect/>
              </a:stretch>
            </p:blipFill>
            <p:spPr>
              <a:xfrm>
                <a:off x="2198083" y="5864053"/>
                <a:ext cx="3146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62E99274-D1D4-14EA-8933-CC9FAF2732E3}"/>
                  </a:ext>
                </a:extLst>
              </p14:cNvPr>
              <p14:cNvContentPartPr/>
              <p14:nvPr/>
            </p14:nvContentPartPr>
            <p14:xfrm>
              <a:off x="6237283" y="5844973"/>
              <a:ext cx="4727880" cy="116280"/>
            </p14:xfrm>
          </p:contentPart>
        </mc:Choice>
        <mc:Fallback xmlns="">
          <p:pic>
            <p:nvPicPr>
              <p:cNvPr id="27" name="Ink 26">
                <a:extLst>
                  <a:ext uri="{FF2B5EF4-FFF2-40B4-BE49-F238E27FC236}">
                    <a16:creationId xmlns:a16="http://schemas.microsoft.com/office/drawing/2014/main" id="{62E99274-D1D4-14EA-8933-CC9FAF2732E3}"/>
                  </a:ext>
                </a:extLst>
              </p:cNvPr>
              <p:cNvPicPr/>
              <p:nvPr/>
            </p:nvPicPr>
            <p:blipFill>
              <a:blip r:embed="rId29"/>
              <a:stretch>
                <a:fillRect/>
              </a:stretch>
            </p:blipFill>
            <p:spPr>
              <a:xfrm>
                <a:off x="6231163" y="5838853"/>
                <a:ext cx="4740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C70F2C20-79BC-BA8A-38C7-B36E6AB28251}"/>
                  </a:ext>
                </a:extLst>
              </p14:cNvPr>
              <p14:cNvContentPartPr/>
              <p14:nvPr/>
            </p14:nvContentPartPr>
            <p14:xfrm>
              <a:off x="10948243" y="5870173"/>
              <a:ext cx="146160" cy="360"/>
            </p14:xfrm>
          </p:contentPart>
        </mc:Choice>
        <mc:Fallback xmlns="">
          <p:pic>
            <p:nvPicPr>
              <p:cNvPr id="33" name="Ink 32">
                <a:extLst>
                  <a:ext uri="{FF2B5EF4-FFF2-40B4-BE49-F238E27FC236}">
                    <a16:creationId xmlns:a16="http://schemas.microsoft.com/office/drawing/2014/main" id="{C70F2C20-79BC-BA8A-38C7-B36E6AB28251}"/>
                  </a:ext>
                </a:extLst>
              </p:cNvPr>
              <p:cNvPicPr/>
              <p:nvPr/>
            </p:nvPicPr>
            <p:blipFill>
              <a:blip r:embed="rId31"/>
              <a:stretch>
                <a:fillRect/>
              </a:stretch>
            </p:blipFill>
            <p:spPr>
              <a:xfrm>
                <a:off x="10942123" y="5864053"/>
                <a:ext cx="158400" cy="12600"/>
              </a:xfrm>
              <a:prstGeom prst="rect">
                <a:avLst/>
              </a:prstGeom>
            </p:spPr>
          </p:pic>
        </mc:Fallback>
      </mc:AlternateContent>
      <p:grpSp>
        <p:nvGrpSpPr>
          <p:cNvPr id="36" name="Group 35">
            <a:extLst>
              <a:ext uri="{FF2B5EF4-FFF2-40B4-BE49-F238E27FC236}">
                <a16:creationId xmlns:a16="http://schemas.microsoft.com/office/drawing/2014/main" id="{7124E7DB-567C-F6A7-C6FE-1A9DC6DD4702}"/>
              </a:ext>
            </a:extLst>
          </p:cNvPr>
          <p:cNvGrpSpPr/>
          <p:nvPr/>
        </p:nvGrpSpPr>
        <p:grpSpPr>
          <a:xfrm>
            <a:off x="2188003" y="6089773"/>
            <a:ext cx="8976240" cy="148320"/>
            <a:chOff x="2188003" y="6089773"/>
            <a:chExt cx="8976240" cy="148320"/>
          </a:xfrm>
        </p:grpSpPr>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BD1117D2-F7B7-0AA4-FBE6-E843DF460FF3}"/>
                    </a:ext>
                  </a:extLst>
                </p14:cNvPr>
                <p14:cNvContentPartPr/>
                <p14:nvPr/>
              </p14:nvContentPartPr>
              <p14:xfrm>
                <a:off x="2188003" y="6089773"/>
                <a:ext cx="7540920" cy="148320"/>
              </p14:xfrm>
            </p:contentPart>
          </mc:Choice>
          <mc:Fallback xmlns="">
            <p:pic>
              <p:nvPicPr>
                <p:cNvPr id="34" name="Ink 33">
                  <a:extLst>
                    <a:ext uri="{FF2B5EF4-FFF2-40B4-BE49-F238E27FC236}">
                      <a16:creationId xmlns:a16="http://schemas.microsoft.com/office/drawing/2014/main" id="{BD1117D2-F7B7-0AA4-FBE6-E843DF460FF3}"/>
                    </a:ext>
                  </a:extLst>
                </p:cNvPr>
                <p:cNvPicPr/>
                <p:nvPr/>
              </p:nvPicPr>
              <p:blipFill>
                <a:blip r:embed="rId33"/>
                <a:stretch>
                  <a:fillRect/>
                </a:stretch>
              </p:blipFill>
              <p:spPr>
                <a:xfrm>
                  <a:off x="2181883" y="6083653"/>
                  <a:ext cx="7553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38FE7505-A243-4931-BB6F-88CA097AF78B}"/>
                    </a:ext>
                  </a:extLst>
                </p14:cNvPr>
                <p14:cNvContentPartPr/>
                <p14:nvPr/>
              </p14:nvContentPartPr>
              <p14:xfrm>
                <a:off x="9315283" y="6151693"/>
                <a:ext cx="1848960" cy="53280"/>
              </p14:xfrm>
            </p:contentPart>
          </mc:Choice>
          <mc:Fallback xmlns="">
            <p:pic>
              <p:nvPicPr>
                <p:cNvPr id="35" name="Ink 34">
                  <a:extLst>
                    <a:ext uri="{FF2B5EF4-FFF2-40B4-BE49-F238E27FC236}">
                      <a16:creationId xmlns:a16="http://schemas.microsoft.com/office/drawing/2014/main" id="{38FE7505-A243-4931-BB6F-88CA097AF78B}"/>
                    </a:ext>
                  </a:extLst>
                </p:cNvPr>
                <p:cNvPicPr/>
                <p:nvPr/>
              </p:nvPicPr>
              <p:blipFill>
                <a:blip r:embed="rId35"/>
                <a:stretch>
                  <a:fillRect/>
                </a:stretch>
              </p:blipFill>
              <p:spPr>
                <a:xfrm>
                  <a:off x="9309163" y="6145573"/>
                  <a:ext cx="1861200" cy="6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78BD0EB2-64E9-18C3-FB61-A1F4235337D8}"/>
                  </a:ext>
                </a:extLst>
              </p14:cNvPr>
              <p14:cNvContentPartPr/>
              <p14:nvPr/>
            </p14:nvContentPartPr>
            <p14:xfrm>
              <a:off x="2204203" y="6326293"/>
              <a:ext cx="8996400" cy="116280"/>
            </p14:xfrm>
          </p:contentPart>
        </mc:Choice>
        <mc:Fallback xmlns="">
          <p:pic>
            <p:nvPicPr>
              <p:cNvPr id="37" name="Ink 36">
                <a:extLst>
                  <a:ext uri="{FF2B5EF4-FFF2-40B4-BE49-F238E27FC236}">
                    <a16:creationId xmlns:a16="http://schemas.microsoft.com/office/drawing/2014/main" id="{78BD0EB2-64E9-18C3-FB61-A1F4235337D8}"/>
                  </a:ext>
                </a:extLst>
              </p:cNvPr>
              <p:cNvPicPr/>
              <p:nvPr/>
            </p:nvPicPr>
            <p:blipFill>
              <a:blip r:embed="rId37"/>
              <a:stretch>
                <a:fillRect/>
              </a:stretch>
            </p:blipFill>
            <p:spPr>
              <a:xfrm>
                <a:off x="2198083" y="6320173"/>
                <a:ext cx="9008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a:extLst>
                  <a:ext uri="{FF2B5EF4-FFF2-40B4-BE49-F238E27FC236}">
                    <a16:creationId xmlns:a16="http://schemas.microsoft.com/office/drawing/2014/main" id="{A850F6C4-4FF2-2B75-485D-C5D802D89FEA}"/>
                  </a:ext>
                </a:extLst>
              </p14:cNvPr>
              <p14:cNvContentPartPr/>
              <p14:nvPr/>
            </p14:nvContentPartPr>
            <p14:xfrm>
              <a:off x="2261083" y="6595933"/>
              <a:ext cx="4762800" cy="99720"/>
            </p14:xfrm>
          </p:contentPart>
        </mc:Choice>
        <mc:Fallback xmlns="">
          <p:pic>
            <p:nvPicPr>
              <p:cNvPr id="43" name="Ink 42">
                <a:extLst>
                  <a:ext uri="{FF2B5EF4-FFF2-40B4-BE49-F238E27FC236}">
                    <a16:creationId xmlns:a16="http://schemas.microsoft.com/office/drawing/2014/main" id="{A850F6C4-4FF2-2B75-485D-C5D802D89FEA}"/>
                  </a:ext>
                </a:extLst>
              </p:cNvPr>
              <p:cNvPicPr/>
              <p:nvPr/>
            </p:nvPicPr>
            <p:blipFill>
              <a:blip r:embed="rId39"/>
              <a:stretch>
                <a:fillRect/>
              </a:stretch>
            </p:blipFill>
            <p:spPr>
              <a:xfrm>
                <a:off x="2254963" y="6589813"/>
                <a:ext cx="4775040" cy="111960"/>
              </a:xfrm>
              <a:prstGeom prst="rect">
                <a:avLst/>
              </a:prstGeom>
            </p:spPr>
          </p:pic>
        </mc:Fallback>
      </mc:AlternateContent>
      <p:grpSp>
        <p:nvGrpSpPr>
          <p:cNvPr id="46" name="Group 45">
            <a:extLst>
              <a:ext uri="{FF2B5EF4-FFF2-40B4-BE49-F238E27FC236}">
                <a16:creationId xmlns:a16="http://schemas.microsoft.com/office/drawing/2014/main" id="{6B53EB42-C2C4-4BF5-82F8-7120ADEFC615}"/>
              </a:ext>
            </a:extLst>
          </p:cNvPr>
          <p:cNvGrpSpPr/>
          <p:nvPr/>
        </p:nvGrpSpPr>
        <p:grpSpPr>
          <a:xfrm>
            <a:off x="7013083" y="6635893"/>
            <a:ext cx="3036240" cy="51480"/>
            <a:chOff x="7013083" y="6635893"/>
            <a:chExt cx="3036240" cy="51480"/>
          </a:xfrm>
        </p:grpSpPr>
        <mc:AlternateContent xmlns:mc="http://schemas.openxmlformats.org/markup-compatibility/2006" xmlns:p14="http://schemas.microsoft.com/office/powerpoint/2010/main">
          <mc:Choice Requires="p14">
            <p:contentPart p14:bwMode="auto" r:id="rId40">
              <p14:nvContentPartPr>
                <p14:cNvPr id="44" name="Ink 43">
                  <a:extLst>
                    <a:ext uri="{FF2B5EF4-FFF2-40B4-BE49-F238E27FC236}">
                      <a16:creationId xmlns:a16="http://schemas.microsoft.com/office/drawing/2014/main" id="{0BE6A856-167B-09FC-44B9-CCE75FAA7FCB}"/>
                    </a:ext>
                  </a:extLst>
                </p14:cNvPr>
                <p14:cNvContentPartPr/>
                <p14:nvPr/>
              </p14:nvContentPartPr>
              <p14:xfrm>
                <a:off x="7013083" y="6645613"/>
                <a:ext cx="2141280" cy="41760"/>
              </p14:xfrm>
            </p:contentPart>
          </mc:Choice>
          <mc:Fallback xmlns="">
            <p:pic>
              <p:nvPicPr>
                <p:cNvPr id="44" name="Ink 43">
                  <a:extLst>
                    <a:ext uri="{FF2B5EF4-FFF2-40B4-BE49-F238E27FC236}">
                      <a16:creationId xmlns:a16="http://schemas.microsoft.com/office/drawing/2014/main" id="{0BE6A856-167B-09FC-44B9-CCE75FAA7FCB}"/>
                    </a:ext>
                  </a:extLst>
                </p:cNvPr>
                <p:cNvPicPr/>
                <p:nvPr/>
              </p:nvPicPr>
              <p:blipFill>
                <a:blip r:embed="rId41"/>
                <a:stretch>
                  <a:fillRect/>
                </a:stretch>
              </p:blipFill>
              <p:spPr>
                <a:xfrm>
                  <a:off x="7006963" y="6639493"/>
                  <a:ext cx="21535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0397C865-864C-962F-2BDB-4DD5137B5AB3}"/>
                    </a:ext>
                  </a:extLst>
                </p14:cNvPr>
                <p14:cNvContentPartPr/>
                <p14:nvPr/>
              </p14:nvContentPartPr>
              <p14:xfrm>
                <a:off x="9160123" y="6635893"/>
                <a:ext cx="889200" cy="34560"/>
              </p14:xfrm>
            </p:contentPart>
          </mc:Choice>
          <mc:Fallback xmlns="">
            <p:pic>
              <p:nvPicPr>
                <p:cNvPr id="45" name="Ink 44">
                  <a:extLst>
                    <a:ext uri="{FF2B5EF4-FFF2-40B4-BE49-F238E27FC236}">
                      <a16:creationId xmlns:a16="http://schemas.microsoft.com/office/drawing/2014/main" id="{0397C865-864C-962F-2BDB-4DD5137B5AB3}"/>
                    </a:ext>
                  </a:extLst>
                </p:cNvPr>
                <p:cNvPicPr/>
                <p:nvPr/>
              </p:nvPicPr>
              <p:blipFill>
                <a:blip r:embed="rId43"/>
                <a:stretch>
                  <a:fillRect/>
                </a:stretch>
              </p:blipFill>
              <p:spPr>
                <a:xfrm>
                  <a:off x="9154003" y="6629773"/>
                  <a:ext cx="90144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id="{42F86914-B4BE-3F93-54EA-93B4230A6A89}"/>
                  </a:ext>
                </a:extLst>
              </p14:cNvPr>
              <p14:cNvContentPartPr/>
              <p14:nvPr/>
            </p14:nvContentPartPr>
            <p14:xfrm>
              <a:off x="11454043" y="2718733"/>
              <a:ext cx="360" cy="360"/>
            </p14:xfrm>
          </p:contentPart>
        </mc:Choice>
        <mc:Fallback xmlns="">
          <p:pic>
            <p:nvPicPr>
              <p:cNvPr id="47" name="Ink 46">
                <a:extLst>
                  <a:ext uri="{FF2B5EF4-FFF2-40B4-BE49-F238E27FC236}">
                    <a16:creationId xmlns:a16="http://schemas.microsoft.com/office/drawing/2014/main" id="{42F86914-B4BE-3F93-54EA-93B4230A6A89}"/>
                  </a:ext>
                </a:extLst>
              </p:cNvPr>
              <p:cNvPicPr/>
              <p:nvPr/>
            </p:nvPicPr>
            <p:blipFill>
              <a:blip r:embed="rId21"/>
              <a:stretch>
                <a:fillRect/>
              </a:stretch>
            </p:blipFill>
            <p:spPr>
              <a:xfrm>
                <a:off x="11447923" y="2712613"/>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 name="Ink 1">
                <a:extLst>
                  <a:ext uri="{FF2B5EF4-FFF2-40B4-BE49-F238E27FC236}">
                    <a16:creationId xmlns:a16="http://schemas.microsoft.com/office/drawing/2014/main" id="{2CD0980A-8EE2-7BFA-2179-729263209EC4}"/>
                  </a:ext>
                </a:extLst>
              </p14:cNvPr>
              <p14:cNvContentPartPr/>
              <p14:nvPr/>
            </p14:nvContentPartPr>
            <p14:xfrm>
              <a:off x="9184603" y="4619893"/>
              <a:ext cx="2040120" cy="91800"/>
            </p14:xfrm>
          </p:contentPart>
        </mc:Choice>
        <mc:Fallback>
          <p:pic>
            <p:nvPicPr>
              <p:cNvPr id="2" name="Ink 1">
                <a:extLst>
                  <a:ext uri="{FF2B5EF4-FFF2-40B4-BE49-F238E27FC236}">
                    <a16:creationId xmlns:a16="http://schemas.microsoft.com/office/drawing/2014/main" id="{2CD0980A-8EE2-7BFA-2179-729263209EC4}"/>
                  </a:ext>
                </a:extLst>
              </p:cNvPr>
              <p:cNvPicPr/>
              <p:nvPr/>
            </p:nvPicPr>
            <p:blipFill>
              <a:blip r:embed="rId46"/>
              <a:stretch>
                <a:fillRect/>
              </a:stretch>
            </p:blipFill>
            <p:spPr>
              <a:xfrm>
                <a:off x="9175963" y="4611253"/>
                <a:ext cx="2057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 name="Ink 13">
                <a:extLst>
                  <a:ext uri="{FF2B5EF4-FFF2-40B4-BE49-F238E27FC236}">
                    <a16:creationId xmlns:a16="http://schemas.microsoft.com/office/drawing/2014/main" id="{EFA182FE-1E27-126F-AAF6-BB80EE75D815}"/>
                  </a:ext>
                </a:extLst>
              </p14:cNvPr>
              <p14:cNvContentPartPr/>
              <p14:nvPr/>
            </p14:nvContentPartPr>
            <p14:xfrm>
              <a:off x="2244883" y="4792333"/>
              <a:ext cx="8882280" cy="197280"/>
            </p14:xfrm>
          </p:contentPart>
        </mc:Choice>
        <mc:Fallback>
          <p:pic>
            <p:nvPicPr>
              <p:cNvPr id="14" name="Ink 13">
                <a:extLst>
                  <a:ext uri="{FF2B5EF4-FFF2-40B4-BE49-F238E27FC236}">
                    <a16:creationId xmlns:a16="http://schemas.microsoft.com/office/drawing/2014/main" id="{EFA182FE-1E27-126F-AAF6-BB80EE75D815}"/>
                  </a:ext>
                </a:extLst>
              </p:cNvPr>
              <p:cNvPicPr/>
              <p:nvPr/>
            </p:nvPicPr>
            <p:blipFill>
              <a:blip r:embed="rId48"/>
              <a:stretch>
                <a:fillRect/>
              </a:stretch>
            </p:blipFill>
            <p:spPr>
              <a:xfrm>
                <a:off x="2236243" y="4783333"/>
                <a:ext cx="8899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5" name="Ink 14">
                <a:extLst>
                  <a:ext uri="{FF2B5EF4-FFF2-40B4-BE49-F238E27FC236}">
                    <a16:creationId xmlns:a16="http://schemas.microsoft.com/office/drawing/2014/main" id="{A2DF5178-5BB8-55ED-D1CD-FBAE5E57976E}"/>
                  </a:ext>
                </a:extLst>
              </p14:cNvPr>
              <p14:cNvContentPartPr/>
              <p14:nvPr/>
            </p14:nvContentPartPr>
            <p14:xfrm>
              <a:off x="2228683" y="5003653"/>
              <a:ext cx="8931240" cy="165240"/>
            </p14:xfrm>
          </p:contentPart>
        </mc:Choice>
        <mc:Fallback>
          <p:pic>
            <p:nvPicPr>
              <p:cNvPr id="15" name="Ink 14">
                <a:extLst>
                  <a:ext uri="{FF2B5EF4-FFF2-40B4-BE49-F238E27FC236}">
                    <a16:creationId xmlns:a16="http://schemas.microsoft.com/office/drawing/2014/main" id="{A2DF5178-5BB8-55ED-D1CD-FBAE5E57976E}"/>
                  </a:ext>
                </a:extLst>
              </p:cNvPr>
              <p:cNvPicPr/>
              <p:nvPr/>
            </p:nvPicPr>
            <p:blipFill>
              <a:blip r:embed="rId50"/>
              <a:stretch>
                <a:fillRect/>
              </a:stretch>
            </p:blipFill>
            <p:spPr>
              <a:xfrm>
                <a:off x="2220043" y="4995013"/>
                <a:ext cx="8948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 name="Ink 15">
                <a:extLst>
                  <a:ext uri="{FF2B5EF4-FFF2-40B4-BE49-F238E27FC236}">
                    <a16:creationId xmlns:a16="http://schemas.microsoft.com/office/drawing/2014/main" id="{FEF01355-05CB-B899-A8E3-F500ECF4B010}"/>
                  </a:ext>
                </a:extLst>
              </p14:cNvPr>
              <p14:cNvContentPartPr/>
              <p14:nvPr/>
            </p14:nvContentPartPr>
            <p14:xfrm>
              <a:off x="2220403" y="5298133"/>
              <a:ext cx="3180600" cy="60840"/>
            </p14:xfrm>
          </p:contentPart>
        </mc:Choice>
        <mc:Fallback>
          <p:pic>
            <p:nvPicPr>
              <p:cNvPr id="16" name="Ink 15">
                <a:extLst>
                  <a:ext uri="{FF2B5EF4-FFF2-40B4-BE49-F238E27FC236}">
                    <a16:creationId xmlns:a16="http://schemas.microsoft.com/office/drawing/2014/main" id="{FEF01355-05CB-B899-A8E3-F500ECF4B010}"/>
                  </a:ext>
                </a:extLst>
              </p:cNvPr>
              <p:cNvPicPr/>
              <p:nvPr/>
            </p:nvPicPr>
            <p:blipFill>
              <a:blip r:embed="rId52"/>
              <a:stretch>
                <a:fillRect/>
              </a:stretch>
            </p:blipFill>
            <p:spPr>
              <a:xfrm>
                <a:off x="2211403" y="5289493"/>
                <a:ext cx="3198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 name="Ink 16">
                <a:extLst>
                  <a:ext uri="{FF2B5EF4-FFF2-40B4-BE49-F238E27FC236}">
                    <a16:creationId xmlns:a16="http://schemas.microsoft.com/office/drawing/2014/main" id="{156A3ED9-7779-18DB-1122-2C6609E02993}"/>
                  </a:ext>
                </a:extLst>
              </p14:cNvPr>
              <p14:cNvContentPartPr/>
              <p14:nvPr/>
            </p14:nvContentPartPr>
            <p14:xfrm>
              <a:off x="1142923" y="4172053"/>
              <a:ext cx="360" cy="360"/>
            </p14:xfrm>
          </p:contentPart>
        </mc:Choice>
        <mc:Fallback>
          <p:pic>
            <p:nvPicPr>
              <p:cNvPr id="17" name="Ink 16">
                <a:extLst>
                  <a:ext uri="{FF2B5EF4-FFF2-40B4-BE49-F238E27FC236}">
                    <a16:creationId xmlns:a16="http://schemas.microsoft.com/office/drawing/2014/main" id="{156A3ED9-7779-18DB-1122-2C6609E02993}"/>
                  </a:ext>
                </a:extLst>
              </p:cNvPr>
              <p:cNvPicPr/>
              <p:nvPr/>
            </p:nvPicPr>
            <p:blipFill>
              <a:blip r:embed="rId54"/>
              <a:stretch>
                <a:fillRect/>
              </a:stretch>
            </p:blipFill>
            <p:spPr>
              <a:xfrm>
                <a:off x="1133923" y="4163053"/>
                <a:ext cx="18000" cy="18000"/>
              </a:xfrm>
              <a:prstGeom prst="rect">
                <a:avLst/>
              </a:prstGeom>
            </p:spPr>
          </p:pic>
        </mc:Fallback>
      </mc:AlternateContent>
    </p:spTree>
    <p:extLst>
      <p:ext uri="{BB962C8B-B14F-4D97-AF65-F5344CB8AC3E}">
        <p14:creationId xmlns:p14="http://schemas.microsoft.com/office/powerpoint/2010/main" val="405363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FE707-1F34-5DD0-AAC7-570D184EE11F}"/>
              </a:ext>
            </a:extLst>
          </p:cNvPr>
          <p:cNvSpPr>
            <a:spLocks noGrp="1"/>
          </p:cNvSpPr>
          <p:nvPr>
            <p:ph idx="1"/>
          </p:nvPr>
        </p:nvSpPr>
        <p:spPr>
          <a:xfrm>
            <a:off x="582886" y="318407"/>
            <a:ext cx="10838950" cy="6049736"/>
          </a:xfrm>
        </p:spPr>
        <p:txBody>
          <a:bodyPr>
            <a:noAutofit/>
          </a:bodyPr>
          <a:lstStyle/>
          <a:p>
            <a:pPr marL="0" indent="0" algn="l">
              <a:buNone/>
            </a:pPr>
            <a:r>
              <a:rPr lang="hr-HR" b="1" i="1" u="none" strike="noStrike" baseline="0" dirty="0">
                <a:effectLst>
                  <a:outerShdw blurRad="38100" dist="38100" dir="2700000" algn="tl">
                    <a:srgbClr val="000000">
                      <a:alpha val="43137"/>
                    </a:srgbClr>
                  </a:outerShdw>
                </a:effectLst>
              </a:rPr>
              <a:t>„NOVI” ZAKON </a:t>
            </a:r>
            <a:r>
              <a:rPr lang="pl-PL" b="1" i="1" u="none" strike="noStrike" baseline="0" dirty="0">
                <a:effectLst>
                  <a:outerShdw blurRad="38100" dist="38100" dir="2700000" algn="tl">
                    <a:srgbClr val="000000">
                      <a:alpha val="43137"/>
                    </a:srgbClr>
                  </a:outerShdw>
                </a:effectLst>
              </a:rPr>
              <a:t>O POMORSKOM DOBRU I MORSKIM LUKAMA – NN 83/23</a:t>
            </a:r>
            <a:r>
              <a:rPr lang="pl-PL" b="1" i="1" u="none" strike="noStrike" baseline="0" dirty="0">
                <a:solidFill>
                  <a:schemeClr val="tx1"/>
                </a:solidFill>
                <a:effectLst>
                  <a:outerShdw blurRad="38100" dist="38100" dir="2700000" algn="tl">
                    <a:srgbClr val="000000">
                      <a:alpha val="43137"/>
                    </a:srgbClr>
                  </a:outerShdw>
                </a:effectLst>
              </a:rPr>
              <a:t> </a:t>
            </a:r>
          </a:p>
          <a:p>
            <a:pPr marL="0" indent="0" algn="l">
              <a:buNone/>
            </a:pPr>
            <a:endParaRPr lang="pl-PL" sz="800" b="1" i="1" u="none" strike="noStrike" baseline="0" dirty="0">
              <a:solidFill>
                <a:schemeClr val="tx1"/>
              </a:solidFill>
              <a:effectLst>
                <a:outerShdw blurRad="38100" dist="38100" dir="2700000" algn="tl">
                  <a:srgbClr val="000000">
                    <a:alpha val="43137"/>
                  </a:srgbClr>
                </a:outerShdw>
              </a:effectLst>
            </a:endParaRPr>
          </a:p>
          <a:p>
            <a:pPr marL="0" indent="0" algn="just">
              <a:buNone/>
            </a:pPr>
            <a:r>
              <a:rPr lang="pl-PL" dirty="0">
                <a:solidFill>
                  <a:schemeClr val="tx1"/>
                </a:solidFill>
              </a:rPr>
              <a:t>– objavljen u </a:t>
            </a:r>
            <a:r>
              <a:rPr lang="pl-PL" b="1" dirty="0">
                <a:solidFill>
                  <a:schemeClr val="tx1"/>
                </a:solidFill>
                <a:effectLst>
                  <a:outerShdw blurRad="38100" dist="38100" dir="2700000" algn="tl">
                    <a:srgbClr val="000000">
                      <a:alpha val="43137"/>
                    </a:srgbClr>
                  </a:outerShdw>
                </a:effectLst>
              </a:rPr>
              <a:t>Narodnim novinama broj 83</a:t>
            </a:r>
            <a:r>
              <a:rPr lang="hr-HR" b="1" dirty="0">
                <a:solidFill>
                  <a:schemeClr val="tx1"/>
                </a:solidFill>
                <a:effectLst>
                  <a:outerShdw blurRad="38100" dist="38100" dir="2700000" algn="tl">
                    <a:srgbClr val="000000">
                      <a:alpha val="43137"/>
                    </a:srgbClr>
                  </a:outerShdw>
                </a:effectLst>
              </a:rPr>
              <a:t>/2023  </a:t>
            </a:r>
            <a:r>
              <a:rPr lang="hr-HR" dirty="0">
                <a:solidFill>
                  <a:schemeClr val="tx1"/>
                </a:solidFill>
              </a:rPr>
              <a:t>dana </a:t>
            </a:r>
            <a:r>
              <a:rPr lang="pl-PL" i="0" u="none" strike="noStrike" baseline="0" dirty="0">
                <a:solidFill>
                  <a:schemeClr val="tx1"/>
                </a:solidFill>
              </a:rPr>
              <a:t> 21</a:t>
            </a:r>
            <a:r>
              <a:rPr lang="hr-HR" dirty="0">
                <a:solidFill>
                  <a:schemeClr val="tx1"/>
                </a:solidFill>
              </a:rPr>
              <a:t>.07.2023. </a:t>
            </a:r>
            <a:r>
              <a:rPr lang="hr-HR" b="1" u="sng" dirty="0">
                <a:solidFill>
                  <a:schemeClr val="tx1"/>
                </a:solidFill>
                <a:effectLst>
                  <a:outerShdw blurRad="38100" dist="38100" dir="2700000" algn="tl">
                    <a:srgbClr val="000000">
                      <a:alpha val="43137"/>
                    </a:srgbClr>
                  </a:outerShdw>
                </a:effectLst>
              </a:rPr>
              <a:t>stupio je na snagu </a:t>
            </a:r>
            <a:r>
              <a:rPr lang="pl-PL" b="1" i="0" u="sng" strike="noStrike" baseline="0" dirty="0">
                <a:solidFill>
                  <a:schemeClr val="tx1"/>
                </a:solidFill>
                <a:effectLst>
                  <a:outerShdw blurRad="38100" dist="38100" dir="2700000" algn="tl">
                    <a:srgbClr val="000000">
                      <a:alpha val="43137"/>
                    </a:srgbClr>
                  </a:outerShdw>
                </a:effectLst>
              </a:rPr>
              <a:t>29.07.2023.</a:t>
            </a:r>
            <a:endParaRPr lang="pl-PL" b="1" u="sng" dirty="0">
              <a:solidFill>
                <a:schemeClr val="tx1"/>
              </a:solidFill>
              <a:effectLst>
                <a:outerShdw blurRad="38100" dist="38100" dir="2700000" algn="tl">
                  <a:srgbClr val="000000">
                    <a:alpha val="43137"/>
                  </a:srgbClr>
                </a:outerShdw>
              </a:effectLst>
            </a:endParaRPr>
          </a:p>
          <a:p>
            <a:pPr marL="0" indent="0" algn="just">
              <a:lnSpc>
                <a:spcPct val="170000"/>
              </a:lnSpc>
              <a:buNone/>
            </a:pPr>
            <a:r>
              <a:rPr lang="hr-HR" dirty="0">
                <a:solidFill>
                  <a:schemeClr val="tx1"/>
                </a:solidFill>
              </a:rPr>
              <a:t>„novi” Z</a:t>
            </a:r>
            <a:r>
              <a:rPr lang="hr-HR" cap="none" dirty="0">
                <a:solidFill>
                  <a:schemeClr val="tx1"/>
                </a:solidFill>
              </a:rPr>
              <a:t>akon </a:t>
            </a:r>
            <a:r>
              <a:rPr lang="hr-HR" b="1" u="sng" cap="none" dirty="0">
                <a:solidFill>
                  <a:schemeClr val="tx1"/>
                </a:solidFill>
                <a:effectLst>
                  <a:outerShdw blurRad="38100" dist="38100" dir="2700000" algn="tl">
                    <a:srgbClr val="000000">
                      <a:alpha val="43137"/>
                    </a:srgbClr>
                  </a:outerShdw>
                </a:effectLst>
              </a:rPr>
              <a:t>nakon 20 godina </a:t>
            </a:r>
            <a:r>
              <a:rPr lang="hr-HR" cap="none" dirty="0">
                <a:solidFill>
                  <a:schemeClr val="tx1"/>
                </a:solidFill>
              </a:rPr>
              <a:t>od donošenja ”</a:t>
            </a:r>
            <a:r>
              <a:rPr lang="hr-HR" dirty="0">
                <a:solidFill>
                  <a:schemeClr val="tx1"/>
                </a:solidFill>
              </a:rPr>
              <a:t>starog” </a:t>
            </a:r>
            <a:r>
              <a:rPr lang="pl-PL" cap="none" dirty="0">
                <a:solidFill>
                  <a:schemeClr val="tx1"/>
                </a:solidFill>
              </a:rPr>
              <a:t>Zakona o pomorskom dobru i morskim lukama iz 2003.g. </a:t>
            </a:r>
          </a:p>
          <a:p>
            <a:pPr marL="0" indent="0" algn="just">
              <a:lnSpc>
                <a:spcPct val="170000"/>
              </a:lnSpc>
              <a:buNone/>
            </a:pPr>
            <a:r>
              <a:rPr lang="pl-PL" u="sng" dirty="0">
                <a:solidFill>
                  <a:schemeClr val="tx1"/>
                </a:solidFill>
              </a:rPr>
              <a:t>Donošenje „novog” ZPDML</a:t>
            </a:r>
          </a:p>
          <a:p>
            <a:pPr algn="just">
              <a:buFont typeface="Wingdings" panose="05000000000000000000" pitchFamily="2" charset="2"/>
              <a:buChar char="v"/>
            </a:pPr>
            <a:r>
              <a:rPr lang="pl-PL" cap="none" dirty="0">
                <a:solidFill>
                  <a:schemeClr val="tx1"/>
                </a:solidFill>
              </a:rPr>
              <a:t>Prvi prijedlog </a:t>
            </a:r>
            <a:r>
              <a:rPr lang="pl-PL" dirty="0">
                <a:solidFill>
                  <a:schemeClr val="tx1"/>
                </a:solidFill>
              </a:rPr>
              <a:t>„</a:t>
            </a:r>
            <a:r>
              <a:rPr lang="pl-PL" cap="none" dirty="0">
                <a:solidFill>
                  <a:schemeClr val="tx1"/>
                </a:solidFill>
              </a:rPr>
              <a:t>novog” Zakona iz 2018.g.</a:t>
            </a:r>
          </a:p>
          <a:p>
            <a:pPr algn="just">
              <a:buFont typeface="Wingdings" panose="05000000000000000000" pitchFamily="2" charset="2"/>
              <a:buChar char="v"/>
            </a:pPr>
            <a:r>
              <a:rPr lang="hr-HR" dirty="0">
                <a:solidFill>
                  <a:schemeClr val="tx1"/>
                </a:solidFill>
                <a:effectLst/>
                <a:ea typeface="Calibri" panose="020F0502020204030204" pitchFamily="34" charset="0"/>
                <a:cs typeface="Times New Roman" panose="02020603050405020304" pitchFamily="18" charset="0"/>
              </a:rPr>
              <a:t>Nacrt prijedloga zakona o pomorskom dobru i morskim lukama kojega je usvojila Vlada Republike Hrvatske 29.12.2022.</a:t>
            </a:r>
          </a:p>
          <a:p>
            <a:pPr algn="just">
              <a:buFont typeface="Wingdings" panose="05000000000000000000" pitchFamily="2" charset="2"/>
              <a:buChar char="v"/>
            </a:pPr>
            <a:r>
              <a:rPr lang="hr-HR" dirty="0">
                <a:solidFill>
                  <a:schemeClr val="tx1"/>
                </a:solidFill>
                <a:effectLst/>
                <a:ea typeface="Calibri" panose="020F0502020204030204" pitchFamily="34" charset="0"/>
                <a:cs typeface="Times New Roman" panose="02020603050405020304" pitchFamily="18" charset="0"/>
              </a:rPr>
              <a:t>konačni Prijedlog Zakona od 6.7.2023. kojega je donijela Vlada Republike Hrvatske i uputila u saborsku proceduru, </a:t>
            </a:r>
            <a:r>
              <a:rPr lang="pl-PL" dirty="0">
                <a:solidFill>
                  <a:schemeClr val="tx1"/>
                </a:solidFill>
              </a:rPr>
              <a:t>Hrvatski sabor </a:t>
            </a:r>
            <a:r>
              <a:rPr lang="pl-PL" b="0" i="0" u="none" strike="noStrike" baseline="0" dirty="0">
                <a:solidFill>
                  <a:schemeClr val="tx1"/>
                </a:solidFill>
              </a:rPr>
              <a:t>donio na sjednici 14. srpnja 2023.</a:t>
            </a:r>
            <a:endParaRPr lang="pl-PL" b="1"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647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87CC-E341-CB3C-34B4-98C7B2C561C9}"/>
              </a:ext>
            </a:extLst>
          </p:cNvPr>
          <p:cNvSpPr>
            <a:spLocks noGrp="1"/>
          </p:cNvSpPr>
          <p:nvPr>
            <p:ph type="title"/>
          </p:nvPr>
        </p:nvSpPr>
        <p:spPr>
          <a:xfrm>
            <a:off x="649969" y="195944"/>
            <a:ext cx="10566174" cy="685800"/>
          </a:xfrm>
        </p:spPr>
        <p:txBody>
          <a:bodyPr>
            <a:normAutofit fontScale="90000"/>
          </a:bodyPr>
          <a:lstStyle/>
          <a:p>
            <a:pPr algn="ctr">
              <a:lnSpc>
                <a:spcPct val="107000"/>
              </a:lnSpc>
              <a:spcAft>
                <a:spcPts val="800"/>
              </a:spcAft>
            </a:pP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t>RED NA POMORSKOM DOBRU</a:t>
            </a:r>
            <a:br>
              <a:rPr lang="hr-HR" sz="2200" b="1" i="1" kern="10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Odluka o redu na pomorskom dobru </a:t>
            </a:r>
            <a:r>
              <a:rPr lang="hr-HR" sz="2200"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a:t>
            </a:r>
            <a:r>
              <a:rPr lang="hr-HR" sz="2200"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čl</a:t>
            </a:r>
            <a:r>
              <a:rPr lang="hr-HR" sz="2200"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.149.</a:t>
            </a:r>
            <a:br>
              <a:rPr lang="hr-HR"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hr-HR"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hr-HR"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hr-HR" i="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A266473-FBA4-768F-8012-64FC15B154B6}"/>
              </a:ext>
            </a:extLst>
          </p:cNvPr>
          <p:cNvSpPr>
            <a:spLocks noGrp="1"/>
          </p:cNvSpPr>
          <p:nvPr>
            <p:ph type="body" idx="1"/>
          </p:nvPr>
        </p:nvSpPr>
        <p:spPr>
          <a:xfrm>
            <a:off x="592819" y="1582056"/>
            <a:ext cx="10864396" cy="4565650"/>
          </a:xfrm>
        </p:spPr>
        <p:txBody>
          <a:bodyPr>
            <a:noAutofit/>
          </a:bodyPr>
          <a:lstStyle/>
          <a:p>
            <a:pPr algn="just">
              <a:lnSpc>
                <a:spcPct val="150000"/>
              </a:lnSpc>
            </a:pPr>
            <a:endParaRPr lang="hr-HR" sz="1800" b="1" dirty="0">
              <a:solidFill>
                <a:srgbClr val="FF0000"/>
              </a:solidFill>
              <a:effectLst>
                <a:outerShdw blurRad="38100" dist="38100" dir="2700000" algn="tl">
                  <a:srgbClr val="000000">
                    <a:alpha val="43137"/>
                  </a:srgbClr>
                </a:outerShdw>
              </a:effectLst>
            </a:endParaRPr>
          </a:p>
          <a:p>
            <a:pPr algn="just">
              <a:lnSpc>
                <a:spcPct val="150000"/>
              </a:lnSpc>
            </a:pPr>
            <a:endParaRPr lang="hr-HR" sz="1800" dirty="0">
              <a:solidFill>
                <a:schemeClr val="tx1"/>
              </a:solidFill>
            </a:endParaRPr>
          </a:p>
          <a:p>
            <a:pPr algn="just"/>
            <a:endParaRPr lang="hr-HR" sz="1800" dirty="0">
              <a:solidFill>
                <a:schemeClr val="tx1"/>
              </a:solidFill>
            </a:endParaRPr>
          </a:p>
          <a:p>
            <a:pPr algn="just"/>
            <a:r>
              <a:rPr lang="hr-HR" sz="1800" dirty="0">
                <a:solidFill>
                  <a:schemeClr val="tx1"/>
                </a:solidFill>
              </a:rPr>
              <a:t>Red na pomorskom dobru je cjelovit sustav mjera i radnji kojima se osigurava zaštita i održavanje pomorskog dobra u općoj upotrebi. Održavanje reda na pomorskom dobru financira se iz sredstava za upravljanje pomorskim dobrom koja su prihod jedinice lokalne samouprave i iz vlastitih sredstava jedinice lokalne samouprave.</a:t>
            </a:r>
          </a:p>
          <a:p>
            <a:pPr algn="just"/>
            <a:endParaRPr lang="hr-HR" sz="800" dirty="0">
              <a:solidFill>
                <a:schemeClr val="tx1"/>
              </a:solidFill>
            </a:endParaRPr>
          </a:p>
          <a:p>
            <a:pPr algn="just"/>
            <a:r>
              <a:rPr lang="hr-HR" sz="1800" dirty="0">
                <a:solidFill>
                  <a:schemeClr val="tx1"/>
                </a:solidFill>
              </a:rPr>
              <a:t>U svrhu održavanja reda na pomorskom dobru </a:t>
            </a:r>
            <a:r>
              <a:rPr lang="hr-HR" sz="1800" b="1" u="sng" dirty="0">
                <a:solidFill>
                  <a:srgbClr val="FFC000"/>
                </a:solidFill>
                <a:effectLst>
                  <a:outerShdw blurRad="38100" dist="38100" dir="2700000" algn="tl">
                    <a:srgbClr val="000000">
                      <a:alpha val="43137"/>
                    </a:srgbClr>
                  </a:outerShdw>
                </a:effectLst>
              </a:rPr>
              <a:t>na prijedlog </a:t>
            </a:r>
            <a:r>
              <a:rPr lang="hr-HR" sz="1800" b="1" u="sng" dirty="0">
                <a:solidFill>
                  <a:schemeClr val="tx1"/>
                </a:solidFill>
                <a:effectLst>
                  <a:outerShdw blurRad="38100" dist="38100" dir="2700000" algn="tl">
                    <a:srgbClr val="000000">
                      <a:alpha val="43137"/>
                    </a:srgbClr>
                  </a:outerShdw>
                </a:effectLst>
              </a:rPr>
              <a:t>izvršnog tijela JLS </a:t>
            </a:r>
            <a:r>
              <a:rPr lang="hr-HR" sz="1800" u="sng" dirty="0">
                <a:solidFill>
                  <a:schemeClr val="tx1"/>
                </a:solidFill>
              </a:rPr>
              <a:t>(gradonačelnika/općinskog načelnika)</a:t>
            </a:r>
            <a:r>
              <a:rPr lang="hr-HR" sz="1800" dirty="0">
                <a:solidFill>
                  <a:schemeClr val="tx1"/>
                </a:solidFill>
              </a:rPr>
              <a:t> </a:t>
            </a:r>
            <a:r>
              <a:rPr lang="hr-HR" sz="1800" b="1" dirty="0">
                <a:solidFill>
                  <a:schemeClr val="tx1"/>
                </a:solidFill>
                <a:effectLst>
                  <a:outerShdw blurRad="38100" dist="38100" dir="2700000" algn="tl">
                    <a:srgbClr val="000000">
                      <a:alpha val="43137"/>
                    </a:srgbClr>
                  </a:outerShdw>
                </a:effectLst>
              </a:rPr>
              <a:t>predstavničko tijelo JLS</a:t>
            </a:r>
            <a:r>
              <a:rPr lang="hr-HR" sz="1800" dirty="0">
                <a:solidFill>
                  <a:schemeClr val="tx1"/>
                </a:solidFill>
              </a:rPr>
              <a:t>(gradsko/općinsko vijeće) donosi </a:t>
            </a:r>
            <a:r>
              <a:rPr lang="hr-HR" sz="1800" b="1" u="sng" dirty="0">
                <a:solidFill>
                  <a:srgbClr val="FF0000"/>
                </a:solidFill>
                <a:effectLst>
                  <a:outerShdw blurRad="38100" dist="38100" dir="2700000" algn="tl">
                    <a:srgbClr val="000000">
                      <a:alpha val="43137"/>
                    </a:srgbClr>
                  </a:outerShdw>
                </a:effectLst>
              </a:rPr>
              <a:t>ODLUKU O REDU NA POMORSKOM DOBRU</a:t>
            </a:r>
            <a:r>
              <a:rPr lang="hr-HR" sz="1800" dirty="0">
                <a:solidFill>
                  <a:schemeClr val="tx1"/>
                </a:solidFill>
              </a:rPr>
              <a:t>.</a:t>
            </a:r>
          </a:p>
          <a:p>
            <a:pPr algn="just"/>
            <a:endParaRPr lang="hr-HR" sz="800" dirty="0">
              <a:solidFill>
                <a:schemeClr val="tx1"/>
              </a:solidFill>
            </a:endParaRPr>
          </a:p>
          <a:p>
            <a:pPr algn="just">
              <a:spcAft>
                <a:spcPts val="800"/>
              </a:spcAft>
            </a:pP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Predstavničko tijelo jedinice lokalne samouprave dužno je </a:t>
            </a:r>
            <a:r>
              <a:rPr lang="hr-HR" sz="1800"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u roku od 90 dana </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od dana stupanja na snagu ZPDML (</a:t>
            </a:r>
            <a:r>
              <a:rPr lang="pl-PL" sz="1800" b="1" u="sng" dirty="0">
                <a:solidFill>
                  <a:schemeClr val="tx1"/>
                </a:solidFill>
                <a:effectLst>
                  <a:outerShdw blurRad="38100" dist="38100" dir="2700000" algn="tl">
                    <a:srgbClr val="000000">
                      <a:alpha val="43137"/>
                    </a:srgbClr>
                  </a:outerShdw>
                </a:effectLst>
              </a:rPr>
              <a:t>29.07.2023.</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donijeti </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It"/>
              </a:rPr>
              <a:t>odluku o redu na pomorskom </a:t>
            </a:r>
            <a:r>
              <a:rPr lang="hr-HR" sz="1800" b="1" kern="0" dirty="0">
                <a:solidFill>
                  <a:schemeClr val="tx1"/>
                </a:solidFill>
                <a:ea typeface="Calibri" panose="020F0502020204030204" pitchFamily="34" charset="0"/>
                <a:cs typeface="MinionPro-CnIt"/>
              </a:rPr>
              <a:t>dobru </a:t>
            </a:r>
            <a:r>
              <a:rPr lang="hr-HR" sz="1800" b="1" i="1" kern="0" dirty="0">
                <a:solidFill>
                  <a:schemeClr val="tx1"/>
                </a:solidFill>
                <a:ea typeface="Calibri" panose="020F0502020204030204" pitchFamily="34" charset="0"/>
                <a:cs typeface="MinionPro-CnIt"/>
              </a:rPr>
              <a:t>(</a:t>
            </a:r>
            <a:r>
              <a:rPr lang="hr-HR" sz="1800" b="1" kern="0" dirty="0">
                <a:solidFill>
                  <a:schemeClr val="tx1"/>
                </a:solidFill>
                <a:ea typeface="Calibri" panose="020F0502020204030204" pitchFamily="34" charset="0"/>
                <a:cs typeface="MinionPro-Cn"/>
              </a:rPr>
              <a:t>Članak 234.) </a:t>
            </a:r>
            <a:r>
              <a:rPr lang="hr-HR" sz="18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ROK za donošenje odluke 27. listopada 2023.g.!!!!!!!</a:t>
            </a:r>
          </a:p>
          <a:p>
            <a:pPr algn="just">
              <a:spcAft>
                <a:spcPts val="800"/>
              </a:spcAft>
            </a:pPr>
            <a:endParaRPr lang="hr-HR" sz="8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endParaRPr>
          </a:p>
          <a:p>
            <a:pPr algn="just"/>
            <a:r>
              <a:rPr lang="hr-HR" sz="1800" b="1" dirty="0">
                <a:solidFill>
                  <a:schemeClr val="tx1"/>
                </a:solidFill>
                <a:effectLst>
                  <a:outerShdw blurRad="38100" dist="38100" dir="2700000" algn="tl">
                    <a:srgbClr val="000000">
                      <a:alpha val="43137"/>
                    </a:srgbClr>
                  </a:outerShdw>
                </a:effectLst>
              </a:rPr>
              <a:t>N.B.: </a:t>
            </a:r>
            <a:r>
              <a:rPr lang="hr-HR" sz="1800" dirty="0">
                <a:solidFill>
                  <a:schemeClr val="tx1"/>
                </a:solidFill>
              </a:rPr>
              <a:t>I</a:t>
            </a:r>
            <a:r>
              <a:rPr lang="hr-HR" sz="1800" b="0" i="0" u="none" strike="noStrike" baseline="0" dirty="0">
                <a:solidFill>
                  <a:schemeClr val="tx1"/>
                </a:solidFill>
              </a:rPr>
              <a:t>zvršno tijelo jedinice lokalne samouprave </a:t>
            </a:r>
            <a:r>
              <a:rPr lang="hr-HR" sz="1800" b="1" u="sng" dirty="0">
                <a:solidFill>
                  <a:schemeClr val="tx1"/>
                </a:solidFill>
              </a:rPr>
              <a:t>(gradonačelnik/općinski načelnik) </a:t>
            </a:r>
            <a:r>
              <a:rPr lang="hr-HR" sz="1800" b="1" u="sng" dirty="0">
                <a:solidFill>
                  <a:srgbClr val="FF0000"/>
                </a:solidFill>
              </a:rPr>
              <a:t>odgovara za pomorski prekršaj</a:t>
            </a:r>
            <a:r>
              <a:rPr lang="hr-HR" sz="1800" b="1" dirty="0">
                <a:solidFill>
                  <a:srgbClr val="FF0000"/>
                </a:solidFill>
              </a:rPr>
              <a:t> </a:t>
            </a:r>
            <a:r>
              <a:rPr lang="pl-PL" sz="1800" b="0" i="0" u="none" strike="noStrike" baseline="0" dirty="0">
                <a:solidFill>
                  <a:schemeClr val="tx1"/>
                </a:solidFill>
              </a:rPr>
              <a:t>ako ne predloži donošenje odluke o redu na pomorskom </a:t>
            </a:r>
            <a:r>
              <a:rPr lang="hr-HR" sz="1800" b="0" i="0" u="none" strike="noStrike" baseline="0" dirty="0">
                <a:solidFill>
                  <a:schemeClr val="tx1"/>
                </a:solidFill>
              </a:rPr>
              <a:t>dobru, te se može kazniti </a:t>
            </a:r>
            <a:r>
              <a:rPr lang="hr-HR" sz="1800" b="1" i="0" u="none" strike="noStrike" baseline="0" dirty="0">
                <a:solidFill>
                  <a:srgbClr val="FFC000"/>
                </a:solidFill>
                <a:effectLst>
                  <a:outerShdw blurRad="38100" dist="38100" dir="2700000" algn="tl">
                    <a:srgbClr val="000000">
                      <a:alpha val="43137"/>
                    </a:srgbClr>
                  </a:outerShdw>
                </a:effectLst>
              </a:rPr>
              <a:t>n</a:t>
            </a:r>
            <a:r>
              <a:rPr lang="pl-PL" sz="1800" b="1" dirty="0">
                <a:solidFill>
                  <a:srgbClr val="FFC000"/>
                </a:solidFill>
                <a:effectLst>
                  <a:outerShdw blurRad="38100" dist="38100" dir="2700000" algn="tl">
                    <a:srgbClr val="000000">
                      <a:alpha val="43137"/>
                    </a:srgbClr>
                  </a:outerShdw>
                </a:effectLst>
              </a:rPr>
              <a:t>ovčanom kaznom u iznosu od 1300,00 do 6000,00 eura </a:t>
            </a:r>
            <a:r>
              <a:rPr lang="pl-PL" sz="1800" dirty="0">
                <a:solidFill>
                  <a:schemeClr val="tx1"/>
                </a:solidFill>
              </a:rPr>
              <a:t>(članak 204.st.1.t. 10.) </a:t>
            </a:r>
          </a:p>
          <a:p>
            <a:pPr algn="l"/>
            <a:endParaRPr lang="hr-HR" sz="1800" b="0" i="0" u="none" strike="noStrike" baseline="0" dirty="0">
              <a:solidFill>
                <a:schemeClr val="tx1"/>
              </a:solidFill>
              <a:latin typeface="MinionPro-Cn"/>
            </a:endParaRPr>
          </a:p>
          <a:p>
            <a:pPr algn="just">
              <a:spcAft>
                <a:spcPts val="800"/>
              </a:spcAft>
            </a:pPr>
            <a:endParaRPr lang="hr-HR" sz="1800" b="1" i="1" kern="0" dirty="0">
              <a:solidFill>
                <a:schemeClr val="tx1"/>
              </a:solidFill>
              <a:ea typeface="Calibri" panose="020F0502020204030204" pitchFamily="34" charset="0"/>
              <a:cs typeface="MinionPro-CnIt"/>
            </a:endParaRPr>
          </a:p>
          <a:p>
            <a:pPr algn="just"/>
            <a:endParaRPr lang="hr-HR" sz="1800" dirty="0">
              <a:solidFill>
                <a:schemeClr val="tx1"/>
              </a:solidFill>
            </a:endParaRPr>
          </a:p>
          <a:p>
            <a:endParaRPr lang="hr-HR" sz="1400" dirty="0">
              <a:solidFill>
                <a:schemeClr val="tx1"/>
              </a:solidFill>
            </a:endParaRPr>
          </a:p>
        </p:txBody>
      </p:sp>
      <p:sp>
        <p:nvSpPr>
          <p:cNvPr id="4" name="Rectangle: Rounded Corners 3">
            <a:extLst>
              <a:ext uri="{FF2B5EF4-FFF2-40B4-BE49-F238E27FC236}">
                <a16:creationId xmlns:a16="http://schemas.microsoft.com/office/drawing/2014/main" id="{DAE4F260-3213-130C-5971-09DEA4815FD5}"/>
              </a:ext>
            </a:extLst>
          </p:cNvPr>
          <p:cNvSpPr/>
          <p:nvPr/>
        </p:nvSpPr>
        <p:spPr>
          <a:xfrm>
            <a:off x="649969" y="5275944"/>
            <a:ext cx="10747374" cy="93889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4015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994566-BA1A-1D32-CBC4-7BDA23937FE0}"/>
              </a:ext>
            </a:extLst>
          </p:cNvPr>
          <p:cNvSpPr txBox="1"/>
          <p:nvPr/>
        </p:nvSpPr>
        <p:spPr>
          <a:xfrm>
            <a:off x="576942" y="643197"/>
            <a:ext cx="10842171" cy="5440977"/>
          </a:xfrm>
          <a:prstGeom prst="rect">
            <a:avLst/>
          </a:prstGeom>
          <a:noFill/>
        </p:spPr>
        <p:txBody>
          <a:bodyPr wrap="square">
            <a:spAutoFit/>
          </a:bodyPr>
          <a:lstStyle/>
          <a:p>
            <a:pPr>
              <a:lnSpc>
                <a:spcPct val="150000"/>
              </a:lnSpc>
            </a:pPr>
            <a:r>
              <a:rPr lang="hr-HR" sz="1800" b="1" i="1" dirty="0">
                <a:solidFill>
                  <a:schemeClr val="bg2">
                    <a:lumMod val="75000"/>
                  </a:schemeClr>
                </a:solidFill>
                <a:effectLst>
                  <a:outerShdw blurRad="38100" dist="38100" dir="2700000" algn="tl">
                    <a:srgbClr val="000000">
                      <a:alpha val="43137"/>
                    </a:srgbClr>
                  </a:outerShdw>
                </a:effectLst>
              </a:rPr>
              <a:t>ODLUKU O REDU NA POMORSKOM DOBRU propisuje se:</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način uređenja i korištenja pomorskog dobra u općoj upotrebi za gospodarske i druge svrhe, građenje građevina koje se prema posebnim propisima grade bez građevinske dozvole i glavnog projekta te održavanje reda na pomorskom dobru u općoj upotrebi</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održavanje čistoće i čuvanje površina pomorskog dobra u općoj upotrebi</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osiguranje nesmetanog prolaska duž pomorskog dobra.</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mjere za provođenje mjera za održavanje reda na pomorskom dobru koje poduzima pomorski redar, </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obveze pravnih i fizičkih osoba i </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prekršajne odredbe.</a:t>
            </a:r>
          </a:p>
          <a:p>
            <a:pPr marL="449263">
              <a:lnSpc>
                <a:spcPct val="150000"/>
              </a:lnSpc>
            </a:pPr>
            <a:endParaRPr lang="hr-HR" sz="1800" i="1" dirty="0">
              <a:solidFill>
                <a:schemeClr val="tx1"/>
              </a:solidFill>
              <a:effectLst>
                <a:outerShdw blurRad="38100" dist="38100" dir="2700000" algn="tl">
                  <a:srgbClr val="000000">
                    <a:alpha val="43137"/>
                  </a:srgbClr>
                </a:outerShdw>
              </a:effectLst>
            </a:endParaRPr>
          </a:p>
          <a:p>
            <a:pPr algn="just">
              <a:lnSpc>
                <a:spcPct val="150000"/>
              </a:lnSpc>
            </a:pPr>
            <a:r>
              <a:rPr lang="hr-HR" sz="1800" b="1" u="sng" kern="0" dirty="0">
                <a:effectLst>
                  <a:outerShdw blurRad="38100" dist="38100" dir="2700000" algn="tl">
                    <a:srgbClr val="000000">
                      <a:alpha val="43137"/>
                    </a:srgbClr>
                  </a:outerShdw>
                </a:effectLst>
                <a:ea typeface="Calibri" panose="020F0502020204030204" pitchFamily="34" charset="0"/>
                <a:cs typeface="MinionPro-Cn"/>
              </a:rPr>
              <a:t>NOVČANE KAZNE</a:t>
            </a:r>
            <a:r>
              <a:rPr lang="hr-HR" sz="1800" b="1" kern="0" dirty="0">
                <a:effectLst>
                  <a:outerShdw blurRad="38100" dist="38100" dir="2700000" algn="tl">
                    <a:srgbClr val="000000">
                      <a:alpha val="43137"/>
                    </a:srgbClr>
                  </a:outerShdw>
                </a:effectLst>
                <a:ea typeface="Calibri" panose="020F0502020204030204" pitchFamily="34" charset="0"/>
                <a:cs typeface="MinionPro-Cn"/>
              </a:rPr>
              <a:t> </a:t>
            </a:r>
            <a:r>
              <a:rPr lang="hr-HR" sz="1800" kern="0" dirty="0">
                <a:solidFill>
                  <a:schemeClr val="tx1"/>
                </a:solidFill>
                <a:effectLst/>
                <a:ea typeface="Calibri" panose="020F0502020204030204" pitchFamily="34" charset="0"/>
                <a:cs typeface="MinionPro-Cn"/>
              </a:rPr>
              <a:t>naplaćene za prekršaje propisane odlukom o redu na pomorskom dobru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prihod su proračuna jedinice lokalne samouprave</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sz="1800" kern="0" dirty="0">
                <a:solidFill>
                  <a:schemeClr val="tx1"/>
                </a:solidFill>
                <a:effectLst/>
                <a:ea typeface="Calibri" panose="020F0502020204030204" pitchFamily="34" charset="0"/>
                <a:cs typeface="MinionPro-Cn"/>
              </a:rPr>
              <a:t>na čijem su području učinjeni prekršaji.</a:t>
            </a:r>
          </a:p>
        </p:txBody>
      </p:sp>
    </p:spTree>
    <p:extLst>
      <p:ext uri="{BB962C8B-B14F-4D97-AF65-F5344CB8AC3E}">
        <p14:creationId xmlns:p14="http://schemas.microsoft.com/office/powerpoint/2010/main" val="1615708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A2381-BAFE-4620-3D38-88FC8C463F52}"/>
              </a:ext>
            </a:extLst>
          </p:cNvPr>
          <p:cNvSpPr txBox="1"/>
          <p:nvPr/>
        </p:nvSpPr>
        <p:spPr>
          <a:xfrm>
            <a:off x="417738" y="585919"/>
            <a:ext cx="10963276" cy="6388993"/>
          </a:xfrm>
          <a:prstGeom prst="rect">
            <a:avLst/>
          </a:prstGeom>
          <a:noFill/>
        </p:spPr>
        <p:txBody>
          <a:bodyPr wrap="square">
            <a:spAutoFit/>
          </a:bodyPr>
          <a:lstStyle/>
          <a:p>
            <a:pPr algn="just"/>
            <a:r>
              <a:rPr lang="hr-HR" sz="1800" b="1" dirty="0">
                <a:solidFill>
                  <a:schemeClr val="tx1"/>
                </a:solidFill>
                <a:effectLst>
                  <a:outerShdw blurRad="38100" dist="38100" dir="2700000" algn="tl">
                    <a:srgbClr val="000000">
                      <a:alpha val="43137"/>
                    </a:srgbClr>
                  </a:outerShdw>
                </a:effectLst>
              </a:rPr>
              <a:t>ODLUKOM O REDU NA POMORSKOM DOBRU</a:t>
            </a:r>
            <a:r>
              <a:rPr lang="hr-HR" sz="1800" dirty="0">
                <a:solidFill>
                  <a:schemeClr val="tx1"/>
                </a:solidFill>
              </a:rPr>
              <a:t> mora se osigurati mogućnost korištenja površina pomorskog dobra u općoj upotrebi na način koji omogućava kretanje osoba s posebnim potrebama.</a:t>
            </a:r>
          </a:p>
          <a:p>
            <a:pPr algn="just"/>
            <a:r>
              <a:rPr lang="hr-HR" sz="1800" dirty="0">
                <a:solidFill>
                  <a:schemeClr val="tx1"/>
                </a:solidFill>
              </a:rPr>
              <a:t>Sve osobe na pomorskom dobru u općoj upotrebi dužne su pridržavati se odluke o redu na pomorskom dobru.</a:t>
            </a:r>
          </a:p>
          <a:p>
            <a:pPr algn="just">
              <a:lnSpc>
                <a:spcPct val="150000"/>
              </a:lnSpc>
            </a:pPr>
            <a:endParaRPr lang="hr-HR" dirty="0"/>
          </a:p>
          <a:p>
            <a:pPr algn="just">
              <a:spcAft>
                <a:spcPts val="800"/>
              </a:spcAft>
            </a:pPr>
            <a:r>
              <a:rPr lang="hr-HR" sz="18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UPRAVNO TIJELO JEDINICE LOKALNE SAMOUPRAVE</a:t>
            </a:r>
            <a:r>
              <a:rPr lang="hr-HR" sz="1800" i="1" kern="0" dirty="0">
                <a:effectLst>
                  <a:outerShdw blurRad="38100" dist="38100" dir="2700000" algn="tl">
                    <a:srgbClr val="000000">
                      <a:alpha val="43137"/>
                    </a:srgbClr>
                  </a:outerShdw>
                </a:effectLst>
                <a:ea typeface="Calibri" panose="020F0502020204030204" pitchFamily="34" charset="0"/>
                <a:cs typeface="MinionPro-CnIt"/>
              </a:rPr>
              <a:t> </a:t>
            </a:r>
            <a:r>
              <a:rPr lang="hr-HR" sz="1800" i="1" kern="0" dirty="0">
                <a:ea typeface="Calibri" panose="020F0502020204030204" pitchFamily="34" charset="0"/>
                <a:cs typeface="MinionPro-CnIt"/>
              </a:rPr>
              <a:t>- </a:t>
            </a:r>
            <a:r>
              <a:rPr lang="hr-HR" i="1" kern="0" dirty="0">
                <a:ea typeface="Calibri" panose="020F0502020204030204" pitchFamily="34" charset="0"/>
                <a:cs typeface="MinionPro-CnIt"/>
              </a:rPr>
              <a:t>č</a:t>
            </a:r>
            <a:r>
              <a:rPr lang="hr-HR" sz="1800" kern="0" dirty="0">
                <a:solidFill>
                  <a:schemeClr val="tx1"/>
                </a:solidFill>
                <a:effectLst/>
                <a:ea typeface="Calibri" panose="020F0502020204030204" pitchFamily="34" charset="0"/>
                <a:cs typeface="MinionPro-Cn"/>
              </a:rPr>
              <a:t>lanak 150.</a:t>
            </a:r>
          </a:p>
          <a:p>
            <a:pPr algn="just">
              <a:spcAft>
                <a:spcPts val="800"/>
              </a:spcAft>
            </a:pPr>
            <a:r>
              <a:rPr lang="hr-HR" sz="1800" kern="0" dirty="0">
                <a:solidFill>
                  <a:schemeClr val="tx1"/>
                </a:solidFill>
                <a:effectLst/>
                <a:ea typeface="Calibri" panose="020F0502020204030204" pitchFamily="34" charset="0"/>
                <a:cs typeface="MinionPro-Cn"/>
              </a:rPr>
              <a:t>Poslove provedbe reda na pomorskom dobru obavlja upravno tijelo jedinice lokalne samouprave određeno opcim aktom predstavnickog tijela jedinice lokalne samouprave o ustroju upravnih tijela.</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spcAft>
                <a:spcPts val="800"/>
              </a:spcAft>
            </a:pPr>
            <a:r>
              <a:rPr lang="hr-HR" sz="1800" b="1" u="sng" kern="0" dirty="0">
                <a:solidFill>
                  <a:schemeClr val="tx1"/>
                </a:solidFill>
                <a:effectLst/>
                <a:ea typeface="Calibri" panose="020F0502020204030204" pitchFamily="34" charset="0"/>
                <a:cs typeface="MinionPro-Cn"/>
              </a:rPr>
              <a:t>Upravno tijelo jedinice lokalne samouprave obavlja poslove:</a:t>
            </a:r>
            <a:endParaRPr lang="hr-HR" sz="1800" b="1" u="sng" kern="100" dirty="0">
              <a:solidFill>
                <a:schemeClr val="tx1"/>
              </a:solidFill>
              <a:effectLst/>
              <a:ea typeface="Calibri" panose="020F0502020204030204" pitchFamily="34" charset="0"/>
              <a:cs typeface="Times New Roman" panose="02020603050405020304" pitchFamily="18" charset="0"/>
            </a:endParaRPr>
          </a:p>
          <a:p>
            <a:pPr marL="898525" lvl="0" indent="-269875" algn="just">
              <a:buFont typeface="+mj-lt"/>
              <a:buAutoNum type="arabicPeriod"/>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nadzora nad provedbom odluke o redu na pomorskom dobru</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898525" lvl="0" indent="-269875" algn="just">
              <a:buFont typeface="+mj-lt"/>
              <a:buAutoNum type="arabicPeriod"/>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druge poslove određene odlukom o redu na pomorskom dobru.</a:t>
            </a:r>
          </a:p>
          <a:p>
            <a:pPr marL="898525" lvl="0" indent="-269875" algn="just">
              <a:buFont typeface="+mj-lt"/>
              <a:buAutoNum type="arabicPeriod"/>
            </a:pPr>
            <a:endPar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endParaRPr>
          </a:p>
          <a:p>
            <a:pPr algn="just">
              <a:spcAft>
                <a:spcPts val="800"/>
              </a:spcAft>
            </a:pPr>
            <a:r>
              <a:rPr lang="hr-HR" b="1"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It"/>
              </a:rPr>
              <a:t>POMORSKI REDARI – novi službenici u jedinicama lokalne samouprave  </a:t>
            </a:r>
            <a:r>
              <a:rPr lang="hr-HR" i="1" kern="0" dirty="0">
                <a:ea typeface="Calibri" panose="020F0502020204030204" pitchFamily="34" charset="0"/>
                <a:cs typeface="MinionPro-CnIt"/>
              </a:rPr>
              <a:t>- č</a:t>
            </a:r>
            <a:r>
              <a:rPr lang="hr-HR" sz="1800" i="1" kern="0" dirty="0">
                <a:ea typeface="Calibri" panose="020F0502020204030204" pitchFamily="34" charset="0"/>
                <a:cs typeface="MinionPro-Cn"/>
              </a:rPr>
              <a:t>lanak 151.</a:t>
            </a:r>
            <a:endParaRPr lang="hr-HR" sz="1800" i="1" kern="100" dirty="0">
              <a:ea typeface="Calibri" panose="020F0502020204030204" pitchFamily="34" charset="0"/>
              <a:cs typeface="Times New Roman" panose="02020603050405020304" pitchFamily="18" charset="0"/>
            </a:endParaRPr>
          </a:p>
          <a:p>
            <a:pPr algn="just">
              <a:spcAft>
                <a:spcPts val="800"/>
              </a:spcAft>
            </a:pPr>
            <a:r>
              <a:rPr lang="hr-HR" sz="1800" kern="0" dirty="0">
                <a:solidFill>
                  <a:schemeClr val="tx1"/>
                </a:solidFill>
                <a:effectLst/>
                <a:ea typeface="Calibri" panose="020F0502020204030204" pitchFamily="34" charset="0"/>
                <a:cs typeface="MinionPro-Cn"/>
              </a:rPr>
              <a:t>Poslove nadzora koje na temelju ZPDML obavlja upravno tijelo jedinice lokalne samouprave provode pomorski redari, ovlašteni službenici tog tijela. </a:t>
            </a:r>
            <a:r>
              <a:rPr lang="hr-HR" sz="1800"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Pomorski redari imaju ovlasti obavljanja nadzora propisane ZPDML i odlukom o redu na pomorskom dobru.</a:t>
            </a:r>
            <a:endParaRPr lang="hr-HR" sz="1800" b="1" i="1" u="sng"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898525" lvl="0" indent="-269875" algn="just">
              <a:lnSpc>
                <a:spcPct val="107000"/>
              </a:lnSpc>
              <a:buFont typeface="+mj-lt"/>
              <a:buAutoNum type="arabicPeriod"/>
            </a:pP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50000"/>
              </a:lnSpc>
            </a:pPr>
            <a:endParaRPr lang="hr-HR" dirty="0"/>
          </a:p>
        </p:txBody>
      </p:sp>
    </p:spTree>
    <p:extLst>
      <p:ext uri="{BB962C8B-B14F-4D97-AF65-F5344CB8AC3E}">
        <p14:creationId xmlns:p14="http://schemas.microsoft.com/office/powerpoint/2010/main" val="4042043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8082-7BB0-D2F0-B094-3439190809D5}"/>
              </a:ext>
            </a:extLst>
          </p:cNvPr>
          <p:cNvSpPr>
            <a:spLocks noGrp="1"/>
          </p:cNvSpPr>
          <p:nvPr>
            <p:ph type="title"/>
          </p:nvPr>
        </p:nvSpPr>
        <p:spPr>
          <a:xfrm>
            <a:off x="567985" y="555173"/>
            <a:ext cx="11056030" cy="293914"/>
          </a:xfrm>
        </p:spPr>
        <p:txBody>
          <a:bodyPr>
            <a:normAutofit fontScale="90000"/>
          </a:bodyPr>
          <a:lstStyle/>
          <a:p>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Stjecanje i gubitak ovlaštenja za obavljanje poslova pomorskog redara  </a:t>
            </a:r>
            <a:r>
              <a:rPr lang="hr-HR" sz="2000" b="1" i="1" kern="0" dirty="0">
                <a:effectLst>
                  <a:outerShdw blurRad="38100" dist="38100" dir="2700000" algn="tl">
                    <a:srgbClr val="000000">
                      <a:alpha val="43137"/>
                    </a:srgbClr>
                  </a:outerShdw>
                </a:effectLst>
                <a:ea typeface="Calibri" panose="020F0502020204030204" pitchFamily="34" charset="0"/>
                <a:cs typeface="MinionPro-CnIt"/>
              </a:rPr>
              <a:t>-</a:t>
            </a:r>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a:t>
            </a:r>
            <a:r>
              <a:rPr lang="hr-HR" sz="2000" i="1" kern="0" cap="none" dirty="0">
                <a:effectLst>
                  <a:outerShdw blurRad="38100" dist="38100" dir="2700000" algn="tl">
                    <a:srgbClr val="000000">
                      <a:alpha val="43137"/>
                    </a:srgbClr>
                  </a:outerShdw>
                </a:effectLst>
                <a:ea typeface="Calibri" panose="020F0502020204030204" pitchFamily="34" charset="0"/>
                <a:cs typeface="MinionPro-CnIt"/>
              </a:rPr>
              <a:t>članak </a:t>
            </a:r>
            <a:r>
              <a:rPr lang="hr-HR" sz="2000" i="1" kern="0" cap="none" dirty="0">
                <a:effectLst>
                  <a:outerShdw blurRad="38100" dist="38100" dir="2700000" algn="tl">
                    <a:srgbClr val="000000">
                      <a:alpha val="43137"/>
                    </a:srgbClr>
                  </a:outerShdw>
                </a:effectLst>
                <a:ea typeface="Calibri" panose="020F0502020204030204" pitchFamily="34" charset="0"/>
                <a:cs typeface="MinionPro-Cn"/>
              </a:rPr>
              <a:t>152.</a:t>
            </a:r>
            <a:br>
              <a:rPr lang="hr-HR" sz="2000" b="1" i="1" kern="100" cap="none" dirty="0">
                <a:ea typeface="Calibri" panose="020F0502020204030204" pitchFamily="34" charset="0"/>
                <a:cs typeface="Times New Roman" panose="02020603050405020304" pitchFamily="18" charset="0"/>
              </a:rPr>
            </a:br>
            <a:endParaRPr lang="hr-HR" sz="2000" b="1" i="1" dirty="0"/>
          </a:p>
        </p:txBody>
      </p:sp>
      <p:sp>
        <p:nvSpPr>
          <p:cNvPr id="3" name="Text Placeholder 2">
            <a:extLst>
              <a:ext uri="{FF2B5EF4-FFF2-40B4-BE49-F238E27FC236}">
                <a16:creationId xmlns:a16="http://schemas.microsoft.com/office/drawing/2014/main" id="{9404C0B2-6C00-74FE-07A7-912272B429D2}"/>
              </a:ext>
            </a:extLst>
          </p:cNvPr>
          <p:cNvSpPr>
            <a:spLocks noGrp="1"/>
          </p:cNvSpPr>
          <p:nvPr>
            <p:ph type="body" idx="1"/>
          </p:nvPr>
        </p:nvSpPr>
        <p:spPr>
          <a:xfrm>
            <a:off x="549731" y="849087"/>
            <a:ext cx="10994569" cy="5878286"/>
          </a:xfrm>
        </p:spPr>
        <p:txBody>
          <a:bodyPr>
            <a:normAutofit fontScale="92500" lnSpcReduction="20000"/>
          </a:bodyPr>
          <a:lstStyle/>
          <a:p>
            <a:pPr algn="just">
              <a:lnSpc>
                <a:spcPct val="107000"/>
              </a:lnSpc>
              <a:spcAft>
                <a:spcPts val="800"/>
              </a:spcAft>
            </a:pPr>
            <a:r>
              <a:rPr lang="hr-HR" sz="19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POMORSKI REDAR stjece i gubi ovlaštenje </a:t>
            </a:r>
            <a:r>
              <a:rPr lang="hr-HR" sz="1900" kern="0" dirty="0">
                <a:solidFill>
                  <a:schemeClr val="tx1"/>
                </a:solidFill>
                <a:effectLst/>
                <a:ea typeface="Calibri" panose="020F0502020204030204" pitchFamily="34" charset="0"/>
                <a:cs typeface="MinionPro-Cn"/>
              </a:rPr>
              <a:t>za obavljanje poslova nadzora pomorskog dobra u opcoj upotrebi na temelju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rješenja koje donosi Ministarstvo </a:t>
            </a:r>
            <a:r>
              <a:rPr lang="hr-HR" sz="1900" kern="0" dirty="0">
                <a:solidFill>
                  <a:schemeClr val="tx1"/>
                </a:solidFill>
                <a:effectLst/>
                <a:ea typeface="Calibri" panose="020F0502020204030204" pitchFamily="34" charset="0"/>
                <a:cs typeface="MinionPro-Cn"/>
              </a:rPr>
              <a:t>u postupku i na nacin propisan odredbama ZPDML.</a:t>
            </a:r>
            <a:endParaRPr lang="hr-HR" sz="19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kern="0" dirty="0">
                <a:solidFill>
                  <a:schemeClr val="tx1"/>
                </a:solidFill>
                <a:effectLst/>
                <a:ea typeface="Calibri" panose="020F0502020204030204" pitchFamily="34" charset="0"/>
                <a:cs typeface="MinionPro-Cn"/>
              </a:rPr>
              <a:t>Rješenje kojim pomorski redar stjecu ovlaštenje za obavljanje poslova nadzora pomorskog dobra u opcoj upotrebi Ministarstvo donosi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 zahtjev izvršnog tijela jedinice lokalne samouprave </a:t>
            </a:r>
            <a:r>
              <a:rPr lang="hr-HR" sz="1900" kern="0" dirty="0">
                <a:solidFill>
                  <a:schemeClr val="tx1"/>
                </a:solidFill>
                <a:effectLst/>
                <a:ea typeface="Calibri" panose="020F0502020204030204" pitchFamily="34" charset="0"/>
                <a:cs typeface="MinionPro-Cn"/>
              </a:rPr>
              <a:t>(gradonačelnik/općinski načelnik). Zahtjevu se prilaže preslika rješenja o rasporedu na radno mjesto pomorskog redara za kojeg se ovlaštenje traži te važeća potvrda o uspješno završenom stručnom osposobljavanju kojom se dokazuje osposobljenost pomorskog redara za obavljanje poslova nadzora pomorskog dobra u općoj upotrebi.</a:t>
            </a:r>
            <a:endParaRPr lang="hr-HR" sz="19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Ministarstvo</a:t>
            </a:r>
            <a:r>
              <a:rPr lang="hr-HR" sz="1900" kern="0" dirty="0">
                <a:solidFill>
                  <a:schemeClr val="tx1"/>
                </a:solidFill>
                <a:effectLst/>
                <a:ea typeface="Calibri" panose="020F0502020204030204" pitchFamily="34" charset="0"/>
                <a:cs typeface="MinionPro-Cn"/>
              </a:rPr>
              <a:t> će na zahtjev izvršnog tijela jedinice lokalne samouprave ili po službenoj dužnosti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ukinuti rješenje </a:t>
            </a:r>
            <a:r>
              <a:rPr lang="hr-HR" sz="1900" kern="0" dirty="0">
                <a:solidFill>
                  <a:schemeClr val="tx1"/>
                </a:solidFill>
                <a:effectLst/>
                <a:ea typeface="Calibri" panose="020F0502020204030204" pitchFamily="34" charset="0"/>
                <a:cs typeface="MinionPro-Cn"/>
              </a:rPr>
              <a:t>kojim je pomorski redar stekao ovlaštenje za obavljanje određenih poslova nadzora pomorskog dobra u općoj upotrebi u sljedećim slučajevima:</a:t>
            </a:r>
            <a:endParaRPr lang="hr-HR" sz="1900" kern="100" dirty="0">
              <a:solidFill>
                <a:schemeClr val="tx1"/>
              </a:solidFill>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zbog prestanka službe pomorskog redara</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zbog udaljenja iz službe pomorskog redara</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zbog premještaja pomorskog redara na drugo radno mjesto</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spcAft>
                <a:spcPts val="800"/>
              </a:spcAft>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drugim slučajevima kada je to propisano ZPDML i propisima donesenim na temelju tog Zakona.</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Protiv rješenja Ministarstva žalba nije dopuštena</a:t>
            </a:r>
            <a:r>
              <a:rPr lang="hr-HR" sz="1900" kern="0" dirty="0">
                <a:solidFill>
                  <a:schemeClr val="tx1"/>
                </a:solidFill>
                <a:effectLst/>
                <a:ea typeface="Calibri" panose="020F0502020204030204" pitchFamily="34" charset="0"/>
                <a:cs typeface="MinionPro-Cn"/>
              </a:rPr>
              <a:t>, ali se može pokrenuti upravni spor.</a:t>
            </a:r>
            <a:endParaRPr lang="hr-HR" sz="19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205860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19A2-10C4-075F-6749-455189613A3C}"/>
              </a:ext>
            </a:extLst>
          </p:cNvPr>
          <p:cNvSpPr>
            <a:spLocks noGrp="1"/>
          </p:cNvSpPr>
          <p:nvPr>
            <p:ph type="title"/>
          </p:nvPr>
        </p:nvSpPr>
        <p:spPr>
          <a:xfrm>
            <a:off x="708705" y="667656"/>
            <a:ext cx="10433956" cy="622300"/>
          </a:xfrm>
        </p:spPr>
        <p:txBody>
          <a:bodyPr>
            <a:normAutofit fontScale="90000"/>
          </a:bodyPr>
          <a:lstStyle/>
          <a:p>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Stručno osposobljavanje pomorskih redara </a:t>
            </a:r>
            <a:r>
              <a:rPr lang="hr-HR" sz="2000"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a:t>
            </a:r>
            <a:r>
              <a:rPr lang="hr-HR" sz="2000"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članak.153.</a:t>
            </a:r>
            <a:br>
              <a:rPr lang="hr-HR" sz="2000" kern="100" dirty="0">
                <a:latin typeface="Calibri" panose="020F0502020204030204" pitchFamily="34" charset="0"/>
                <a:ea typeface="Calibri" panose="020F0502020204030204" pitchFamily="34" charset="0"/>
                <a:cs typeface="Times New Roman" panose="02020603050405020304" pitchFamily="18" charset="0"/>
              </a:rPr>
            </a:br>
            <a:endParaRPr lang="hr-HR" sz="2000" dirty="0"/>
          </a:p>
        </p:txBody>
      </p:sp>
      <p:sp>
        <p:nvSpPr>
          <p:cNvPr id="3" name="Text Placeholder 2">
            <a:extLst>
              <a:ext uri="{FF2B5EF4-FFF2-40B4-BE49-F238E27FC236}">
                <a16:creationId xmlns:a16="http://schemas.microsoft.com/office/drawing/2014/main" id="{4777EC00-4277-FE62-208D-EEA0FC30752B}"/>
              </a:ext>
            </a:extLst>
          </p:cNvPr>
          <p:cNvSpPr>
            <a:spLocks noGrp="1"/>
          </p:cNvSpPr>
          <p:nvPr>
            <p:ph type="body" idx="1"/>
          </p:nvPr>
        </p:nvSpPr>
        <p:spPr>
          <a:xfrm>
            <a:off x="708705" y="1289956"/>
            <a:ext cx="10374084" cy="5723164"/>
          </a:xfrm>
        </p:spPr>
        <p:txBody>
          <a:bodyPr>
            <a:normAutofit/>
          </a:bodyPr>
          <a:lstStyle/>
          <a:p>
            <a:pPr algn="just">
              <a:lnSpc>
                <a:spcPct val="107000"/>
              </a:lnSpc>
              <a:spcAft>
                <a:spcPts val="800"/>
              </a:spcAft>
            </a:pP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Stručno osposobljavanje pomorskih redara </a:t>
            </a:r>
            <a:r>
              <a:rPr lang="hr-HR" kern="0" dirty="0">
                <a:solidFill>
                  <a:schemeClr val="tx1"/>
                </a:solidFill>
                <a:effectLst/>
                <a:ea typeface="Calibri" panose="020F0502020204030204" pitchFamily="34" charset="0"/>
                <a:cs typeface="MinionPro-Cn"/>
              </a:rPr>
              <a:t>za obavljanje poslova nadzora pomorskog dobra u općoj upotrebi organizira i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provodi Ministarstvo</a:t>
            </a:r>
            <a:r>
              <a:rPr lang="hr-HR" kern="0" dirty="0">
                <a:solidFill>
                  <a:schemeClr val="tx1"/>
                </a:solidFill>
                <a:effectLst/>
                <a:ea typeface="Calibri" panose="020F0502020204030204" pitchFamily="34" charset="0"/>
                <a:cs typeface="MinionPro-Cn"/>
              </a:rPr>
              <a:t>, a troškove tog osposobljavanja snosi JLS.</a:t>
            </a:r>
            <a:endParaRPr lang="hr-HR"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Troškovi stručnog osposobljavanja uključuju materijalne troškove za njegovo održavanje te naknadu osobama koje ga provode.</a:t>
            </a:r>
            <a:endParaRPr lang="hr-HR"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Ministarstvo izdaje potvrdu</a:t>
            </a:r>
            <a:r>
              <a:rPr lang="hr-HR" kern="0" dirty="0">
                <a:solidFill>
                  <a:schemeClr val="tx1"/>
                </a:solidFill>
                <a:effectLst/>
                <a:ea typeface="Calibri" panose="020F0502020204030204" pitchFamily="34" charset="0"/>
                <a:cs typeface="MinionPro-Cn"/>
              </a:rPr>
              <a:t> o uspješno završenom stručnom osposobljavanju kojom se dokazuje osposobljenost pomorskog redara za obavljanje poslova nadzora pomorskog dobra u općoj upotrebi.</a:t>
            </a:r>
            <a:endParaRPr lang="hr-HR"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Ministar pravilnikom propisuje program i način provođenja stručnog osposobljavanja za obavljanje poslova nadzora pomorskog dobra u općoj upotrebi, a provode ga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inspektori pomorskog dobra i drugi ovlašteni službenici Ministarstva i lučkih kapetanija</a:t>
            </a:r>
            <a:r>
              <a:rPr lang="hr-HR"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18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83228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704F-2BFD-CBDD-28E6-5849EFDBB7D1}"/>
              </a:ext>
            </a:extLst>
          </p:cNvPr>
          <p:cNvSpPr>
            <a:spLocks noGrp="1"/>
          </p:cNvSpPr>
          <p:nvPr>
            <p:ph type="title"/>
          </p:nvPr>
        </p:nvSpPr>
        <p:spPr>
          <a:xfrm>
            <a:off x="627062" y="775607"/>
            <a:ext cx="11211151" cy="326571"/>
          </a:xfrm>
        </p:spPr>
        <p:txBody>
          <a:bodyPr>
            <a:normAutofit fontScale="90000"/>
          </a:bodyPr>
          <a:lstStyle/>
          <a:p>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br>
            <a:br>
              <a:rPr lang="hr-HR" sz="2200" kern="100" cap="none" dirty="0">
                <a:solidFill>
                  <a:schemeClr val="bg2">
                    <a:lumMod val="75000"/>
                  </a:schemeClr>
                </a:solidFill>
                <a:ea typeface="Calibri" panose="020F0502020204030204" pitchFamily="34" charset="0"/>
                <a:cs typeface="Times New Roman" panose="02020603050405020304" pitchFamily="18" charset="0"/>
              </a:rPr>
            </a:br>
            <a:br>
              <a:rPr lang="hr-HR"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hr-HR" dirty="0">
              <a:solidFill>
                <a:schemeClr val="bg2">
                  <a:lumMod val="75000"/>
                </a:schemeClr>
              </a:solidFill>
            </a:endParaRPr>
          </a:p>
        </p:txBody>
      </p:sp>
      <p:sp>
        <p:nvSpPr>
          <p:cNvPr id="3" name="Text Placeholder 2">
            <a:extLst>
              <a:ext uri="{FF2B5EF4-FFF2-40B4-BE49-F238E27FC236}">
                <a16:creationId xmlns:a16="http://schemas.microsoft.com/office/drawing/2014/main" id="{D1996A3B-F9EA-1C86-5F20-07AE5D3843C5}"/>
              </a:ext>
            </a:extLst>
          </p:cNvPr>
          <p:cNvSpPr>
            <a:spLocks noGrp="1"/>
          </p:cNvSpPr>
          <p:nvPr>
            <p:ph type="body" idx="1"/>
          </p:nvPr>
        </p:nvSpPr>
        <p:spPr>
          <a:xfrm>
            <a:off x="840921" y="710293"/>
            <a:ext cx="10140043" cy="5372100"/>
          </a:xfrm>
        </p:spPr>
        <p:txBody>
          <a:bodyPr>
            <a:normAutofit fontScale="55000" lnSpcReduction="20000"/>
          </a:bodyPr>
          <a:lstStyle/>
          <a:p>
            <a:pPr algn="just">
              <a:lnSpc>
                <a:spcPct val="107000"/>
              </a:lnSpc>
              <a:spcAft>
                <a:spcPts val="800"/>
              </a:spcAft>
            </a:pPr>
            <a:r>
              <a:rPr lang="hr-HR" sz="3600" b="1" i="1" kern="0" dirty="0">
                <a:effectLst>
                  <a:outerShdw blurRad="38100" dist="38100" dir="2700000" algn="tl">
                    <a:srgbClr val="000000">
                      <a:alpha val="43137"/>
                    </a:srgbClr>
                  </a:outerShdw>
                </a:effectLst>
                <a:ea typeface="Calibri" panose="020F0502020204030204" pitchFamily="34" charset="0"/>
                <a:cs typeface="MinionPro-CnIt"/>
              </a:rPr>
              <a:t>BROJ POMORSKIH REDARA U JEDINICI LOKALNE SAMOUPRAVE </a:t>
            </a:r>
            <a:r>
              <a:rPr lang="hr-HR" sz="3600" i="1" kern="0" dirty="0">
                <a:effectLst>
                  <a:outerShdw blurRad="38100" dist="38100" dir="2700000" algn="tl">
                    <a:srgbClr val="000000">
                      <a:alpha val="43137"/>
                    </a:srgbClr>
                  </a:outerShdw>
                </a:effectLst>
                <a:ea typeface="Calibri" panose="020F0502020204030204" pitchFamily="34" charset="0"/>
                <a:cs typeface="MinionPro-CnIt"/>
              </a:rPr>
              <a:t>- č</a:t>
            </a:r>
            <a:r>
              <a:rPr lang="hr-HR" sz="3600" kern="0" dirty="0">
                <a:effectLst>
                  <a:outerShdw blurRad="38100" dist="38100" dir="2700000" algn="tl">
                    <a:srgbClr val="000000">
                      <a:alpha val="43137"/>
                    </a:srgbClr>
                  </a:outerShdw>
                </a:effectLst>
                <a:ea typeface="Calibri" panose="020F0502020204030204" pitchFamily="34" charset="0"/>
                <a:cs typeface="MinionPro-Cn"/>
              </a:rPr>
              <a:t>lanak 154.</a:t>
            </a:r>
          </a:p>
          <a:p>
            <a:pPr algn="just">
              <a:lnSpc>
                <a:spcPct val="107000"/>
              </a:lnSpc>
              <a:spcAft>
                <a:spcPts val="800"/>
              </a:spcAft>
            </a:pP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Jedinice lokalne samouprave </a:t>
            </a:r>
            <a:r>
              <a:rPr lang="hr-HR" sz="36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dužne su imati barem jednog pomorskog redara</a:t>
            </a:r>
            <a:r>
              <a:rPr lang="hr-HR" sz="3600" kern="0" dirty="0">
                <a:solidFill>
                  <a:schemeClr val="tx1"/>
                </a:solidFill>
                <a:effectLst/>
                <a:ea typeface="Calibri" panose="020F0502020204030204" pitchFamily="34" charset="0"/>
                <a:cs typeface="MinionPro-Cn"/>
              </a:rPr>
              <a:t>.</a:t>
            </a: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Jedinice lokalne samouprave </a:t>
            </a:r>
            <a:r>
              <a:rPr lang="hr-HR" sz="36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mogu ugovorom ustrojiti zajedničko obavljanje poslova pomorskog redara</a:t>
            </a:r>
            <a:r>
              <a:rPr lang="hr-HR" sz="3600"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kumimoji="0" lang="hr-HR" sz="3600" b="1" i="1" u="none" strike="noStrike" kern="0" cap="all" spc="0" normalizeH="0" baseline="0" noProof="0" dirty="0">
                <a:ln w="3175" cmpd="sng">
                  <a:noFill/>
                </a:ln>
                <a:solidFill>
                  <a:srgbClr val="146194">
                    <a:lumMod val="75000"/>
                  </a:srgbClr>
                </a:solidFill>
                <a:effectLst>
                  <a:outerShdw blurRad="38100" dist="38100" dir="2700000" algn="tl">
                    <a:srgbClr val="000000">
                      <a:alpha val="43137"/>
                    </a:srgbClr>
                  </a:outerShdw>
                </a:effectLst>
                <a:uLnTx/>
                <a:uFillTx/>
                <a:ea typeface="Calibri" panose="020F0502020204030204" pitchFamily="34" charset="0"/>
                <a:cs typeface="MinionPro-CnIt"/>
              </a:rPr>
              <a:t>Službena iskaznica i odora pomorskog redara - </a:t>
            </a:r>
            <a:r>
              <a:rPr kumimoji="0" lang="hr-HR" sz="3600" b="0" i="0" u="none" strike="noStrike" kern="0" cap="none" spc="0" normalizeH="0" baseline="0" noProof="0" dirty="0">
                <a:ln w="3175" cmpd="sng">
                  <a:noFill/>
                </a:ln>
                <a:solidFill>
                  <a:srgbClr val="146194">
                    <a:lumMod val="75000"/>
                  </a:srgbClr>
                </a:solidFill>
                <a:effectLst/>
                <a:uLnTx/>
                <a:uFillTx/>
                <a:ea typeface="Calibri" panose="020F0502020204030204" pitchFamily="34" charset="0"/>
                <a:cs typeface="MinionPro-Cn"/>
              </a:rPr>
              <a:t>članak 155.</a:t>
            </a:r>
          </a:p>
          <a:p>
            <a:pPr algn="just">
              <a:lnSpc>
                <a:spcPct val="107000"/>
              </a:lnSpc>
              <a:spcAft>
                <a:spcPts val="800"/>
              </a:spcAft>
            </a:pPr>
            <a:endParaRPr lang="hr-HR" sz="1700" kern="0" dirty="0">
              <a:solidFill>
                <a:schemeClr val="tx1"/>
              </a:solidFill>
              <a:ea typeface="Calibri" panose="020F0502020204030204" pitchFamily="34" charset="0"/>
              <a:cs typeface="MinionPro-Cn"/>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Pomorski redar mora imati najmanje </a:t>
            </a:r>
            <a:r>
              <a:rPr lang="hr-HR" sz="36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gimnazijsko srednjoškolsko obrazovanje ili četverogodišnje strukovno srednjoškolsko obrazovanje</a:t>
            </a:r>
            <a:r>
              <a:rPr lang="hr-HR" sz="3600" kern="0" dirty="0">
                <a:solidFill>
                  <a:schemeClr val="tx1"/>
                </a:solidFill>
                <a:effectLst/>
                <a:ea typeface="Calibri" panose="020F0502020204030204" pitchFamily="34" charset="0"/>
                <a:cs typeface="MinionPro-Cn"/>
              </a:rPr>
              <a:t>.</a:t>
            </a: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Pomorski redar u obavljanju službene dužnosti nosi službenu odoru i ima službenu iskaznicu.</a:t>
            </a: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Izgled službene odore te izgled i sadržaj službene iskaznice pomorskog redara </a:t>
            </a:r>
            <a:r>
              <a:rPr lang="hr-HR" sz="3600" u="sng" kern="0" dirty="0">
                <a:solidFill>
                  <a:schemeClr val="tx1"/>
                </a:solidFill>
                <a:effectLst/>
                <a:ea typeface="Calibri" panose="020F0502020204030204" pitchFamily="34" charset="0"/>
                <a:cs typeface="MinionPro-Cn"/>
              </a:rPr>
              <a:t>propisuje  predstavničko tijelo jedinice lokalne samouprave odlukom</a:t>
            </a:r>
            <a:r>
              <a:rPr lang="hr-HR" sz="3600" kern="0" dirty="0">
                <a:solidFill>
                  <a:schemeClr val="tx1"/>
                </a:solidFill>
                <a:effectLst/>
                <a:ea typeface="Calibri" panose="020F0502020204030204" pitchFamily="34" charset="0"/>
                <a:cs typeface="MinionPro-Cn"/>
              </a:rPr>
              <a:t>.</a:t>
            </a:r>
            <a:endParaRPr lang="hr-HR" sz="36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4228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1F6-CA97-DB3A-6353-071705F9B139}"/>
              </a:ext>
            </a:extLst>
          </p:cNvPr>
          <p:cNvSpPr>
            <a:spLocks noGrp="1"/>
          </p:cNvSpPr>
          <p:nvPr>
            <p:ph type="title"/>
          </p:nvPr>
        </p:nvSpPr>
        <p:spPr>
          <a:xfrm>
            <a:off x="920977" y="440871"/>
            <a:ext cx="10058400" cy="424543"/>
          </a:xfrm>
        </p:spPr>
        <p:txBody>
          <a:bodyPr>
            <a:normAutofit fontScale="90000"/>
          </a:bodyPr>
          <a:lstStyle/>
          <a:p>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Nadzor nad provedbom odluke o redu na pomorskom dobru </a:t>
            </a:r>
            <a:r>
              <a:rPr lang="hr-HR" sz="2000"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članak 156.</a:t>
            </a:r>
            <a:br>
              <a:rPr lang="hr-HR" sz="2000" kern="100" cap="none" dirty="0">
                <a:latin typeface="Calibri" panose="020F0502020204030204" pitchFamily="34" charset="0"/>
                <a:ea typeface="Calibri" panose="020F0502020204030204" pitchFamily="34" charset="0"/>
                <a:cs typeface="Times New Roman" panose="02020603050405020304" pitchFamily="18" charset="0"/>
              </a:rPr>
            </a:br>
            <a:endParaRPr lang="hr-HR" sz="2000" dirty="0"/>
          </a:p>
        </p:txBody>
      </p:sp>
      <p:sp>
        <p:nvSpPr>
          <p:cNvPr id="3" name="Text Placeholder 2">
            <a:extLst>
              <a:ext uri="{FF2B5EF4-FFF2-40B4-BE49-F238E27FC236}">
                <a16:creationId xmlns:a16="http://schemas.microsoft.com/office/drawing/2014/main" id="{D60880BC-AD5B-8B97-56EF-D2A70121DC2E}"/>
              </a:ext>
            </a:extLst>
          </p:cNvPr>
          <p:cNvSpPr>
            <a:spLocks noGrp="1"/>
          </p:cNvSpPr>
          <p:nvPr>
            <p:ph type="body" idx="1"/>
          </p:nvPr>
        </p:nvSpPr>
        <p:spPr>
          <a:xfrm>
            <a:off x="547007" y="865414"/>
            <a:ext cx="10997293" cy="5723166"/>
          </a:xfrm>
        </p:spPr>
        <p:txBody>
          <a:bodyPr>
            <a:normAutofit lnSpcReduction="10000"/>
          </a:bodyPr>
          <a:lstStyle/>
          <a:p>
            <a:pPr algn="just">
              <a:lnSpc>
                <a:spcPct val="107000"/>
              </a:lnSpc>
              <a:spcAft>
                <a:spcPts val="800"/>
              </a:spcAft>
            </a:pP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provedbi nadzora nad provedbom odluke o redu na pomorskom dobru pomorski redar ovlašten je</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zatražiti i pregledati isprave (osobna iskaznica, putovnica, izvod iz sudskog registra i sl.) na temelju kojih može utvrditi identitet stranke ili zakonskog zastupnika stranke, kao i drugih osoba nazočnih prilikom nadzora</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uzimati izjave od odgovornih osoba radi pribavljanja dokaza o činjenicama koje se ne mogu izravno utvrditi, kao i od drugih osoba nazočnih prilikom nadzora </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zatražiti pisanim putem od stranke točne i potpune podatke i dokumentaciju potrebnu u nadzoru</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prikupljati dokaze i utvrđivati činjenično stanje na vizualni i drugi odgovarajući način (fotografiranjem, snimanjem kamerom, videozapisom i sl.)</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spcAft>
                <a:spcPts val="800"/>
              </a:spcAft>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obavljati i druge radnje u svrhu provedbe nadzora.</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U provedbi nadzora nad provedbom odluke o redu na pomorskom dobru pomorski redar ima pravo i obvezu rješenjem ili na drugi propisani način narediti fizičkim i pravnim osobama mjere za održavanje reda propisane odlukom o redu na pomorskom dobru.</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Optužni prijedlog (!!!) </a:t>
            </a:r>
            <a:r>
              <a:rPr lang="hr-HR" sz="1800" kern="0" dirty="0">
                <a:solidFill>
                  <a:schemeClr val="tx1"/>
                </a:solidFill>
                <a:effectLst/>
                <a:ea typeface="Calibri" panose="020F0502020204030204" pitchFamily="34" charset="0"/>
                <a:cs typeface="MinionPro-Cn"/>
              </a:rPr>
              <a:t>za </a:t>
            </a:r>
            <a:r>
              <a:rPr lang="hr-HR" sz="1800" b="1" kern="0" dirty="0">
                <a:solidFill>
                  <a:schemeClr val="tx1"/>
                </a:solidFill>
                <a:effectLst/>
                <a:ea typeface="Calibri" panose="020F0502020204030204" pitchFamily="34" charset="0"/>
                <a:cs typeface="MinionPro-Cn"/>
              </a:rPr>
              <a:t>prekršaj propisan ZPDML (???)</a:t>
            </a:r>
            <a:r>
              <a:rPr lang="hr-HR" sz="1800" kern="0" dirty="0">
                <a:solidFill>
                  <a:schemeClr val="tx1"/>
                </a:solidFill>
                <a:effectLst/>
                <a:ea typeface="Calibri" panose="020F0502020204030204" pitchFamily="34" charset="0"/>
                <a:cs typeface="MinionPro-Cn"/>
              </a:rPr>
              <a:t> ili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odlukom o redu na pomorskom dobru </a:t>
            </a:r>
            <a:r>
              <a:rPr lang="hr-HR" sz="1800" kern="0" dirty="0">
                <a:solidFill>
                  <a:schemeClr val="tx1"/>
                </a:solidFill>
                <a:effectLst/>
                <a:ea typeface="Calibri" panose="020F0502020204030204" pitchFamily="34" charset="0"/>
                <a:cs typeface="MinionPro-Cn"/>
              </a:rPr>
              <a:t>koji u nadzoru utvrdi pomorski redar podnosi upravno tijelo jedinice lokalne samouprave.</a:t>
            </a:r>
            <a:endParaRPr lang="hr-HR" sz="18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285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0E09-ED1A-2AB4-B604-7E62095C3CB2}"/>
              </a:ext>
            </a:extLst>
          </p:cNvPr>
          <p:cNvSpPr>
            <a:spLocks noGrp="1"/>
          </p:cNvSpPr>
          <p:nvPr>
            <p:ph type="title"/>
          </p:nvPr>
        </p:nvSpPr>
        <p:spPr>
          <a:xfrm>
            <a:off x="495867" y="873579"/>
            <a:ext cx="10435544" cy="367393"/>
          </a:xfrm>
        </p:spPr>
        <p:txBody>
          <a:bodyPr>
            <a:normAutofit fontScale="90000"/>
          </a:bodyPr>
          <a:lstStyle/>
          <a:p>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Neometan rad pomorskih redara</a:t>
            </a:r>
            <a:br>
              <a:rPr lang="hr-HR" sz="2000" kern="100" dirty="0">
                <a:latin typeface="Calibri" panose="020F0502020204030204" pitchFamily="34" charset="0"/>
                <a:ea typeface="Calibri" panose="020F0502020204030204" pitchFamily="34" charset="0"/>
                <a:cs typeface="Times New Roman" panose="02020603050405020304" pitchFamily="18" charset="0"/>
              </a:rPr>
            </a:br>
            <a:endParaRPr lang="hr-HR" sz="2000" dirty="0"/>
          </a:p>
        </p:txBody>
      </p:sp>
      <p:sp>
        <p:nvSpPr>
          <p:cNvPr id="3" name="Text Placeholder 2">
            <a:extLst>
              <a:ext uri="{FF2B5EF4-FFF2-40B4-BE49-F238E27FC236}">
                <a16:creationId xmlns:a16="http://schemas.microsoft.com/office/drawing/2014/main" id="{8E295694-B8A0-FF96-DC6B-EF1AC7195621}"/>
              </a:ext>
            </a:extLst>
          </p:cNvPr>
          <p:cNvSpPr>
            <a:spLocks noGrp="1"/>
          </p:cNvSpPr>
          <p:nvPr>
            <p:ph type="body" idx="1"/>
          </p:nvPr>
        </p:nvSpPr>
        <p:spPr>
          <a:xfrm>
            <a:off x="495867" y="1143000"/>
            <a:ext cx="10754519" cy="5478236"/>
          </a:xfrm>
        </p:spPr>
        <p:txBody>
          <a:bodyPr>
            <a:normAutofit/>
          </a:bodyPr>
          <a:lstStyle/>
          <a:p>
            <a:pPr algn="just">
              <a:lnSpc>
                <a:spcPct val="107000"/>
              </a:lnSpc>
              <a:spcAft>
                <a:spcPts val="800"/>
              </a:spcAft>
            </a:pPr>
            <a:r>
              <a:rPr lang="hr-HR" sz="1800" kern="0" dirty="0">
                <a:solidFill>
                  <a:schemeClr val="tx1"/>
                </a:solidFill>
                <a:effectLst/>
                <a:ea typeface="Calibri" panose="020F0502020204030204" pitchFamily="34" charset="0"/>
                <a:cs typeface="MinionPro-Cn"/>
              </a:rPr>
              <a:t>Javnopravna tijela te pravne i fizičke osobe obvezne su pomorskom redaru, bez naknade za rad i troškove, u roku koji im odredi, omogućiti provedbu nadzora i osigurati uvjete za neometan rad u okviru njegovih ovlaštenja.</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Upravno tijelo jedinice lokalne samouprave ovlašteno je zatražiti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pomoć policije </a:t>
            </a:r>
            <a:r>
              <a:rPr lang="hr-HR" sz="1800" kern="0" dirty="0">
                <a:solidFill>
                  <a:schemeClr val="tx1"/>
                </a:solidFill>
                <a:effectLst/>
                <a:ea typeface="Calibri" panose="020F0502020204030204" pitchFamily="34" charset="0"/>
                <a:cs typeface="MinionPro-Cn"/>
              </a:rPr>
              <a:t>ako se prilikom izvršenja rješenja otpor osnovano očekuje.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 </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b="1" i="1" kern="0" dirty="0">
                <a:effectLst>
                  <a:outerShdw blurRad="38100" dist="38100" dir="2700000" algn="tl">
                    <a:srgbClr val="000000">
                      <a:alpha val="43137"/>
                    </a:srgbClr>
                  </a:outerShdw>
                </a:effectLst>
                <a:ea typeface="Calibri" panose="020F0502020204030204" pitchFamily="34" charset="0"/>
                <a:cs typeface="MinionPro-CnIt"/>
              </a:rPr>
              <a:t>POKRETANJE UPRAVNOG POSTUPKA ZBOG POVREDE ODLUKE O REDU NA POMORSKOM DOBRU</a:t>
            </a:r>
            <a:endParaRPr lang="hr-HR" sz="1800"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Kada pomorski redar utvrdi povredu propisa čije izvršenje je ovlašten nadzirati, obvezan je po službenoj dužnosti pokrenuti upravni postupak i narediti odgovarajuće mjere u skladu s odlukom o redu na pomorskom dobru.</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Kada pomorski redar utvrdi da nije povrijeđen propis čije izvršenje je ovlašten nadzirati, pa stoga nema uvjeta za pokretanje upravnog postupka, pisanim putem će o tome obavijestiti poznatog prijavitelja u roku od osam dana od dana utvrđenja činjeničnog stanja.</a:t>
            </a:r>
            <a:endParaRPr lang="hr-HR" sz="18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2129499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BF6F-B5F4-6E0C-6AE7-BBFA639E2AA5}"/>
              </a:ext>
            </a:extLst>
          </p:cNvPr>
          <p:cNvSpPr>
            <a:spLocks noGrp="1"/>
          </p:cNvSpPr>
          <p:nvPr>
            <p:ph type="title"/>
          </p:nvPr>
        </p:nvSpPr>
        <p:spPr>
          <a:xfrm>
            <a:off x="749527" y="530676"/>
            <a:ext cx="10851923" cy="538843"/>
          </a:xfrm>
        </p:spPr>
        <p:txBody>
          <a:bodyPr>
            <a:normAutofit/>
          </a:bodyPr>
          <a:lstStyle/>
          <a:p>
            <a:r>
              <a:rPr lang="hr-HR" sz="2000" b="1"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NAREDBA POMORSKOG REDARA</a:t>
            </a:r>
            <a:endParaRPr lang="hr-HR" sz="2000" dirty="0"/>
          </a:p>
        </p:txBody>
      </p:sp>
      <p:sp>
        <p:nvSpPr>
          <p:cNvPr id="3" name="Text Placeholder 2">
            <a:extLst>
              <a:ext uri="{FF2B5EF4-FFF2-40B4-BE49-F238E27FC236}">
                <a16:creationId xmlns:a16="http://schemas.microsoft.com/office/drawing/2014/main" id="{0E0863C0-3D18-6008-E53B-A2522437E652}"/>
              </a:ext>
            </a:extLst>
          </p:cNvPr>
          <p:cNvSpPr>
            <a:spLocks noGrp="1"/>
          </p:cNvSpPr>
          <p:nvPr>
            <p:ph type="body" idx="1"/>
          </p:nvPr>
        </p:nvSpPr>
        <p:spPr>
          <a:xfrm>
            <a:off x="692377" y="1175655"/>
            <a:ext cx="10590666" cy="5576207"/>
          </a:xfrm>
        </p:spPr>
        <p:txBody>
          <a:bodyPr>
            <a:normAutofit/>
          </a:bodyPr>
          <a:lstStyle/>
          <a:p>
            <a:pPr algn="just">
              <a:lnSpc>
                <a:spcPct val="107000"/>
              </a:lnSpc>
              <a:spcAft>
                <a:spcPts val="800"/>
              </a:spcAft>
            </a:pPr>
            <a:r>
              <a:rPr lang="hr-HR" sz="1800" kern="0" dirty="0">
                <a:solidFill>
                  <a:schemeClr val="tx1"/>
                </a:solidFill>
                <a:effectLst/>
                <a:ea typeface="Calibri" panose="020F0502020204030204" pitchFamily="34" charset="0"/>
                <a:cs typeface="MinionPro-Cn"/>
              </a:rPr>
              <a:t>Mjere za održavanje reda na pomorskom dobru propisane odlukom o redu na pomorskom dobru pomorski redar naređuje rješenjem osobi koja je povrijedila odluku odnosno osobi koja je obvezna otkloniti utvrđenu povredu. Ako se ta osoba ne može utvrditi, rješenje se donosi protiv nepoznate osobe.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Ako pomorski redar utvrdi povredu propisa čije izvršenje je ovlašten nadzirati, može donijeti rješenje i bez saslušanja stranke.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Navedene poslove pomorski redar obavlja kao javnu ovlast te je ovlašten provesti izvršenje rješenja koje donese.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 </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i="1" kern="0" dirty="0">
                <a:effectLst>
                  <a:outerShdw blurRad="38100" dist="38100" dir="2700000" algn="tl">
                    <a:srgbClr val="000000">
                      <a:alpha val="43137"/>
                    </a:srgbClr>
                  </a:outerShdw>
                </a:effectLst>
                <a:ea typeface="Calibri" panose="020F0502020204030204" pitchFamily="34" charset="0"/>
                <a:cs typeface="MinionPro-CnIt"/>
              </a:rPr>
              <a:t>PRAVNI LIJEK PROTIV UPRAVNIH AKATA POMORSKOG REDARA</a:t>
            </a:r>
          </a:p>
          <a:p>
            <a:pPr algn="just">
              <a:lnSpc>
                <a:spcPct val="107000"/>
              </a:lnSpc>
              <a:spcAft>
                <a:spcPts val="800"/>
              </a:spcAft>
            </a:pPr>
            <a:endParaRPr lang="hr-HR" sz="800"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Protiv upravnih akata koje donosi pomorski redar može se izjaviti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žalba Ministarstvu</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Žalba izjavljena protiv rješenja pomorskog redara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ne odgađa njegovo izvršenje</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579277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F6FC-BF03-4BFE-30BC-7093BDB7FE58}"/>
              </a:ext>
            </a:extLst>
          </p:cNvPr>
          <p:cNvSpPr>
            <a:spLocks noGrp="1"/>
          </p:cNvSpPr>
          <p:nvPr>
            <p:ph type="title"/>
          </p:nvPr>
        </p:nvSpPr>
        <p:spPr>
          <a:xfrm>
            <a:off x="538844" y="481692"/>
            <a:ext cx="9707336" cy="359229"/>
          </a:xfrm>
        </p:spPr>
        <p:txBody>
          <a:bodyPr>
            <a:noAutofit/>
          </a:bodyPr>
          <a:lstStyle/>
          <a:p>
            <a:pPr>
              <a:lnSpc>
                <a:spcPct val="107000"/>
              </a:lnSpc>
              <a:spcAft>
                <a:spcPts val="800"/>
              </a:spcAft>
            </a:pPr>
            <a:br>
              <a:rPr lang="hr-HR" sz="2000" i="1" kern="0" dirty="0">
                <a:latin typeface="MinionPro-CnIt"/>
                <a:ea typeface="Calibri" panose="020F0502020204030204" pitchFamily="34" charset="0"/>
                <a:cs typeface="MinionPro-CnIt"/>
              </a:rPr>
            </a:br>
            <a:br>
              <a:rPr lang="hr-HR" sz="2000" i="1" kern="0" dirty="0">
                <a:latin typeface="MinionPro-CnIt"/>
                <a:ea typeface="Calibri" panose="020F0502020204030204" pitchFamily="34" charset="0"/>
                <a:cs typeface="MinionPro-CnIt"/>
              </a:rPr>
            </a:br>
            <a:br>
              <a:rPr lang="hr-HR" sz="2000" i="1" kern="0" dirty="0">
                <a:latin typeface="MinionPro-CnIt"/>
                <a:ea typeface="Calibri" panose="020F0502020204030204" pitchFamily="34" charset="0"/>
                <a:cs typeface="MinionPro-CnIt"/>
              </a:rPr>
            </a:br>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Odgovornosti pomorskog redara</a:t>
            </a:r>
            <a:br>
              <a:rPr lang="hr-HR" sz="2000" i="1" kern="0" dirty="0">
                <a:latin typeface="MinionPro-CnIt"/>
                <a:ea typeface="Calibri" panose="020F0502020204030204" pitchFamily="34" charset="0"/>
                <a:cs typeface="MinionPro-CnIt"/>
              </a:rPr>
            </a:br>
            <a:br>
              <a:rPr lang="hr-HR" sz="2000" kern="100" dirty="0">
                <a:latin typeface="Calibri" panose="020F0502020204030204" pitchFamily="34" charset="0"/>
                <a:ea typeface="Calibri" panose="020F0502020204030204" pitchFamily="34" charset="0"/>
                <a:cs typeface="Times New Roman" panose="02020603050405020304" pitchFamily="18" charset="0"/>
              </a:rPr>
            </a:br>
            <a:r>
              <a:rPr lang="hr-HR" sz="2000" i="1" kern="0" dirty="0">
                <a:latin typeface="MinionPro-CnIt"/>
                <a:ea typeface="Calibri" panose="020F0502020204030204" pitchFamily="34" charset="0"/>
                <a:cs typeface="MinionPro-CnIt"/>
              </a:rPr>
              <a:t> </a:t>
            </a:r>
            <a:br>
              <a:rPr lang="hr-HR" sz="2000" kern="100" dirty="0">
                <a:latin typeface="Calibri" panose="020F0502020204030204" pitchFamily="34" charset="0"/>
                <a:ea typeface="Calibri" panose="020F0502020204030204" pitchFamily="34" charset="0"/>
                <a:cs typeface="Times New Roman" panose="02020603050405020304" pitchFamily="18" charset="0"/>
              </a:rPr>
            </a:br>
            <a:endParaRPr lang="hr-HR" sz="2000" dirty="0"/>
          </a:p>
        </p:txBody>
      </p:sp>
      <p:sp>
        <p:nvSpPr>
          <p:cNvPr id="3" name="Text Placeholder 2">
            <a:extLst>
              <a:ext uri="{FF2B5EF4-FFF2-40B4-BE49-F238E27FC236}">
                <a16:creationId xmlns:a16="http://schemas.microsoft.com/office/drawing/2014/main" id="{8484BC76-F775-D9D3-55B7-A1A36B3EC747}"/>
              </a:ext>
            </a:extLst>
          </p:cNvPr>
          <p:cNvSpPr>
            <a:spLocks noGrp="1"/>
          </p:cNvSpPr>
          <p:nvPr>
            <p:ph type="body" idx="1"/>
          </p:nvPr>
        </p:nvSpPr>
        <p:spPr>
          <a:xfrm>
            <a:off x="861335" y="1322616"/>
            <a:ext cx="10286998" cy="4996542"/>
          </a:xfrm>
        </p:spPr>
        <p:txBody>
          <a:bodyPr>
            <a:noAutofit/>
          </a:bodyPr>
          <a:lstStyle/>
          <a:p>
            <a:pPr algn="just">
              <a:spcAft>
                <a:spcPts val="800"/>
              </a:spcAft>
            </a:pP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POMORSKI REDAR odgovoran je</a:t>
            </a:r>
            <a:r>
              <a:rPr lang="hr-HR" kern="0" dirty="0">
                <a:solidFill>
                  <a:schemeClr val="tx1"/>
                </a:solidFill>
                <a:effectLst/>
                <a:ea typeface="Calibri" panose="020F0502020204030204" pitchFamily="34" charset="0"/>
                <a:cs typeface="MinionPro-Cn"/>
              </a:rPr>
              <a:t>:</a:t>
            </a:r>
            <a:endParaRPr lang="hr-HR" kern="100" dirty="0">
              <a:solidFill>
                <a:schemeClr val="tx1"/>
              </a:solidFill>
              <a:effectLst/>
              <a:ea typeface="Calibri" panose="020F0502020204030204" pitchFamily="34" charset="0"/>
              <a:cs typeface="Times New Roman" panose="02020603050405020304" pitchFamily="18" charset="0"/>
            </a:endParaRPr>
          </a:p>
          <a:p>
            <a:pPr marL="628650" lvl="0" indent="-179388" algn="just">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za zakonitost svog rada u obavljanju poslova na koje je ovlašten rješenjem   Ministarstva</a:t>
            </a: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179388" algn="just">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za propuštanje poduzimanja mjera ili radnji na koje je ovlašten ZPDML</a:t>
            </a: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179388" algn="just">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za neizvršavanje, nesavjesno, nepravodobno ili nemarno izvršavanje poslova nadzora pomorskog dobra u općoj upotrebi</a:t>
            </a: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179388" algn="just">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za davanje netočnih podataka kojima se utječe na donošenje upravnih i prekršajnih mjera ili drugih odluka tijela državne uprave</a:t>
            </a: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179388" algn="just">
              <a:spcAft>
                <a:spcPts val="800"/>
              </a:spcAft>
              <a:buFont typeface="+mj-lt"/>
              <a:buAutoNum type="arabicPeriod"/>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za zlouporabu položaja i prekoračenje ovlasti.</a:t>
            </a:r>
          </a:p>
          <a:p>
            <a:pPr marL="628650" lvl="0" indent="-179388" algn="just">
              <a:spcAft>
                <a:spcPts val="800"/>
              </a:spcAft>
              <a:buFont typeface="+mj-lt"/>
              <a:buAutoNum type="arabicPeriod"/>
            </a:pPr>
            <a:endParaRPr lang="hr-HR"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9262" algn="just">
              <a:spcAft>
                <a:spcPts val="800"/>
              </a:spcAft>
            </a:pPr>
            <a:r>
              <a:rPr lang="hr-HR" kern="0" dirty="0">
                <a:solidFill>
                  <a:srgbClr val="FFC000"/>
                </a:solidFill>
                <a:effectLst/>
                <a:ea typeface="Calibri" panose="020F0502020204030204" pitchFamily="34" charset="0"/>
                <a:cs typeface="MinionPro-Cn"/>
              </a:rPr>
              <a:t>(odgovara teškim povredama službene dužnosi iz članka 46. stavak 1. toč.</a:t>
            </a:r>
            <a:r>
              <a:rPr lang="hr-HR" kern="0" dirty="0">
                <a:solidFill>
                  <a:srgbClr val="FFC000"/>
                </a:solidFill>
                <a:ea typeface="Calibri" panose="020F0502020204030204" pitchFamily="34" charset="0"/>
                <a:cs typeface="MinionPro-Cn"/>
              </a:rPr>
              <a:t>1-</a:t>
            </a:r>
            <a:r>
              <a:rPr lang="hr-HR" kern="0" dirty="0">
                <a:solidFill>
                  <a:srgbClr val="FFC000"/>
                </a:solidFill>
                <a:effectLst/>
                <a:ea typeface="Calibri" panose="020F0502020204030204" pitchFamily="34" charset="0"/>
                <a:cs typeface="MinionPro-Cn"/>
              </a:rPr>
              <a:t>5. </a:t>
            </a:r>
            <a:r>
              <a:rPr lang="hr-HR" dirty="0">
                <a:solidFill>
                  <a:srgbClr val="FFC000"/>
                </a:solidFill>
              </a:rPr>
              <a:t>Zakona o službenicima i namještenicima u lokalnoj i područnoj (regionalnoj) samoupravi)</a:t>
            </a:r>
          </a:p>
          <a:p>
            <a:pPr marL="449262" lvl="0" algn="just">
              <a:spcAft>
                <a:spcPts val="800"/>
              </a:spcAft>
            </a:pPr>
            <a:endPar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009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5327B53-B3AD-6C02-FD3F-27A87EA99761}"/>
              </a:ext>
            </a:extLst>
          </p:cNvPr>
          <p:cNvSpPr txBox="1"/>
          <p:nvPr/>
        </p:nvSpPr>
        <p:spPr>
          <a:xfrm>
            <a:off x="771998" y="458956"/>
            <a:ext cx="10648003" cy="5940088"/>
          </a:xfrm>
          <a:prstGeom prst="rect">
            <a:avLst/>
          </a:prstGeom>
          <a:noFill/>
        </p:spPr>
        <p:txBody>
          <a:bodyPr wrap="square">
            <a:spAutoFit/>
          </a:bodyPr>
          <a:lstStyle/>
          <a:p>
            <a:r>
              <a:rPr lang="hr-HR" sz="2000" b="1" u="none" strike="noStrike" baseline="0" dirty="0">
                <a:solidFill>
                  <a:schemeClr val="bg2">
                    <a:lumMod val="75000"/>
                  </a:schemeClr>
                </a:solidFill>
                <a:effectLst>
                  <a:outerShdw blurRad="38100" dist="38100" dir="2700000" algn="tl">
                    <a:srgbClr val="000000">
                      <a:alpha val="43137"/>
                    </a:srgbClr>
                  </a:outerShdw>
                </a:effectLst>
              </a:rPr>
              <a:t>DEFINICIJA POMORSKOG DOBRA</a:t>
            </a:r>
          </a:p>
          <a:p>
            <a:endParaRPr lang="hr-HR" sz="2000" b="0" i="0" u="none" strike="noStrike" baseline="0" dirty="0"/>
          </a:p>
          <a:p>
            <a:pPr algn="just"/>
            <a:r>
              <a:rPr lang="pl-PL" sz="2000" b="1" i="0" u="none" strike="noStrike" baseline="0" dirty="0">
                <a:effectLst>
                  <a:outerShdw blurRad="38100" dist="38100" dir="2700000" algn="tl">
                    <a:srgbClr val="000000">
                      <a:alpha val="43137"/>
                    </a:srgbClr>
                  </a:outerShdw>
                </a:effectLst>
              </a:rPr>
              <a:t>POMORSKO DOBRO </a:t>
            </a:r>
            <a:r>
              <a:rPr lang="pl-PL" sz="2000" b="0" i="0" u="none" strike="noStrike" baseline="0" dirty="0"/>
              <a:t>je </a:t>
            </a:r>
            <a:r>
              <a:rPr lang="pl-PL" sz="2000" b="1" i="0" u="sng" strike="noStrike" baseline="0" dirty="0"/>
              <a:t>opće dobro od interesa za Republiku </a:t>
            </a:r>
            <a:r>
              <a:rPr lang="hr-HR" sz="2000" b="1" i="0" u="sng" strike="noStrike" baseline="0" dirty="0"/>
              <a:t>Hrvatsku i ima njezinu osobitu zaštitu</a:t>
            </a:r>
            <a:r>
              <a:rPr lang="hr-HR" sz="2000" b="0" i="0" u="none" strike="noStrike" baseline="0" dirty="0"/>
              <a:t>, a upotrebljava se i koristi </a:t>
            </a:r>
            <a:r>
              <a:rPr lang="pl-PL" sz="2000" b="0" i="0" u="none" strike="noStrike" baseline="0" dirty="0"/>
              <a:t>pod uvjetima i na način propisan ovim Zakonom.</a:t>
            </a:r>
          </a:p>
          <a:p>
            <a:pPr algn="just"/>
            <a:endParaRPr lang="hr-HR" sz="2000" b="0" i="0" u="none" strike="noStrike" baseline="0" dirty="0"/>
          </a:p>
          <a:p>
            <a:pPr algn="just"/>
            <a:r>
              <a:rPr lang="hr-HR" sz="2000" b="1" i="0" u="none" strike="noStrike" baseline="0" dirty="0"/>
              <a:t>Republika Hrvatska</a:t>
            </a:r>
            <a:r>
              <a:rPr lang="hr-HR" sz="2000" b="0" i="0" u="none" strike="noStrike" baseline="0" dirty="0"/>
              <a:t> vodi brigu, skrbi i upravlja pomorskim dobrom.</a:t>
            </a:r>
          </a:p>
          <a:p>
            <a:pPr algn="just"/>
            <a:endParaRPr lang="pl-PL" sz="2000" b="0" i="0" u="none" strike="noStrike" baseline="0" dirty="0"/>
          </a:p>
          <a:p>
            <a:pPr algn="just"/>
            <a:r>
              <a:rPr lang="pl-PL" sz="2000" b="0" i="0" u="none" strike="noStrike" baseline="0" dirty="0"/>
              <a:t>Kada je u skladu s ZPDML upravljanje pomorskim </a:t>
            </a:r>
            <a:r>
              <a:rPr lang="hr-HR" sz="2000" b="0" i="0" u="none" strike="noStrike" baseline="0" dirty="0"/>
              <a:t>dobrom povjereno drugoj osobi javnog prava ili pravnoj osobi s javnim </a:t>
            </a:r>
            <a:r>
              <a:rPr lang="pl-PL" sz="2000" b="0" i="0" u="none" strike="noStrike" baseline="0" dirty="0"/>
              <a:t>ovlastima, ta osoba odgovara za pomorsko dobro.</a:t>
            </a:r>
          </a:p>
          <a:p>
            <a:pPr algn="just"/>
            <a:endParaRPr lang="pl-PL" sz="2000" b="0" i="0" u="none" strike="noStrike" baseline="0" dirty="0"/>
          </a:p>
          <a:p>
            <a:pPr algn="just"/>
            <a:r>
              <a:rPr lang="hr-HR" sz="2000" b="1" i="0" u="none" strike="noStrike" baseline="0" dirty="0">
                <a:effectLst>
                  <a:outerShdw blurRad="38100" dist="38100" dir="2700000" algn="tl">
                    <a:srgbClr val="000000">
                      <a:alpha val="43137"/>
                    </a:srgbClr>
                  </a:outerShdw>
                </a:effectLst>
              </a:rPr>
              <a:t>Republika Hrvatska provodi nadzor </a:t>
            </a:r>
            <a:r>
              <a:rPr lang="hr-HR" sz="2000" b="0" i="0" u="none" strike="noStrike" baseline="0" dirty="0"/>
              <a:t>i poduzima sve radnje </a:t>
            </a:r>
            <a:r>
              <a:rPr lang="pl-PL" sz="2000" b="0" i="0" u="none" strike="noStrike" baseline="0" dirty="0"/>
              <a:t>radi zaštite pomorskog dobra neovisno o tome je li pomorsko dobro </a:t>
            </a:r>
            <a:r>
              <a:rPr lang="hr-HR" sz="2000" b="0" i="0" u="none" strike="noStrike" baseline="0" dirty="0"/>
              <a:t>povjereno drugoj osobi javnog prava ili osobi (ustanovi) s javnim ovlastima.</a:t>
            </a:r>
          </a:p>
          <a:p>
            <a:pPr algn="just"/>
            <a:endParaRPr lang="hr-HR" sz="2000" b="0" i="0" u="none" strike="noStrike" baseline="0" dirty="0"/>
          </a:p>
          <a:p>
            <a:pPr algn="just"/>
            <a:r>
              <a:rPr lang="pl-PL" sz="2000" b="1" i="0" u="none" strike="noStrike" baseline="0" dirty="0">
                <a:effectLst>
                  <a:outerShdw blurRad="38100" dist="38100" dir="2700000" algn="tl">
                    <a:srgbClr val="000000">
                      <a:alpha val="43137"/>
                    </a:srgbClr>
                  </a:outerShdw>
                </a:effectLst>
              </a:rPr>
              <a:t>Pomorsko dobro je u upotrebi svih i svatko ima pravo</a:t>
            </a:r>
            <a:r>
              <a:rPr lang="pl-PL" sz="2000" b="0" i="0" u="none" strike="noStrike" baseline="0" dirty="0"/>
              <a:t>, pod jednakim uvjetima, služiti se pomorskim dobrom u skladu s njegovim osobinama, prirodi i namjeni, osim kad je ZPDML </a:t>
            </a:r>
            <a:r>
              <a:rPr lang="hr-HR" sz="2000" b="0" i="0" u="none" strike="noStrike" baseline="0" dirty="0"/>
              <a:t>drukčije propisano.</a:t>
            </a:r>
            <a:endParaRPr lang="hr-HR" sz="2000" dirty="0"/>
          </a:p>
        </p:txBody>
      </p:sp>
    </p:spTree>
    <p:extLst>
      <p:ext uri="{BB962C8B-B14F-4D97-AF65-F5344CB8AC3E}">
        <p14:creationId xmlns:p14="http://schemas.microsoft.com/office/powerpoint/2010/main" val="300814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336742-43A7-2073-195C-9CC104DF34B5}"/>
              </a:ext>
            </a:extLst>
          </p:cNvPr>
          <p:cNvSpPr txBox="1"/>
          <p:nvPr/>
        </p:nvSpPr>
        <p:spPr>
          <a:xfrm>
            <a:off x="612322" y="469215"/>
            <a:ext cx="10785021" cy="5919569"/>
          </a:xfrm>
          <a:prstGeom prst="rect">
            <a:avLst/>
          </a:prstGeom>
          <a:noFill/>
        </p:spPr>
        <p:txBody>
          <a:bodyPr wrap="square">
            <a:spAutoFit/>
          </a:bodyPr>
          <a:lstStyle/>
          <a:p>
            <a:pPr algn="just">
              <a:spcAft>
                <a:spcPts val="800"/>
              </a:spcAft>
            </a:pPr>
            <a:r>
              <a:rPr lang="hr-HR" b="1" i="1" u="sng" kern="0" dirty="0">
                <a:effectLst>
                  <a:outerShdw blurRad="38100" dist="38100" dir="2700000" algn="tl">
                    <a:srgbClr val="000000">
                      <a:alpha val="43137"/>
                    </a:srgbClr>
                  </a:outerShdw>
                </a:effectLst>
                <a:ea typeface="Calibri" panose="020F0502020204030204" pitchFamily="34" charset="0"/>
                <a:cs typeface="MinionPro-Cn"/>
              </a:rPr>
              <a:t>Z</a:t>
            </a:r>
            <a:r>
              <a:rPr lang="hr-HR" sz="1800"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bog povreda odgovornosti pomorskog </a:t>
            </a:r>
            <a:r>
              <a:rPr lang="hr-HR" b="1" i="1" u="sng" kern="0" dirty="0">
                <a:effectLst>
                  <a:outerShdw blurRad="38100" dist="38100" dir="2700000" algn="tl">
                    <a:srgbClr val="000000">
                      <a:alpha val="43137"/>
                    </a:srgbClr>
                  </a:outerShdw>
                </a:effectLst>
                <a:ea typeface="Calibri" panose="020F0502020204030204" pitchFamily="34" charset="0"/>
                <a:cs typeface="MinionPro-Cn"/>
              </a:rPr>
              <a:t>redara Ministarstvo može:</a:t>
            </a:r>
            <a:endParaRPr lang="hr-HR" sz="1800" b="1" i="1" u="sng"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719138" lvl="0" indent="-269875" algn="just">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donijeti rješenje o ukidanju rješenja kojim je pomorski redar stekao ovlast za obavljanje određenih poslova nadzora nad provedbom odluke o redu na pomorskom dobru i/ili</a:t>
            </a:r>
          </a:p>
          <a:p>
            <a:pPr marL="719138" lvl="0" indent="-269875" algn="just">
              <a:buFont typeface="+mj-lt"/>
              <a:buAutoNum type="arabicPeriod"/>
            </a:pP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719138" lvl="0" indent="-269875" algn="just">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predložiti izvršnom tijelu jedinice lokalne samouprave pokretanje postupka protiv pomorskog redara pred nadležnim službeničkim sudom i/ili</a:t>
            </a:r>
          </a:p>
          <a:p>
            <a:pPr marL="719138" lvl="0" indent="-269875" algn="just">
              <a:buFont typeface="+mj-lt"/>
              <a:buAutoNum type="arabicPeriod"/>
            </a:pP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719138" lvl="0" indent="-269875" algn="just">
              <a:spcAft>
                <a:spcPts val="800"/>
              </a:spcAft>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podnijeti kaznenu prijavu ako je pomorski redar u obavljanju poslova nadzora pomorskog dobra u općoj upotrebi počinio kazneno djelo.</a:t>
            </a:r>
          </a:p>
          <a:p>
            <a:pPr marL="342900" lvl="0" indent="-342900" algn="just">
              <a:spcAft>
                <a:spcPts val="800"/>
              </a:spcAft>
              <a:buFont typeface="+mj-lt"/>
              <a:buAutoNum type="arabicPeriod"/>
            </a:pPr>
            <a:endParaRPr lang="hr-HR" sz="1800" i="1" kern="0" dirty="0">
              <a:solidFill>
                <a:schemeClr val="tx1"/>
              </a:solidFill>
              <a:effectLst/>
              <a:ea typeface="Calibri" panose="020F0502020204030204" pitchFamily="34" charset="0"/>
              <a:cs typeface="MinionPro-Cn"/>
            </a:endParaRPr>
          </a:p>
          <a:p>
            <a:pPr lvl="0" algn="just">
              <a:spcAft>
                <a:spcPts val="800"/>
              </a:spcAft>
            </a:pPr>
            <a:r>
              <a:rPr lang="hr-HR" sz="1800" kern="0" dirty="0">
                <a:solidFill>
                  <a:schemeClr val="tx1"/>
                </a:solidFill>
                <a:effectLst/>
                <a:ea typeface="Calibri" panose="020F0502020204030204" pitchFamily="34" charset="0"/>
                <a:cs typeface="MinionPro-Cn"/>
              </a:rPr>
              <a:t>Pomorski redar dužan je na  zahtjev Ministarstva dostaviti izvješće o obavljanju poslova nadzora pomorskog dobra iz svoje nadležnosti, na način i u obliku kako to zatraži Ministarstvo.</a:t>
            </a:r>
          </a:p>
          <a:p>
            <a:pPr algn="just">
              <a:spcAft>
                <a:spcPts val="800"/>
              </a:spcAft>
            </a:pPr>
            <a:endParaRPr lang="hr-HR" sz="1800" kern="100" dirty="0">
              <a:solidFill>
                <a:schemeClr val="tx1"/>
              </a:solidFill>
              <a:effectLst/>
              <a:ea typeface="Calibri" panose="020F0502020204030204" pitchFamily="34" charset="0"/>
              <a:cs typeface="Times New Roman" panose="02020603050405020304" pitchFamily="18" charset="0"/>
            </a:endParaRPr>
          </a:p>
          <a:p>
            <a:pPr algn="just">
              <a:spcAft>
                <a:spcPts val="800"/>
              </a:spcAft>
            </a:pPr>
            <a:r>
              <a:rPr lang="hr-HR" sz="18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OBVEZA NADZORA NAD POMORSKIM DOBROM</a:t>
            </a:r>
          </a:p>
          <a:p>
            <a:pPr algn="just">
              <a:spcAft>
                <a:spcPts val="800"/>
              </a:spcAft>
            </a:pPr>
            <a:endParaRPr lang="hr-HR" sz="800" b="1" kern="10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spcAft>
                <a:spcPts val="800"/>
              </a:spcAft>
            </a:pPr>
            <a:r>
              <a:rPr lang="hr-HR" sz="1800"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JLS je dužna jedanput mjesečno izvršiti nadzor pomorskog dobra</a:t>
            </a:r>
            <a:r>
              <a:rPr lang="hr-HR" sz="1800" b="1"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 </a:t>
            </a:r>
            <a:r>
              <a:rPr lang="hr-HR" sz="1800" kern="0" dirty="0">
                <a:solidFill>
                  <a:schemeClr val="tx1"/>
                </a:solidFill>
                <a:effectLst/>
                <a:ea typeface="Calibri" panose="020F0502020204030204" pitchFamily="34" charset="0"/>
                <a:cs typeface="MinionPro-Cn"/>
              </a:rPr>
              <a:t>na svom području radi utvrđenja nezakonitoga građenja ili drugog oštećenja pomorskog dobra, a i po svakoj prijavi bilo koje osobe te ako utvrdi nezakonite radnje, dužna je o tome obavijestiti nadležno tijelo (nadležne inspekcije, lučku kapetaniju i dr.).</a:t>
            </a:r>
            <a:endParaRPr lang="hr-HR" sz="18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36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306F3-5B8C-EAC6-F3CC-C1CA34D80B3C}"/>
              </a:ext>
            </a:extLst>
          </p:cNvPr>
          <p:cNvSpPr>
            <a:spLocks noGrp="1"/>
          </p:cNvSpPr>
          <p:nvPr>
            <p:ph type="title"/>
          </p:nvPr>
        </p:nvSpPr>
        <p:spPr>
          <a:xfrm>
            <a:off x="365843" y="154820"/>
            <a:ext cx="10509024" cy="491670"/>
          </a:xfrm>
        </p:spPr>
        <p:txBody>
          <a:bodyPr>
            <a:normAutofit fontScale="90000"/>
          </a:bodyPr>
          <a:lstStyle/>
          <a:p>
            <a:pPr algn="ctr"/>
            <a:r>
              <a:rPr lang="hr-HR" dirty="0"/>
              <a:t>	</a:t>
            </a:r>
            <a:r>
              <a:rPr lang="hr-HR" sz="2000" b="1" dirty="0">
                <a:solidFill>
                  <a:schemeClr val="bg2">
                    <a:lumMod val="75000"/>
                  </a:schemeClr>
                </a:solidFill>
                <a:effectLst>
                  <a:outerShdw blurRad="38100" dist="38100" dir="2700000" algn="tl">
                    <a:srgbClr val="000000">
                      <a:alpha val="43137"/>
                    </a:srgbClr>
                  </a:outerShdw>
                </a:effectLst>
              </a:rPr>
              <a:t>pomorski redar   vs.   Komunalni redar</a:t>
            </a:r>
          </a:p>
        </p:txBody>
      </p:sp>
      <p:sp>
        <p:nvSpPr>
          <p:cNvPr id="3" name="Text Placeholder 2">
            <a:extLst>
              <a:ext uri="{FF2B5EF4-FFF2-40B4-BE49-F238E27FC236}">
                <a16:creationId xmlns:a16="http://schemas.microsoft.com/office/drawing/2014/main" id="{9EEE1024-2438-448A-772B-301CD98FD4FF}"/>
              </a:ext>
            </a:extLst>
          </p:cNvPr>
          <p:cNvSpPr>
            <a:spLocks noGrp="1"/>
          </p:cNvSpPr>
          <p:nvPr>
            <p:ph sz="half" idx="1"/>
          </p:nvPr>
        </p:nvSpPr>
        <p:spPr>
          <a:xfrm>
            <a:off x="537256" y="1077685"/>
            <a:ext cx="10868252" cy="5084839"/>
          </a:xfrm>
        </p:spPr>
        <p:txBody>
          <a:bodyPr>
            <a:noAutofit/>
          </a:bodyPr>
          <a:lstStyle/>
          <a:p>
            <a:pPr marL="0" indent="0">
              <a:buNone/>
            </a:pPr>
            <a:r>
              <a:rPr lang="hr-HR" sz="1700" b="1" u="sng" dirty="0">
                <a:solidFill>
                  <a:schemeClr val="tx1"/>
                </a:solidFill>
                <a:effectLst>
                  <a:outerShdw blurRad="38100" dist="38100" dir="2700000" algn="tl">
                    <a:srgbClr val="000000">
                      <a:alpha val="43137"/>
                    </a:srgbClr>
                  </a:outerShdw>
                </a:effectLst>
              </a:rPr>
              <a:t>STRUČNI UVJETI, ODORA, ISKAZNICA</a:t>
            </a:r>
          </a:p>
          <a:p>
            <a:pPr marL="0" indent="0">
              <a:buNone/>
            </a:pPr>
            <a:r>
              <a:rPr lang="hr-HR" sz="1700" dirty="0">
                <a:solidFill>
                  <a:schemeClr val="tx1"/>
                </a:solidFill>
              </a:rPr>
              <a:t>Članak 155. ZPDML  =   Članak 111. ZKG</a:t>
            </a:r>
          </a:p>
          <a:p>
            <a:pPr marL="0" indent="0">
              <a:buNone/>
            </a:pPr>
            <a:r>
              <a:rPr lang="hr-HR" sz="1600" b="1" u="sng" dirty="0">
                <a:solidFill>
                  <a:schemeClr val="tx1"/>
                </a:solidFill>
                <a:effectLst>
                  <a:outerShdw blurRad="38100" dist="38100" dir="2700000" algn="tl">
                    <a:srgbClr val="000000">
                      <a:alpha val="43137"/>
                    </a:srgbClr>
                  </a:outerShdw>
                </a:effectLst>
              </a:rPr>
              <a:t>ZAJEDNIČKO OBAVLJANJE POSLOVA POMORSKIH / KOMUNALNIH REDARA</a:t>
            </a:r>
          </a:p>
          <a:p>
            <a:pPr marL="0" indent="0">
              <a:buNone/>
            </a:pPr>
            <a:r>
              <a:rPr lang="hr-HR" sz="1600" dirty="0">
                <a:solidFill>
                  <a:schemeClr val="tx1"/>
                </a:solidFill>
              </a:rPr>
              <a:t>Članak 154. st. 2. ZPDML  =  Članak 110. ZKG</a:t>
            </a:r>
            <a:endParaRPr lang="hr-HR" sz="1700" dirty="0">
              <a:solidFill>
                <a:schemeClr val="tx1"/>
              </a:solidFill>
            </a:endParaRPr>
          </a:p>
          <a:p>
            <a:pPr marL="0" indent="0">
              <a:buNone/>
            </a:pPr>
            <a:r>
              <a:rPr lang="hr-HR" sz="1700" b="1" u="sng" dirty="0">
                <a:solidFill>
                  <a:schemeClr val="tx1"/>
                </a:solidFill>
                <a:effectLst>
                  <a:outerShdw blurRad="38100" dist="38100" dir="2700000" algn="tl">
                    <a:srgbClr val="000000">
                      <a:alpha val="43137"/>
                    </a:srgbClr>
                  </a:outerShdw>
                </a:effectLst>
              </a:rPr>
              <a:t>OVLASTI</a:t>
            </a:r>
          </a:p>
          <a:p>
            <a:pPr marL="0" indent="0">
              <a:buNone/>
            </a:pPr>
            <a:r>
              <a:rPr lang="hr-HR" sz="1700" dirty="0">
                <a:solidFill>
                  <a:schemeClr val="tx1"/>
                </a:solidFill>
              </a:rPr>
              <a:t>Članak 156. ZPDML = Članak 112. ZKG</a:t>
            </a:r>
          </a:p>
          <a:p>
            <a:pPr marL="0" indent="0">
              <a:buNone/>
            </a:pPr>
            <a:r>
              <a:rPr lang="hr-HR" sz="1700" dirty="0">
                <a:solidFill>
                  <a:schemeClr val="tx1"/>
                </a:solidFill>
              </a:rPr>
              <a:t>Članak 157. ZPDML = Članak 113. ZKG</a:t>
            </a:r>
          </a:p>
          <a:p>
            <a:pPr marL="0" indent="0">
              <a:buNone/>
            </a:pPr>
            <a:r>
              <a:rPr lang="hr-HR" sz="1700" dirty="0">
                <a:solidFill>
                  <a:schemeClr val="tx1"/>
                </a:solidFill>
              </a:rPr>
              <a:t>Članak 158. ZPDML  = Članak 114. ZKG</a:t>
            </a:r>
          </a:p>
          <a:p>
            <a:pPr marL="0" indent="0">
              <a:buNone/>
            </a:pPr>
            <a:r>
              <a:rPr lang="hr-HR" sz="1700" dirty="0">
                <a:solidFill>
                  <a:schemeClr val="tx1"/>
                </a:solidFill>
              </a:rPr>
              <a:t>Članak 159. ZPDML =  Članak 116. ZKG</a:t>
            </a:r>
            <a:endParaRPr lang="hr-HR" sz="1700" b="1" dirty="0">
              <a:solidFill>
                <a:schemeClr val="tx1"/>
              </a:solidFill>
            </a:endParaRPr>
          </a:p>
          <a:p>
            <a:pPr marL="0" indent="0">
              <a:buNone/>
            </a:pPr>
            <a:r>
              <a:rPr lang="hr-HR" sz="1700" b="1" u="sng" dirty="0">
                <a:solidFill>
                  <a:schemeClr val="tx1"/>
                </a:solidFill>
                <a:effectLst>
                  <a:outerShdw blurRad="38100" dist="38100" dir="2700000" algn="tl">
                    <a:srgbClr val="000000">
                      <a:alpha val="43137"/>
                    </a:srgbClr>
                  </a:outerShdw>
                </a:effectLst>
              </a:rPr>
              <a:t>PRAVNI LIJEK – ŽALBA NE ODGAĐA IZVRŠENJE</a:t>
            </a:r>
          </a:p>
          <a:p>
            <a:pPr marL="0" indent="0">
              <a:buNone/>
            </a:pPr>
            <a:r>
              <a:rPr lang="hr-HR" sz="1700" dirty="0">
                <a:solidFill>
                  <a:schemeClr val="tx1"/>
                </a:solidFill>
              </a:rPr>
              <a:t>Članak 160. st.2. ZPDML  =  Članak 117. st.2. ZKG</a:t>
            </a:r>
            <a:endParaRPr lang="hr-HR" sz="800" b="1" dirty="0">
              <a:solidFill>
                <a:schemeClr val="tx1"/>
              </a:solidFill>
            </a:endParaRPr>
          </a:p>
          <a:p>
            <a:pPr marL="0" indent="0">
              <a:buNone/>
            </a:pPr>
            <a:r>
              <a:rPr lang="hr-HR" sz="1700" b="1" u="sng" dirty="0">
                <a:solidFill>
                  <a:schemeClr val="tx1"/>
                </a:solidFill>
                <a:effectLst>
                  <a:outerShdw blurRad="38100" dist="38100" dir="2700000" algn="tl">
                    <a:srgbClr val="000000">
                      <a:alpha val="43137"/>
                    </a:srgbClr>
                  </a:outerShdw>
                </a:effectLst>
              </a:rPr>
              <a:t>II° TIJELO KOJE ODLUČUJE O ŽALBI NA RJEŠENJE POMORSKOG / KOMUNALNOG REDARA  (≠)</a:t>
            </a:r>
          </a:p>
          <a:p>
            <a:pPr marL="0" indent="0">
              <a:buNone/>
            </a:pPr>
            <a:r>
              <a:rPr lang="hr-HR" sz="1700" dirty="0">
                <a:solidFill>
                  <a:schemeClr val="tx1"/>
                </a:solidFill>
              </a:rPr>
              <a:t>Članak 160.st.1. ZPDML </a:t>
            </a:r>
            <a:r>
              <a:rPr lang="hr-HR" sz="1700" b="1" dirty="0">
                <a:solidFill>
                  <a:schemeClr val="tx1"/>
                </a:solidFill>
              </a:rPr>
              <a:t>- </a:t>
            </a:r>
            <a:r>
              <a:rPr lang="hr-HR" sz="1700" dirty="0">
                <a:solidFill>
                  <a:schemeClr val="tx1"/>
                </a:solidFill>
              </a:rPr>
              <a:t>Ministarstvo </a:t>
            </a:r>
            <a:r>
              <a:rPr lang="hr-HR" sz="1700" u="none" strike="noStrike" baseline="0" dirty="0">
                <a:solidFill>
                  <a:schemeClr val="tx1"/>
                </a:solidFill>
              </a:rPr>
              <a:t>čijem su djelokrugu poslovi pomorstva </a:t>
            </a:r>
          </a:p>
          <a:p>
            <a:pPr marL="0" indent="0">
              <a:buNone/>
            </a:pPr>
            <a:r>
              <a:rPr lang="hr-HR" sz="1700" u="none" strike="noStrike" baseline="0" dirty="0">
                <a:solidFill>
                  <a:schemeClr val="tx1"/>
                </a:solidFill>
              </a:rPr>
              <a:t>Članak 117.st.1. ZKG </a:t>
            </a:r>
            <a:r>
              <a:rPr lang="hr-HR" sz="1700" dirty="0">
                <a:solidFill>
                  <a:schemeClr val="tx1"/>
                </a:solidFill>
              </a:rPr>
              <a:t>u</a:t>
            </a:r>
            <a:r>
              <a:rPr lang="hr-HR" sz="1700" u="none" strike="noStrike" baseline="0" dirty="0">
                <a:solidFill>
                  <a:schemeClr val="tx1"/>
                </a:solidFill>
              </a:rPr>
              <a:t>pravno tijelo žuapnije </a:t>
            </a:r>
            <a:r>
              <a:rPr lang="hr-HR" sz="1700" dirty="0">
                <a:solidFill>
                  <a:schemeClr val="tx1"/>
                </a:solidFill>
              </a:rPr>
              <a:t>nadležno za poslove komunalnog gospodarstva / središnje tijelo državne uprave nadležno za poslove komunalnog gospodarstva (za Grad Zagreb).</a:t>
            </a:r>
            <a:endParaRPr lang="hr-HR" sz="1700" b="1" dirty="0">
              <a:solidFill>
                <a:schemeClr val="tx1"/>
              </a:solidFill>
            </a:endParaRPr>
          </a:p>
        </p:txBody>
      </p:sp>
    </p:spTree>
    <p:extLst>
      <p:ext uri="{BB962C8B-B14F-4D97-AF65-F5344CB8AC3E}">
        <p14:creationId xmlns:p14="http://schemas.microsoft.com/office/powerpoint/2010/main" val="1882217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7D09-B426-B9B1-8295-24CBD01273A8}"/>
              </a:ext>
            </a:extLst>
          </p:cNvPr>
          <p:cNvSpPr>
            <a:spLocks noGrp="1"/>
          </p:cNvSpPr>
          <p:nvPr>
            <p:ph type="title"/>
          </p:nvPr>
        </p:nvSpPr>
        <p:spPr>
          <a:xfrm>
            <a:off x="635227" y="424542"/>
            <a:ext cx="10058400" cy="342901"/>
          </a:xfrm>
        </p:spPr>
        <p:txBody>
          <a:bodyPr>
            <a:noAutofit/>
          </a:bodyPr>
          <a:lstStyle/>
          <a:p>
            <a:pPr algn="ctr"/>
            <a:br>
              <a:rPr lang="hr-HR" sz="2000" b="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br>
            <a:r>
              <a:rPr lang="hr-HR" sz="2000" b="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Lučki redari - </a:t>
            </a:r>
            <a:r>
              <a:rPr lang="hr-HR" sz="2000" kern="0" cap="none" dirty="0">
                <a:solidFill>
                  <a:schemeClr val="bg2">
                    <a:lumMod val="75000"/>
                  </a:schemeClr>
                </a:solidFill>
                <a:effectLst/>
                <a:ea typeface="Calibri" panose="020F0502020204030204" pitchFamily="34" charset="0"/>
                <a:cs typeface="MinionPro-Cn"/>
              </a:rPr>
              <a:t>članak</a:t>
            </a:r>
            <a:r>
              <a:rPr lang="hr-HR" sz="2000" kern="0" dirty="0">
                <a:solidFill>
                  <a:schemeClr val="bg2">
                    <a:lumMod val="75000"/>
                  </a:schemeClr>
                </a:solidFill>
                <a:effectLst/>
                <a:ea typeface="Calibri" panose="020F0502020204030204" pitchFamily="34" charset="0"/>
                <a:cs typeface="MinionPro-Cn"/>
              </a:rPr>
              <a:t> 165.</a:t>
            </a:r>
            <a:br>
              <a:rPr lang="hr-HR" sz="2000" kern="100" dirty="0">
                <a:solidFill>
                  <a:schemeClr val="bg2">
                    <a:lumMod val="75000"/>
                  </a:schemeClr>
                </a:solidFill>
                <a:effectLst/>
                <a:ea typeface="Calibri" panose="020F0502020204030204" pitchFamily="34" charset="0"/>
                <a:cs typeface="Times New Roman" panose="02020603050405020304" pitchFamily="18" charset="0"/>
              </a:rPr>
            </a:br>
            <a:br>
              <a:rPr lang="hr-HR" sz="2000" b="1" kern="10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hr-HR" sz="20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F0F6ACE-3D97-6F1F-244C-66CB606B23F6}"/>
              </a:ext>
            </a:extLst>
          </p:cNvPr>
          <p:cNvSpPr>
            <a:spLocks noGrp="1"/>
          </p:cNvSpPr>
          <p:nvPr>
            <p:ph type="body" idx="1"/>
          </p:nvPr>
        </p:nvSpPr>
        <p:spPr>
          <a:xfrm>
            <a:off x="739435" y="489856"/>
            <a:ext cx="10713130" cy="6596743"/>
          </a:xfrm>
        </p:spPr>
        <p:txBody>
          <a:bodyPr>
            <a:noAutofit/>
          </a:bodyPr>
          <a:lstStyle/>
          <a:p>
            <a:pPr algn="just">
              <a:lnSpc>
                <a:spcPct val="107000"/>
              </a:lnSpc>
              <a:spcAft>
                <a:spcPts val="800"/>
              </a:spcAft>
            </a:pPr>
            <a:r>
              <a:rPr lang="hr-HR" sz="1700"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Provedbu reda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lukama otvorenim za javni promet</a:t>
            </a:r>
            <a:r>
              <a:rPr lang="hr-HR" sz="1700" b="1" u="sng" kern="0" dirty="0">
                <a:solidFill>
                  <a:schemeClr val="tx1"/>
                </a:solidFill>
                <a:ea typeface="Calibri" panose="020F0502020204030204" pitchFamily="34" charset="0"/>
                <a:cs typeface="MinionPro-Cn"/>
              </a:rPr>
              <a:t> </a:t>
            </a:r>
            <a:r>
              <a:rPr lang="hr-HR" sz="1700"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obavlja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LUČKI REDAR.</a:t>
            </a:r>
            <a:endParaRPr lang="hr-HR" sz="1700" b="1" u="sng"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kern="0" dirty="0">
                <a:solidFill>
                  <a:schemeClr val="tx1"/>
                </a:solidFill>
                <a:effectLst/>
                <a:ea typeface="Calibri" panose="020F0502020204030204" pitchFamily="34" charset="0"/>
                <a:cs typeface="MinionPro-Cn"/>
              </a:rPr>
              <a:t>Lučki redar ima ovlasti obavljanja nadzora propisane ZPDML i pravilnikom o redu u luci otvorenoj za javni promet, a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zapošljava ga nadležna lučka uprava.</a:t>
            </a:r>
            <a:endParaRPr lang="hr-HR" sz="1700" b="1"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It"/>
              </a:rPr>
              <a:t>LUČKI REDAR </a:t>
            </a:r>
            <a:r>
              <a:rPr lang="hr-HR" sz="1700"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It"/>
              </a:rPr>
              <a:t>stječe i gubi ovlaštenje</a:t>
            </a:r>
            <a:r>
              <a:rPr lang="hr-HR" sz="17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It"/>
              </a:rPr>
              <a:t> </a:t>
            </a:r>
            <a:r>
              <a:rPr lang="hr-HR" sz="1700" b="1" i="1" kern="0" dirty="0">
                <a:solidFill>
                  <a:schemeClr val="tx1"/>
                </a:solidFill>
                <a:effectLst/>
                <a:ea typeface="Calibri" panose="020F0502020204030204" pitchFamily="34" charset="0"/>
                <a:cs typeface="MinionPro-CnIt"/>
              </a:rPr>
              <a:t>za obavljanje poslova nadzora </a:t>
            </a:r>
            <a:r>
              <a:rPr lang="hr-HR" sz="1700" kern="0" dirty="0">
                <a:solidFill>
                  <a:schemeClr val="tx1"/>
                </a:solidFill>
                <a:ea typeface="Calibri" panose="020F0502020204030204" pitchFamily="34" charset="0"/>
                <a:cs typeface="MinionPro-Cn"/>
              </a:rPr>
              <a:t>nad provedbom reda u luci otvorenoj za javni promet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kao i kod pomorskih redara</a:t>
            </a:r>
            <a:r>
              <a:rPr lang="hr-HR" sz="1700" kern="0" dirty="0">
                <a:solidFill>
                  <a:schemeClr val="tx1"/>
                </a:solidFill>
                <a:ea typeface="Calibri" panose="020F0502020204030204" pitchFamily="34" charset="0"/>
                <a:cs typeface="MinionPro-Cn"/>
              </a:rPr>
              <a:t>) </a:t>
            </a:r>
            <a:r>
              <a:rPr lang="hr-HR" sz="1700" kern="0" dirty="0">
                <a:solidFill>
                  <a:schemeClr val="tx1"/>
                </a:solidFill>
                <a:effectLst/>
                <a:ea typeface="Calibri" panose="020F0502020204030204" pitchFamily="34" charset="0"/>
                <a:cs typeface="MinionPro-Cn"/>
              </a:rPr>
              <a:t>na temelju rješenja Ministarstva, protiv </a:t>
            </a:r>
            <a:r>
              <a:rPr lang="hr-HR" sz="1700" kern="0" dirty="0">
                <a:solidFill>
                  <a:schemeClr val="tx1"/>
                </a:solidFill>
                <a:ea typeface="Calibri" panose="020F0502020204030204" pitchFamily="34" charset="0"/>
                <a:cs typeface="MinionPro-Cn"/>
              </a:rPr>
              <a:t>kojeg nije dopuštena žalba, ali se može pokrenuti upravni spor.</a:t>
            </a:r>
            <a:endParaRPr lang="hr-HR" sz="1700" kern="0" dirty="0">
              <a:solidFill>
                <a:schemeClr val="tx1"/>
              </a:solidFill>
              <a:effectLst/>
              <a:ea typeface="Calibri" panose="020F0502020204030204" pitchFamily="34" charset="0"/>
              <a:cs typeface="MinionPro-Cn"/>
            </a:endParaRPr>
          </a:p>
          <a:p>
            <a:pPr algn="just">
              <a:lnSpc>
                <a:spcPct val="107000"/>
              </a:lnSpc>
              <a:spcAft>
                <a:spcPts val="800"/>
              </a:spcAft>
            </a:pPr>
            <a:r>
              <a:rPr lang="hr-HR" sz="1700" kern="0" dirty="0">
                <a:solidFill>
                  <a:schemeClr val="tx1"/>
                </a:solidFill>
                <a:effectLst/>
                <a:ea typeface="Calibri" panose="020F0502020204030204" pitchFamily="34" charset="0"/>
                <a:cs typeface="MinionPro-Cn"/>
              </a:rPr>
              <a:t>Rješenje kojim lučki redar stječe ovlaštenje Ministarstvo donosi na zahtjev </a:t>
            </a:r>
            <a:r>
              <a:rPr lang="hr-HR" sz="1700" b="1" u="sng" kern="0" dirty="0">
                <a:solidFill>
                  <a:schemeClr val="tx1"/>
                </a:solidFill>
                <a:effectLst/>
                <a:ea typeface="Calibri" panose="020F0502020204030204" pitchFamily="34" charset="0"/>
                <a:cs typeface="MinionPro-Cn"/>
              </a:rPr>
              <a:t>ravnatelja lučke uprave</a:t>
            </a:r>
            <a:r>
              <a:rPr lang="hr-HR" sz="1700" kern="0" dirty="0">
                <a:solidFill>
                  <a:schemeClr val="tx1"/>
                </a:solidFill>
                <a:effectLst/>
                <a:ea typeface="Calibri" panose="020F0502020204030204" pitchFamily="34" charset="0"/>
                <a:cs typeface="MinionPro-Cn"/>
              </a:rPr>
              <a:t>, kojem se prilaže preslika ugovora o radu lučkog redara te važeća potvrda o uspješno završenom stručnom osposobljavanju.</a:t>
            </a:r>
          </a:p>
          <a:p>
            <a:pPr algn="just">
              <a:lnSpc>
                <a:spcPct val="107000"/>
              </a:lnSpc>
              <a:spcAft>
                <a:spcPts val="800"/>
              </a:spcAft>
            </a:pPr>
            <a:r>
              <a:rPr lang="hr-HR" sz="1700" kern="0" dirty="0">
                <a:solidFill>
                  <a:schemeClr val="tx1"/>
                </a:solidFill>
                <a:effectLst/>
                <a:ea typeface="Calibri" panose="020F0502020204030204" pitchFamily="34" charset="0"/>
                <a:cs typeface="MinionPro-Cn"/>
              </a:rPr>
              <a:t>Stručno osposobljavanje lučkih redara organizira i provodi Ministarstvo, koje izdaje potvrdu o uspješno završenom stručnom osposobljavanju.</a:t>
            </a:r>
            <a:endParaRPr lang="hr-HR" sz="17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kern="0" dirty="0">
                <a:solidFill>
                  <a:schemeClr val="tx1"/>
                </a:solidFill>
                <a:effectLst/>
                <a:ea typeface="Calibri" panose="020F0502020204030204" pitchFamily="34" charset="0"/>
                <a:cs typeface="MinionPro-Cn"/>
              </a:rPr>
              <a:t>Lučka uprava dužna je imati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barem jednog lučkog redara </a:t>
            </a:r>
            <a:r>
              <a:rPr lang="hr-HR" sz="1700"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svakoj luci otvorenoj </a:t>
            </a:r>
            <a:r>
              <a:rPr lang="hr-HR" sz="1700" kern="0" dirty="0">
                <a:solidFill>
                  <a:schemeClr val="tx1"/>
                </a:solidFill>
                <a:effectLst/>
                <a:ea typeface="Calibri" panose="020F0502020204030204" pitchFamily="34" charset="0"/>
                <a:cs typeface="MinionPro-Cn"/>
              </a:rPr>
              <a:t>za javni promet županijskog značaja i luci u kojoj pristaje brod u sustavu javnog linijskog pomorskog prijevoza.</a:t>
            </a:r>
            <a:endParaRPr lang="hr-HR" sz="17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kern="0" dirty="0">
                <a:solidFill>
                  <a:schemeClr val="tx1"/>
                </a:solidFill>
                <a:effectLst/>
                <a:ea typeface="Calibri" panose="020F0502020204030204" pitchFamily="34" charset="0"/>
                <a:cs typeface="MinionPro-Cn"/>
              </a:rPr>
              <a:t>Lučki redar mora imati najmanje gimnazijsko srednjoškolsko obrazovanje ili četverogodišnje strukovno srednjoškolsko obrazovanje, a u obavljanju službene dužnosti nosi službenu odoru i ima službenu iskaznicu. Izgled službene odore te izgled i sadržaj službene iskaznice lučkog redara uređuje upravno vijeće lučke uprave odlukom.</a:t>
            </a:r>
            <a:endParaRPr lang="hr-HR" sz="17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endParaRPr lang="hr-HR" sz="18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663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50F09E-8F1A-C702-4A82-98E69C79E15F}"/>
              </a:ext>
            </a:extLst>
          </p:cNvPr>
          <p:cNvSpPr>
            <a:spLocks noGrp="1"/>
          </p:cNvSpPr>
          <p:nvPr>
            <p:ph type="body" idx="1"/>
          </p:nvPr>
        </p:nvSpPr>
        <p:spPr>
          <a:xfrm>
            <a:off x="601435" y="710294"/>
            <a:ext cx="10825843" cy="6213021"/>
          </a:xfrm>
        </p:spPr>
        <p:txBody>
          <a:bodyPr>
            <a:normAutofit fontScale="92500" lnSpcReduction="10000"/>
          </a:bodyPr>
          <a:lstStyle/>
          <a:p>
            <a:pPr algn="just">
              <a:lnSpc>
                <a:spcPct val="107000"/>
              </a:lnSpc>
              <a:spcAft>
                <a:spcPts val="800"/>
              </a:spcAft>
            </a:pP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provedbi nadzora nad provedbom reda u luci otvorenoj za javni promet LUČKI REDAR IMA OVLASTI (kao i pomorski redar)</a:t>
            </a:r>
            <a:r>
              <a:rPr lang="hr-HR" sz="1800" kern="0" dirty="0">
                <a:solidFill>
                  <a:schemeClr val="tx1"/>
                </a:solidFill>
                <a:effectLst/>
                <a:ea typeface="Calibri" panose="020F0502020204030204" pitchFamily="34" charset="0"/>
                <a:cs typeface="MinionPro-Cn"/>
              </a:rPr>
              <a:t>:</a:t>
            </a:r>
          </a:p>
          <a:p>
            <a:pPr marL="628650" lvl="0" indent="-269875"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zatražiti i pregledati isprave (osobna iskaznica, putovnica,  izvod iz sudskog registra i sl.) na temelju kojih može utvrditi identitet stranke ili zakonskog zastupnika stranke, kao i drugih osoba nazočnih prilikom nadzora</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uzimati izjave od odgovornih osoba radi pribavljanja dokaza o činjenicama koje se ne mogu izravno utvrditi, kao i od drugih osoba nazočnih prilikom nadzora</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zatražiti pisanim putem od stranke točne i potpune podatke i dokumentaciju potrebnu u nadzoru</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prikupljati dokaze i utvrđivati činjenično stanje na vizualni i drugi odgovarajući način (fotografiranjem, snimanjem kamerom, videozapisom i sl.)</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spcAft>
                <a:spcPts val="800"/>
              </a:spcAft>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obavljati i druge radnje u svrhu provedbe nadzora. </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a typeface="Calibri" panose="020F0502020204030204" pitchFamily="34" charset="0"/>
                <a:cs typeface="MinionPro-Cn"/>
              </a:rPr>
              <a:t>L</a:t>
            </a:r>
            <a:r>
              <a:rPr lang="hr-HR" sz="1800" kern="0" dirty="0">
                <a:solidFill>
                  <a:schemeClr val="tx1"/>
                </a:solidFill>
                <a:effectLst/>
                <a:ea typeface="Calibri" panose="020F0502020204030204" pitchFamily="34" charset="0"/>
                <a:cs typeface="MinionPro-Cn"/>
              </a:rPr>
              <a:t>učki redar ima pravo i obvezu rješenjem ili na drugi propisani način narediti fizičkim i pravnim osobama mjere za održavanje reda propisane pravilnikom o redu u luci otvorenoj za javni promet.</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Kada utvrdi povredu reda u luci, </a:t>
            </a:r>
            <a:r>
              <a:rPr lang="hr-HR" sz="1800" kern="0" dirty="0">
                <a:solidFill>
                  <a:schemeClr val="tx1"/>
                </a:solidFill>
                <a:ea typeface="Calibri" panose="020F0502020204030204" pitchFamily="34" charset="0"/>
                <a:cs typeface="MinionPro-Cn"/>
              </a:rPr>
              <a:t>lučki redar je obvezan, </a:t>
            </a:r>
            <a:r>
              <a:rPr lang="hr-HR" sz="1800" kern="0" dirty="0">
                <a:solidFill>
                  <a:schemeClr val="tx1"/>
                </a:solidFill>
                <a:effectLst/>
                <a:ea typeface="Calibri" panose="020F0502020204030204" pitchFamily="34" charset="0"/>
                <a:cs typeface="MinionPro-Cn"/>
              </a:rPr>
              <a:t>po službenoj dužnosti pokrenuti upravni postupak i narediti odgovarajuće mjere u skladu s pravilnikom o redu u luci otvorenoj za javni promet.</a:t>
            </a:r>
          </a:p>
          <a:p>
            <a:pPr algn="just">
              <a:lnSpc>
                <a:spcPct val="107000"/>
              </a:lnSpc>
              <a:spcAft>
                <a:spcPts val="800"/>
              </a:spcAft>
            </a:pPr>
            <a:r>
              <a:rPr lang="hr-HR" sz="1800" kern="0" dirty="0">
                <a:solidFill>
                  <a:schemeClr val="tx1"/>
                </a:solidFill>
                <a:effectLst/>
                <a:ea typeface="Calibri" panose="020F0502020204030204" pitchFamily="34" charset="0"/>
                <a:cs typeface="MinionPro-Cn"/>
              </a:rPr>
              <a:t>Protiv upravnih akata (rješenja) koje donosi lučki redar može se izjaviti žalba Ministarstvu, koja ne odgađa njegovo izvršenje.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endParaRPr lang="hr-H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269634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547AEE-838C-E27F-CBF4-6D4E8749B5C7}"/>
              </a:ext>
            </a:extLst>
          </p:cNvPr>
          <p:cNvSpPr>
            <a:spLocks noGrp="1"/>
          </p:cNvSpPr>
          <p:nvPr>
            <p:ph type="body" idx="1"/>
          </p:nvPr>
        </p:nvSpPr>
        <p:spPr>
          <a:xfrm>
            <a:off x="889907" y="636816"/>
            <a:ext cx="10197193" cy="6221184"/>
          </a:xfrm>
        </p:spPr>
        <p:txBody>
          <a:bodyPr>
            <a:normAutofit/>
          </a:bodyPr>
          <a:lstStyle/>
          <a:p>
            <a:pPr algn="just">
              <a:lnSpc>
                <a:spcPct val="107000"/>
              </a:lnSpc>
              <a:spcAft>
                <a:spcPts val="800"/>
              </a:spcAft>
            </a:pPr>
            <a:r>
              <a:rPr lang="hr-HR" b="1" i="1" kern="0" dirty="0">
                <a:effectLst>
                  <a:outerShdw blurRad="38100" dist="38100" dir="2700000" algn="tl">
                    <a:srgbClr val="000000">
                      <a:alpha val="43137"/>
                    </a:srgbClr>
                  </a:outerShdw>
                </a:effectLst>
                <a:ea typeface="Calibri" panose="020F0502020204030204" pitchFamily="34" charset="0"/>
                <a:cs typeface="MinionPro-Cn"/>
              </a:rPr>
              <a:t>NADZOR NAD PROVEDBOM ZPDML</a:t>
            </a:r>
          </a:p>
          <a:p>
            <a:pPr algn="just">
              <a:lnSpc>
                <a:spcPct val="107000"/>
              </a:lnSpc>
              <a:spcAft>
                <a:spcPts val="800"/>
              </a:spcAft>
            </a:pPr>
            <a:endParaRPr lang="hr-HR" sz="800" b="1" i="1" kern="0" dirty="0">
              <a:effectLst>
                <a:outerShdw blurRad="38100" dist="38100" dir="2700000" algn="tl">
                  <a:srgbClr val="000000">
                    <a:alpha val="43137"/>
                  </a:srgbClr>
                </a:outerShdw>
              </a:effectLst>
              <a:ea typeface="Calibri" panose="020F0502020204030204" pitchFamily="34" charset="0"/>
              <a:cs typeface="MinionPro-Cn"/>
            </a:endParaRPr>
          </a:p>
          <a:p>
            <a:pPr algn="just">
              <a:lnSpc>
                <a:spcPct val="107000"/>
              </a:lnSpc>
              <a:spcAft>
                <a:spcPts val="800"/>
              </a:spcAft>
            </a:pPr>
            <a:r>
              <a:rPr lang="hr-HR" kern="0" dirty="0">
                <a:solidFill>
                  <a:schemeClr val="tx1"/>
                </a:solidFill>
                <a:ea typeface="Calibri" panose="020F0502020204030204" pitchFamily="34" charset="0"/>
                <a:cs typeface="MinionPro-Cn"/>
              </a:rPr>
              <a:t>Obuhvaća nadzor gospodarskih subjekata koji upotrebljavaju, odnosno gospodarski koriste pomorsko dobro, tijela jedinica područne (regionalne) samouprave i jedinica lokalne samouprave, javnih ustanova za zaštićene dijelove prirode, lučkih uprava te svih fizičkih i pravnih osoba koje upotrebljavaju pomorsko dobro.</a:t>
            </a:r>
          </a:p>
          <a:p>
            <a:pPr algn="just">
              <a:lnSpc>
                <a:spcPct val="107000"/>
              </a:lnSpc>
              <a:spcAft>
                <a:spcPts val="800"/>
              </a:spcAft>
            </a:pPr>
            <a:endParaRPr lang="hr-HR" kern="0" dirty="0">
              <a:solidFill>
                <a:schemeClr val="tx1"/>
              </a:solidFill>
              <a:ea typeface="Calibri" panose="020F0502020204030204" pitchFamily="34" charset="0"/>
              <a:cs typeface="MinionPro-Cn"/>
            </a:endParaRPr>
          </a:p>
          <a:p>
            <a:pPr algn="just">
              <a:lnSpc>
                <a:spcPct val="107000"/>
              </a:lnSpc>
              <a:spcAft>
                <a:spcPts val="800"/>
              </a:spcAft>
            </a:pPr>
            <a:r>
              <a:rPr lang="hr-HR" b="1" u="sng" kern="0" dirty="0">
                <a:ea typeface="Calibri" panose="020F0502020204030204" pitchFamily="34" charset="0"/>
                <a:cs typeface="MinionPro-Cn"/>
              </a:rPr>
              <a:t>Nadzor nad provedbom ZPDML ostvaruje se kao</a:t>
            </a:r>
            <a:r>
              <a:rPr lang="hr-HR" b="1" u="sng" kern="0" dirty="0">
                <a:effectLst>
                  <a:outerShdw blurRad="38100" dist="38100" dir="2700000" algn="tl">
                    <a:srgbClr val="000000">
                      <a:alpha val="43137"/>
                    </a:srgbClr>
                  </a:outerShdw>
                </a:effectLst>
                <a:ea typeface="Calibri" panose="020F0502020204030204" pitchFamily="34" charset="0"/>
                <a:cs typeface="MinionPro-Cn"/>
              </a:rPr>
              <a:t>:</a:t>
            </a:r>
          </a:p>
          <a:p>
            <a:pPr marL="719138" indent="-360363" algn="just">
              <a:lnSpc>
                <a:spcPct val="107000"/>
              </a:lnSpc>
              <a:spcAft>
                <a:spcPts val="800"/>
              </a:spcAft>
              <a:buFont typeface="Wingdings" panose="05000000000000000000" pitchFamily="2" charset="2"/>
              <a:buChar char="v"/>
            </a:pP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upravni nadzor</a:t>
            </a:r>
          </a:p>
          <a:p>
            <a:pPr marL="719138" indent="-360363" algn="just">
              <a:lnSpc>
                <a:spcPct val="107000"/>
              </a:lnSpc>
              <a:spcAft>
                <a:spcPts val="800"/>
              </a:spcAft>
              <a:buFont typeface="Wingdings" panose="05000000000000000000" pitchFamily="2" charset="2"/>
              <a:buChar char="v"/>
            </a:pP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inspekcijski nadzor i </a:t>
            </a:r>
          </a:p>
          <a:p>
            <a:pPr marL="719138" indent="-360363" algn="just">
              <a:lnSpc>
                <a:spcPct val="107000"/>
              </a:lnSpc>
              <a:spcAft>
                <a:spcPts val="800"/>
              </a:spcAft>
              <a:buFont typeface="Wingdings" panose="05000000000000000000" pitchFamily="2" charset="2"/>
              <a:buChar char="v"/>
            </a:pP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nadzor izvršenja obveza preuzetih ugovorom o koncesiji, ugovorom o posebnoj upotrebi i dozvolom na pomorskom dobru.</a:t>
            </a:r>
            <a:endParaRPr lang="hr-HR"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effectLst/>
                <a:latin typeface="MinionPro-Cn"/>
                <a:ea typeface="Calibri" panose="020F0502020204030204" pitchFamily="34" charset="0"/>
                <a:cs typeface="MinionPro-Cn"/>
              </a:rPr>
              <a:t> </a:t>
            </a: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2413495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E964C0-9BB3-B52D-2B69-8125B82E5AB5}"/>
              </a:ext>
            </a:extLst>
          </p:cNvPr>
          <p:cNvSpPr>
            <a:spLocks noGrp="1"/>
          </p:cNvSpPr>
          <p:nvPr>
            <p:ph type="body" idx="1"/>
          </p:nvPr>
        </p:nvSpPr>
        <p:spPr>
          <a:xfrm>
            <a:off x="783771" y="706209"/>
            <a:ext cx="10312854" cy="5637439"/>
          </a:xfrm>
        </p:spPr>
        <p:txBody>
          <a:bodyPr>
            <a:normAutofit lnSpcReduction="10000"/>
          </a:bodyPr>
          <a:lstStyle/>
          <a:p>
            <a:pPr algn="just">
              <a:lnSpc>
                <a:spcPct val="107000"/>
              </a:lnSpc>
              <a:spcAft>
                <a:spcPts val="800"/>
              </a:spcAft>
            </a:pPr>
            <a:r>
              <a:rPr lang="hr-HR" b="1" u="sng" dirty="0">
                <a:solidFill>
                  <a:schemeClr val="tx1"/>
                </a:solidFill>
                <a:effectLst>
                  <a:outerShdw blurRad="38100" dist="38100" dir="2700000" algn="tl">
                    <a:srgbClr val="000000">
                      <a:alpha val="43137"/>
                    </a:srgbClr>
                  </a:outerShdw>
                </a:effectLst>
              </a:rPr>
              <a:t>Ministarstvo u čijem su djelokrugu poslovi pomorstva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obavlja </a:t>
            </a:r>
            <a:r>
              <a:rPr lang="hr-HR" sz="1900"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UPRAVNI NADZOR</a:t>
            </a:r>
            <a:r>
              <a:rPr lang="hr-HR" sz="1900" b="1" u="sng" strike="noStrike" baseline="0" dirty="0">
                <a:solidFill>
                  <a:srgbClr val="FFC000"/>
                </a:solidFill>
                <a:effectLst>
                  <a:outerShdw blurRad="38100" dist="38100" dir="2700000" algn="tl">
                    <a:srgbClr val="000000">
                      <a:alpha val="43137"/>
                    </a:srgbClr>
                  </a:outerShdw>
                </a:effectLst>
              </a:rPr>
              <a:t>:</a:t>
            </a:r>
            <a:endParaRPr lang="hr-HR" sz="1900" kern="0" dirty="0">
              <a:solidFill>
                <a:srgbClr val="FFC000"/>
              </a:solidFill>
              <a:effectLst/>
              <a:ea typeface="Calibri" panose="020F0502020204030204" pitchFamily="34" charset="0"/>
              <a:cs typeface="MinionPro-Cn"/>
            </a:endParaRPr>
          </a:p>
          <a:p>
            <a:pPr marL="719138" indent="-269875" algn="just">
              <a:lnSpc>
                <a:spcPct val="107000"/>
              </a:lnSpc>
              <a:spcAft>
                <a:spcPts val="800"/>
              </a:spcAft>
              <a:buFont typeface="Wingdings" panose="05000000000000000000" pitchFamily="2" charset="2"/>
              <a:buChar char="Ø"/>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nad poslovima upravljanja pomorskim dobrom, koji su povjereni na obavljanje jedinicama područne (regionalne) samouprave, jedinicama lokalne samouprave, javnim ustanovama za zaštićene dijelove prirode i lučkim upravama,</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719138" indent="-269875" algn="just">
              <a:lnSpc>
                <a:spcPct val="107000"/>
              </a:lnSpc>
              <a:spcAft>
                <a:spcPts val="800"/>
              </a:spcAft>
              <a:buFont typeface="Wingdings" panose="05000000000000000000" pitchFamily="2" charset="2"/>
              <a:buChar char="Ø"/>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nad radom pomorskih i lučkih redara odnosno čuvara zaštićenih dijelova prirode (zaposlenici javne ustanove za zaštićene dijelove prirode).</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kern="0" dirty="0">
                <a:solidFill>
                  <a:schemeClr val="tx1"/>
                </a:solidFill>
                <a:effectLst/>
                <a:ea typeface="Calibri" panose="020F0502020204030204" pitchFamily="34" charset="0"/>
                <a:cs typeface="MinionPro-Cn"/>
              </a:rPr>
              <a:t>Ministarstvo nadzire provedbu ZPDML i propisa donesenih na temelju tog Zakona,  zakonitost rada i postupanja te zakonitost općih akata tijela jedinica područne (regionalne) samouprave, jedinica lokalne samouprave, javnih ustanova za zaštićene dijelove prirode i lučkih uprava.</a:t>
            </a:r>
          </a:p>
          <a:p>
            <a:pPr algn="just">
              <a:lnSpc>
                <a:spcPct val="107000"/>
              </a:lnSpc>
              <a:spcAft>
                <a:spcPts val="800"/>
              </a:spcAft>
            </a:pPr>
            <a:endParaRPr lang="hr-HR" sz="1900" kern="0" dirty="0">
              <a:solidFill>
                <a:schemeClr val="tx1"/>
              </a:solidFill>
              <a:effectLst/>
              <a:ea typeface="Calibri" panose="020F0502020204030204" pitchFamily="34" charset="0"/>
              <a:cs typeface="MinionPro-Cn"/>
            </a:endParaRPr>
          </a:p>
          <a:p>
            <a:pPr algn="just">
              <a:lnSpc>
                <a:spcPct val="107000"/>
              </a:lnSpc>
              <a:spcAft>
                <a:spcPts val="800"/>
              </a:spcAft>
            </a:pPr>
            <a:r>
              <a:rPr lang="hr-HR" sz="1900"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It"/>
              </a:rPr>
              <a:t>INSPEKCIJSKI NADZOR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It"/>
              </a:rPr>
              <a:t>pomorskog dobra</a:t>
            </a:r>
            <a:r>
              <a:rPr lang="hr-HR" sz="1900" b="1" u="sng"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o</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bavljaju:</a:t>
            </a:r>
          </a:p>
          <a:p>
            <a:pPr marL="719138" indent="-269875" algn="just">
              <a:lnSpc>
                <a:spcPct val="107000"/>
              </a:lnSpc>
              <a:spcAft>
                <a:spcPts val="800"/>
              </a:spcAft>
              <a:buFont typeface="Wingdings" panose="05000000000000000000" pitchFamily="2" charset="2"/>
              <a:buChar char="Ø"/>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ovlašteni službenici Ministarstva i  </a:t>
            </a:r>
          </a:p>
          <a:p>
            <a:pPr marL="719138" indent="-269875" algn="just">
              <a:lnSpc>
                <a:spcPct val="107000"/>
              </a:lnSpc>
              <a:spcAft>
                <a:spcPts val="800"/>
              </a:spcAft>
              <a:buFont typeface="Wingdings" panose="05000000000000000000" pitchFamily="2" charset="2"/>
              <a:buChar char="Ø"/>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inspektori lučke kapetanije</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endParaRPr lang="hr-HR" sz="18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714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E44E6EB-20F4-A56F-2C21-F2BBC9901FEB}"/>
              </a:ext>
            </a:extLst>
          </p:cNvPr>
          <p:cNvSpPr>
            <a:spLocks noGrp="1"/>
          </p:cNvSpPr>
          <p:nvPr>
            <p:ph sz="half" idx="1"/>
          </p:nvPr>
        </p:nvSpPr>
        <p:spPr>
          <a:xfrm>
            <a:off x="530678" y="685800"/>
            <a:ext cx="5352447" cy="5690507"/>
          </a:xfrm>
          <a:ln>
            <a:noFill/>
          </a:ln>
          <a:effectLst>
            <a:outerShdw blurRad="44450" dist="27940" dir="5400000" algn="ctr">
              <a:srgbClr val="000000">
                <a:alpha val="32000"/>
              </a:srgbClr>
            </a:outerShdw>
          </a:effectLst>
        </p:spPr>
        <p:txBody>
          <a:bodyPr>
            <a:noAutofit/>
          </a:bodyPr>
          <a:lstStyle/>
          <a:p>
            <a:pPr marL="0" indent="0" algn="just">
              <a:spcAft>
                <a:spcPts val="800"/>
              </a:spcAft>
              <a:buNone/>
            </a:pPr>
            <a:r>
              <a:rPr lang="hr-HR" sz="1600" b="1" u="sng" kern="0" dirty="0">
                <a:effectLst>
                  <a:outerShdw blurRad="38100" dist="38100" dir="2700000" algn="tl">
                    <a:srgbClr val="000000">
                      <a:alpha val="43137"/>
                    </a:srgbClr>
                  </a:outerShdw>
                </a:effectLst>
                <a:ea typeface="Calibri" panose="020F0502020204030204" pitchFamily="34" charset="0"/>
                <a:cs typeface="MinionPro-Cn"/>
              </a:rPr>
              <a:t>POSLOVI INSPEKCIJSKOG NADZORA PD obuhvaćaju:</a:t>
            </a:r>
          </a:p>
          <a:p>
            <a:pPr marL="0" indent="0" algn="just">
              <a:spcAft>
                <a:spcPts val="800"/>
              </a:spcAft>
              <a:buNone/>
            </a:pPr>
            <a:endParaRPr lang="hr-HR" sz="1600" b="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u svrhu zaštite pomorskog dobra</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redovnog i izvanrednog održavanja pomorskog dobra</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opće upotrebe pomorskog dobra</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gospodarskog korištenja pomorskog dobra</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posebne upotrebe pomorskog dobra</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koncesija na pomorskom dobru</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dozvola na pomorskom dobru</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reda na pomorskom dobru</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reda u luci</a:t>
            </a: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38163" lvl="0" indent="-179388" algn="just">
              <a:spcAft>
                <a:spcPts val="800"/>
              </a:spcAft>
              <a:buFont typeface="+mj-lt"/>
              <a:buAutoNum type="arabicPeriod"/>
            </a:pPr>
            <a:r>
              <a:rPr lang="hr-HR" sz="16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nadzor nad privremenim gospodarskim korištenjem pomorskog dobra.</a:t>
            </a:r>
          </a:p>
        </p:txBody>
      </p:sp>
      <p:sp>
        <p:nvSpPr>
          <p:cNvPr id="13" name="Content Placeholder 12">
            <a:extLst>
              <a:ext uri="{FF2B5EF4-FFF2-40B4-BE49-F238E27FC236}">
                <a16:creationId xmlns:a16="http://schemas.microsoft.com/office/drawing/2014/main" id="{3F675D6E-18AC-9B99-1D7B-596E1BC6FC31}"/>
              </a:ext>
            </a:extLst>
          </p:cNvPr>
          <p:cNvSpPr>
            <a:spLocks noGrp="1"/>
          </p:cNvSpPr>
          <p:nvPr>
            <p:ph sz="half" idx="2"/>
          </p:nvPr>
        </p:nvSpPr>
        <p:spPr>
          <a:xfrm>
            <a:off x="6436783" y="751116"/>
            <a:ext cx="4934479" cy="3615266"/>
          </a:xfrm>
        </p:spPr>
        <p:txBody>
          <a:bodyPr>
            <a:normAutofit/>
          </a:bodyPr>
          <a:lstStyle/>
          <a:p>
            <a:pPr marL="0" indent="0" algn="l">
              <a:buNone/>
            </a:pPr>
            <a:r>
              <a:rPr lang="hr-HR" sz="1700" b="1" i="0" u="sng" strike="noStrike" baseline="0" dirty="0">
                <a:effectLst>
                  <a:outerShdw blurRad="38100" dist="38100" dir="2700000" algn="tl">
                    <a:srgbClr val="000000">
                      <a:alpha val="43137"/>
                    </a:srgbClr>
                  </a:outerShdw>
                </a:effectLst>
              </a:rPr>
              <a:t>UPRAVNE MJERE inspekcijskog nadzora </a:t>
            </a:r>
            <a:r>
              <a:rPr lang="hr-HR" sz="1700" b="1" u="sng" dirty="0">
                <a:effectLst>
                  <a:outerShdw blurRad="38100" dist="38100" dir="2700000" algn="tl">
                    <a:srgbClr val="000000">
                      <a:alpha val="43137"/>
                    </a:srgbClr>
                  </a:outerShdw>
                </a:effectLst>
              </a:rPr>
              <a:t>PD</a:t>
            </a:r>
            <a:r>
              <a:rPr lang="hr-HR" sz="1700" b="1" i="0" u="sng" strike="noStrike" baseline="0" dirty="0">
                <a:effectLst>
                  <a:outerShdw blurRad="38100" dist="38100" dir="2700000" algn="tl">
                    <a:srgbClr val="000000">
                      <a:alpha val="43137"/>
                    </a:srgbClr>
                  </a:outerShdw>
                </a:effectLst>
              </a:rPr>
              <a:t>, koje se izriču rješenjem:</a:t>
            </a:r>
          </a:p>
          <a:p>
            <a:pPr marL="0" indent="0" algn="l">
              <a:buNone/>
            </a:pPr>
            <a:endParaRPr lang="hr-HR" sz="1700" b="1" i="0" u="sng" strike="noStrike" baseline="0" dirty="0">
              <a:solidFill>
                <a:schemeClr val="tx1"/>
              </a:solidFill>
              <a:effectLst>
                <a:outerShdw blurRad="38100" dist="38100" dir="2700000" algn="tl">
                  <a:srgbClr val="000000">
                    <a:alpha val="43137"/>
                  </a:srgbClr>
                </a:outerShdw>
              </a:effectLst>
            </a:endParaRPr>
          </a:p>
          <a:p>
            <a:pPr marL="628650" indent="-269875" algn="l">
              <a:buNone/>
            </a:pPr>
            <a:r>
              <a:rPr lang="pl-PL" sz="1700" i="1" u="none" strike="noStrike" baseline="0" dirty="0">
                <a:solidFill>
                  <a:schemeClr val="tx1"/>
                </a:solidFill>
                <a:effectLst>
                  <a:outerShdw blurRad="38100" dist="38100" dir="2700000" algn="tl">
                    <a:srgbClr val="000000">
                      <a:alpha val="43137"/>
                    </a:srgbClr>
                  </a:outerShdw>
                </a:effectLst>
              </a:rPr>
              <a:t>1. zabrana korištenja pomorskog dobra</a:t>
            </a:r>
          </a:p>
          <a:p>
            <a:pPr marL="628650" indent="-269875" algn="l">
              <a:buNone/>
            </a:pPr>
            <a:r>
              <a:rPr lang="hr-HR" sz="1700" i="1" u="none" strike="noStrike" baseline="0" dirty="0">
                <a:solidFill>
                  <a:schemeClr val="tx1"/>
                </a:solidFill>
                <a:effectLst>
                  <a:outerShdw blurRad="38100" dist="38100" dir="2700000" algn="tl">
                    <a:srgbClr val="000000">
                      <a:alpha val="43137"/>
                    </a:srgbClr>
                  </a:outerShdw>
                </a:effectLst>
              </a:rPr>
              <a:t>2. naredba za uklanjanje</a:t>
            </a:r>
          </a:p>
          <a:p>
            <a:pPr marL="628650" indent="-269875" algn="l">
              <a:buNone/>
            </a:pPr>
            <a:r>
              <a:rPr lang="pl-PL" sz="1700" i="1" u="none" strike="noStrike" baseline="0" dirty="0">
                <a:solidFill>
                  <a:schemeClr val="tx1"/>
                </a:solidFill>
                <a:effectLst>
                  <a:outerShdw blurRad="38100" dist="38100" dir="2700000" algn="tl">
                    <a:srgbClr val="000000">
                      <a:alpha val="43137"/>
                    </a:srgbClr>
                  </a:outerShdw>
                </a:effectLst>
              </a:rPr>
              <a:t>3. naredba za povrat pomorskog dobra u prvotno stanje</a:t>
            </a:r>
          </a:p>
          <a:p>
            <a:pPr marL="628650" indent="-269875" algn="l">
              <a:buNone/>
            </a:pPr>
            <a:r>
              <a:rPr lang="hr-HR" sz="1700" i="1" u="none" strike="noStrike" baseline="0" dirty="0">
                <a:solidFill>
                  <a:schemeClr val="tx1"/>
                </a:solidFill>
                <a:effectLst>
                  <a:outerShdw blurRad="38100" dist="38100" dir="2700000" algn="tl">
                    <a:srgbClr val="000000">
                      <a:alpha val="43137"/>
                    </a:srgbClr>
                  </a:outerShdw>
                </a:effectLst>
              </a:rPr>
              <a:t>4. naredba za otklanjanje nepravilnosti.</a:t>
            </a:r>
          </a:p>
          <a:p>
            <a:pPr marL="0" indent="0">
              <a:buNone/>
            </a:pPr>
            <a:endParaRPr lang="hr-HR" dirty="0"/>
          </a:p>
        </p:txBody>
      </p:sp>
      <p:sp>
        <p:nvSpPr>
          <p:cNvPr id="2" name="Rectangle: Rounded Corners 1">
            <a:extLst>
              <a:ext uri="{FF2B5EF4-FFF2-40B4-BE49-F238E27FC236}">
                <a16:creationId xmlns:a16="http://schemas.microsoft.com/office/drawing/2014/main" id="{C45E0E90-DB5C-9F84-CB28-739BA3A10240}"/>
              </a:ext>
            </a:extLst>
          </p:cNvPr>
          <p:cNvSpPr/>
          <p:nvPr/>
        </p:nvSpPr>
        <p:spPr>
          <a:xfrm>
            <a:off x="342900" y="465365"/>
            <a:ext cx="5876170" cy="5959928"/>
          </a:xfrm>
          <a:prstGeom prst="roundRect">
            <a:avLst/>
          </a:prstGeom>
          <a:noFill/>
          <a:ln>
            <a:solidFill>
              <a:schemeClr val="bg2">
                <a:lumMod val="75000"/>
              </a:schemeClr>
            </a:solid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ctangle: Rounded Corners 2">
            <a:extLst>
              <a:ext uri="{FF2B5EF4-FFF2-40B4-BE49-F238E27FC236}">
                <a16:creationId xmlns:a16="http://schemas.microsoft.com/office/drawing/2014/main" id="{3E005C12-8620-D39E-F8A0-2B2822B5E91D}"/>
              </a:ext>
            </a:extLst>
          </p:cNvPr>
          <p:cNvSpPr/>
          <p:nvPr/>
        </p:nvSpPr>
        <p:spPr>
          <a:xfrm>
            <a:off x="6311861" y="465365"/>
            <a:ext cx="5184322" cy="4898572"/>
          </a:xfrm>
          <a:prstGeom prst="roundRect">
            <a:avLst/>
          </a:prstGeom>
          <a:noFill/>
          <a:ln w="19050">
            <a:solidFill>
              <a:schemeClr val="bg2">
                <a:lumMod val="75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2735125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876C51-E5B9-97EB-5206-E9B55EF03E74}"/>
              </a:ext>
            </a:extLst>
          </p:cNvPr>
          <p:cNvSpPr txBox="1"/>
          <p:nvPr/>
        </p:nvSpPr>
        <p:spPr>
          <a:xfrm>
            <a:off x="1152525" y="979845"/>
            <a:ext cx="9886950" cy="4731552"/>
          </a:xfrm>
          <a:prstGeom prst="rect">
            <a:avLst/>
          </a:prstGeom>
          <a:noFill/>
        </p:spPr>
        <p:txBody>
          <a:bodyPr wrap="square">
            <a:spAutoFit/>
          </a:bodyPr>
          <a:lstStyle/>
          <a:p>
            <a:pPr algn="just">
              <a:lnSpc>
                <a:spcPct val="107000"/>
              </a:lnSpc>
              <a:spcAft>
                <a:spcPts val="800"/>
              </a:spcAft>
            </a:pPr>
            <a:r>
              <a:rPr lang="hr-HR" b="1" i="1" kern="0" dirty="0">
                <a:effectLst>
                  <a:outerShdw blurRad="38100" dist="38100" dir="2700000" algn="tl">
                    <a:srgbClr val="000000">
                      <a:alpha val="43137"/>
                    </a:srgbClr>
                  </a:outerShdw>
                </a:effectLst>
                <a:ea typeface="Calibri" panose="020F0502020204030204" pitchFamily="34" charset="0"/>
                <a:cs typeface="MinionPro-CnIt"/>
              </a:rPr>
              <a:t>Usmeno rješenje </a:t>
            </a:r>
            <a:r>
              <a:rPr lang="hr-HR" b="1" kern="0" dirty="0">
                <a:effectLst>
                  <a:outerShdw blurRad="38100" dist="38100" dir="2700000" algn="tl">
                    <a:srgbClr val="000000">
                      <a:alpha val="43137"/>
                    </a:srgbClr>
                  </a:outerShdw>
                </a:effectLst>
                <a:ea typeface="Calibri" panose="020F0502020204030204" pitchFamily="34" charset="0"/>
                <a:cs typeface="MinionPro-Cn"/>
              </a:rPr>
              <a:t>inspektora pomorskog dobra </a:t>
            </a:r>
            <a:r>
              <a:rPr lang="hr-HR" b="1" i="1" kern="0" dirty="0">
                <a:effectLst>
                  <a:outerShdw blurRad="38100" dist="38100" dir="2700000" algn="tl">
                    <a:srgbClr val="000000">
                      <a:alpha val="43137"/>
                    </a:srgbClr>
                  </a:outerShdw>
                </a:effectLst>
                <a:ea typeface="Calibri" panose="020F0502020204030204" pitchFamily="34" charset="0"/>
                <a:cs typeface="MinionPro-CnIt"/>
              </a:rPr>
              <a:t>o mjeri uklanjanja</a:t>
            </a:r>
          </a:p>
          <a:p>
            <a:pPr algn="just">
              <a:lnSpc>
                <a:spcPct val="107000"/>
              </a:lnSpc>
              <a:spcAft>
                <a:spcPts val="800"/>
              </a:spcAft>
            </a:pPr>
            <a:endParaRPr lang="hr-HR"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Kada okolnosti slučaja zahtijevaju hitno izvršenje radi sprječavanja daljnjeg protupravnog ponašanja, a predmet uklanjanja su pomorski objekti, lučki uređaji, vozila, olupine, podrtine, štandovi, razni drugi predmeti, stvari, otpad i slično, koji se mogu brzo i jednostavno ukloniti s pomorskog dobra, tada se mjera uklanjanja može donijeti i usmenim rješenjem </a:t>
            </a:r>
            <a:r>
              <a:rPr lang="hr-HR" b="1" u="sng" kern="0" dirty="0">
                <a:effectLst/>
                <a:ea typeface="Calibri" panose="020F0502020204030204" pitchFamily="34" charset="0"/>
                <a:cs typeface="MinionPro-Cn"/>
              </a:rPr>
              <a:t>koje se izvršava na licu mjesta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putem pomorskog ili lučkog redara </a:t>
            </a:r>
            <a:r>
              <a:rPr lang="hr-HR" b="1" u="sng" kern="0" dirty="0">
                <a:effectLst>
                  <a:outerShdw blurRad="38100" dist="38100" dir="2700000" algn="tl">
                    <a:srgbClr val="000000">
                      <a:alpha val="43137"/>
                    </a:srgbClr>
                  </a:outerShdw>
                </a:effectLst>
                <a:ea typeface="Calibri" panose="020F0502020204030204" pitchFamily="34" charset="0"/>
                <a:cs typeface="MinionPro-Cn"/>
              </a:rPr>
              <a:t>ili putem treće osobe</a:t>
            </a:r>
            <a:r>
              <a:rPr lang="hr-HR" kern="0" dirty="0">
                <a:effectLst>
                  <a:outerShdw blurRad="38100" dist="38100" dir="2700000" algn="tl">
                    <a:srgbClr val="000000">
                      <a:alpha val="43137"/>
                    </a:srgbClr>
                  </a:outerShdw>
                </a:effectLst>
                <a:ea typeface="Calibri" panose="020F0502020204030204" pitchFamily="34" charset="0"/>
                <a:cs typeface="MinionPro-Cn"/>
              </a:rPr>
              <a:t>,</a:t>
            </a:r>
            <a:r>
              <a:rPr lang="hr-HR" kern="0" dirty="0">
                <a:effectLst/>
                <a:ea typeface="Calibri" panose="020F0502020204030204" pitchFamily="34" charset="0"/>
                <a:cs typeface="MinionPro-Cn"/>
              </a:rPr>
              <a:t> bez donošenja posebnog rješenja o izvršenju.</a:t>
            </a:r>
            <a:endParaRPr lang="hr-HR"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Subjekt nadzora dužan je u roku od osam dana od dana donošenja usmenog rješenja postupiti po usmenom rješenju.</a:t>
            </a:r>
            <a:endParaRPr lang="hr-HR"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Kada donosi usmeno rješenje, inspektor pomorskog dobra dužan je sastaviti pisani otpravak tog rješenja i dostaviti ga subjektu nadzora u roku od osam dana od dana donošenja usmenog rješenja.</a:t>
            </a:r>
            <a:endParaRPr lang="hr-HR"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Protiv usmenog rješenja žalba nije dopuštena, ali se može pokrenuti upravni spor.</a:t>
            </a:r>
            <a:endParaRPr lang="hr-HR"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253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C0B8C-FB0F-BB33-AFA8-3777BA375A62}"/>
              </a:ext>
            </a:extLst>
          </p:cNvPr>
          <p:cNvSpPr txBox="1"/>
          <p:nvPr/>
        </p:nvSpPr>
        <p:spPr>
          <a:xfrm>
            <a:off x="1110343" y="957060"/>
            <a:ext cx="9739994" cy="4578113"/>
          </a:xfrm>
          <a:prstGeom prst="rect">
            <a:avLst/>
          </a:prstGeom>
          <a:noFill/>
        </p:spPr>
        <p:txBody>
          <a:bodyPr wrap="square">
            <a:spAutoFit/>
          </a:bodyPr>
          <a:lstStyle/>
          <a:p>
            <a:pPr algn="just">
              <a:lnSpc>
                <a:spcPct val="107000"/>
              </a:lnSpc>
              <a:spcAft>
                <a:spcPts val="800"/>
              </a:spcAft>
            </a:pPr>
            <a:r>
              <a:rPr lang="hr-HR" b="1" i="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NADZOR IZVRŠENJA OBVEZA PREUZETIH UGOVOROM O KONCESIJI, UGOVOROM O POSEBNOJ UPOTREBI I DOZVOLOM NA POMORSKOM DOBRU</a:t>
            </a:r>
          </a:p>
          <a:p>
            <a:pPr>
              <a:lnSpc>
                <a:spcPct val="107000"/>
              </a:lnSpc>
              <a:spcAft>
                <a:spcPts val="800"/>
              </a:spcAft>
            </a:pPr>
            <a:endParaRPr lang="hr-HR" sz="800" b="1" i="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u="sng" kern="0" dirty="0">
                <a:effectLst>
                  <a:outerShdw blurRad="38100" dist="38100" dir="2700000" algn="tl">
                    <a:srgbClr val="000000">
                      <a:alpha val="43137"/>
                    </a:srgbClr>
                  </a:outerShdw>
                </a:effectLst>
                <a:ea typeface="Calibri" panose="020F0502020204030204" pitchFamily="34" charset="0"/>
                <a:cs typeface="MinionPro-Cn"/>
              </a:rPr>
              <a:t>Nadzor nad izvršenjem obveza preuzetih ugovorom o koncesiji, ugovorom o posebnoj upotrebi i dozvolom na pomorskom dobru provodi</a:t>
            </a:r>
            <a:r>
              <a:rPr lang="hr-HR" b="1" kern="0" dirty="0">
                <a:effectLst>
                  <a:outerShdw blurRad="38100" dist="38100" dir="2700000" algn="tl">
                    <a:srgbClr val="000000">
                      <a:alpha val="43137"/>
                    </a:srgbClr>
                  </a:outerShdw>
                </a:effectLst>
                <a:ea typeface="Calibri" panose="020F0502020204030204" pitchFamily="34" charset="0"/>
                <a:cs typeface="MinionPro-Cn"/>
              </a:rPr>
              <a:t>:</a:t>
            </a:r>
          </a:p>
          <a:p>
            <a:pPr marL="644525" indent="-285750" algn="just">
              <a:lnSpc>
                <a:spcPct val="107000"/>
              </a:lnSpc>
              <a:spcAft>
                <a:spcPts val="800"/>
              </a:spcAft>
              <a:buFont typeface="Wingdings" panose="05000000000000000000" pitchFamily="2" charset="2"/>
              <a:buChar char="Ø"/>
            </a:pPr>
            <a:r>
              <a:rPr lang="hr-HR" i="1" kern="0" dirty="0">
                <a:effectLst>
                  <a:outerShdw blurRad="38100" dist="38100" dir="2700000" algn="tl">
                    <a:srgbClr val="000000">
                      <a:alpha val="43137"/>
                    </a:srgbClr>
                  </a:outerShdw>
                </a:effectLst>
                <a:ea typeface="Calibri" panose="020F0502020204030204" pitchFamily="34" charset="0"/>
                <a:cs typeface="MinionPro-Cn"/>
              </a:rPr>
              <a:t>davatelj koncesije, </a:t>
            </a:r>
          </a:p>
          <a:p>
            <a:pPr marL="644525" indent="-285750" algn="just">
              <a:lnSpc>
                <a:spcPct val="107000"/>
              </a:lnSpc>
              <a:spcAft>
                <a:spcPts val="800"/>
              </a:spcAft>
              <a:buFont typeface="Wingdings" panose="05000000000000000000" pitchFamily="2" charset="2"/>
              <a:buChar char="Ø"/>
            </a:pPr>
            <a:r>
              <a:rPr lang="hr-HR" i="1" kern="0" dirty="0">
                <a:effectLst>
                  <a:outerShdw blurRad="38100" dist="38100" dir="2700000" algn="tl">
                    <a:srgbClr val="000000">
                      <a:alpha val="43137"/>
                    </a:srgbClr>
                  </a:outerShdw>
                </a:effectLst>
                <a:ea typeface="Calibri" panose="020F0502020204030204" pitchFamily="34" charset="0"/>
                <a:cs typeface="MinionPro-Cn"/>
              </a:rPr>
              <a:t>davatelj posebne upotrebe, </a:t>
            </a:r>
          </a:p>
          <a:p>
            <a:pPr marL="644525" indent="-285750" algn="just">
              <a:lnSpc>
                <a:spcPct val="107000"/>
              </a:lnSpc>
              <a:spcAft>
                <a:spcPts val="800"/>
              </a:spcAft>
              <a:buFont typeface="Wingdings" panose="05000000000000000000" pitchFamily="2" charset="2"/>
              <a:buChar char="Ø"/>
            </a:pPr>
            <a:r>
              <a:rPr lang="hr-HR" i="1" kern="0" dirty="0">
                <a:effectLst>
                  <a:outerShdw blurRad="38100" dist="38100" dir="2700000" algn="tl">
                    <a:srgbClr val="000000">
                      <a:alpha val="43137"/>
                    </a:srgbClr>
                  </a:outerShdw>
                </a:effectLst>
                <a:ea typeface="Calibri" panose="020F0502020204030204" pitchFamily="34" charset="0"/>
                <a:cs typeface="MinionPro-Cn"/>
              </a:rPr>
              <a:t>davatelj dozvole na pomorskom dobru i </a:t>
            </a:r>
          </a:p>
          <a:p>
            <a:pPr marL="644525" indent="-285750" algn="just">
              <a:lnSpc>
                <a:spcPct val="107000"/>
              </a:lnSpc>
              <a:spcAft>
                <a:spcPts val="800"/>
              </a:spcAft>
              <a:buFont typeface="Wingdings" panose="05000000000000000000" pitchFamily="2" charset="2"/>
              <a:buChar char="Ø"/>
            </a:pPr>
            <a:r>
              <a:rPr lang="hr-HR" i="1" kern="0" dirty="0">
                <a:effectLst>
                  <a:outerShdw blurRad="38100" dist="38100" dir="2700000" algn="tl">
                    <a:srgbClr val="000000">
                      <a:alpha val="43137"/>
                    </a:srgbClr>
                  </a:outerShdw>
                </a:effectLst>
                <a:ea typeface="Calibri" panose="020F0502020204030204" pitchFamily="34" charset="0"/>
                <a:cs typeface="MinionPro-Cn"/>
              </a:rPr>
              <a:t>inspektor pomorskog dobra.</a:t>
            </a:r>
          </a:p>
          <a:p>
            <a:pPr algn="just">
              <a:lnSpc>
                <a:spcPct val="107000"/>
              </a:lnSpc>
              <a:spcAft>
                <a:spcPts val="800"/>
              </a:spcAft>
            </a:pPr>
            <a:endParaRPr lang="hr-HR"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Nadzor nad izvršenjem obveza preuzetih ugovorom o koncesiji vezanih za obračun, naplatu i plaćanje naknada za koncesiju provodi </a:t>
            </a:r>
            <a:r>
              <a:rPr lang="hr-HR" b="1" u="sng" kern="0" dirty="0">
                <a:effectLst>
                  <a:outerShdw blurRad="38100" dist="38100" dir="2700000" algn="tl">
                    <a:srgbClr val="000000">
                      <a:alpha val="43137"/>
                    </a:srgbClr>
                  </a:outerShdw>
                </a:effectLst>
                <a:ea typeface="Calibri" panose="020F0502020204030204" pitchFamily="34" charset="0"/>
                <a:cs typeface="MinionPro-Cn"/>
              </a:rPr>
              <a:t>nadležna ustrojstvena jedinica ministarstva nadležnog za financije</a:t>
            </a:r>
            <a:r>
              <a:rPr lang="hr-HR" kern="0" dirty="0">
                <a:effectLst/>
                <a:ea typeface="Calibri" panose="020F0502020204030204" pitchFamily="34" charset="0"/>
                <a:cs typeface="MinionPro-Cn"/>
              </a:rPr>
              <a:t>.</a:t>
            </a:r>
            <a:endParaRPr lang="hr-HR"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18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20BA-524F-F16D-C0F4-61B5F5D61AEA}"/>
              </a:ext>
            </a:extLst>
          </p:cNvPr>
          <p:cNvSpPr>
            <a:spLocks noGrp="1"/>
          </p:cNvSpPr>
          <p:nvPr>
            <p:ph type="title"/>
          </p:nvPr>
        </p:nvSpPr>
        <p:spPr>
          <a:xfrm>
            <a:off x="684212" y="492982"/>
            <a:ext cx="10813373" cy="453224"/>
          </a:xfrm>
        </p:spPr>
        <p:txBody>
          <a:bodyPr>
            <a:normAutofit fontScale="90000"/>
          </a:bodyPr>
          <a:lstStyle/>
          <a:p>
            <a:br>
              <a:rPr lang="pl-PL" i="1" dirty="0">
                <a:latin typeface="MinionPro-CnIt"/>
              </a:rPr>
            </a:br>
            <a:br>
              <a:rPr lang="pl-PL" i="1" dirty="0">
                <a:latin typeface="MinionPro-CnIt"/>
              </a:rPr>
            </a:br>
            <a:br>
              <a:rPr lang="hr-HR" sz="3200" b="0" i="0" u="none" strike="noStrike" baseline="0" dirty="0">
                <a:solidFill>
                  <a:schemeClr val="tx1"/>
                </a:solidFill>
                <a:latin typeface="MinionPro-Cn"/>
              </a:rPr>
            </a:br>
            <a:endParaRPr lang="hr-HR" dirty="0"/>
          </a:p>
        </p:txBody>
      </p:sp>
      <p:sp>
        <p:nvSpPr>
          <p:cNvPr id="3" name="Text Placeholder 2">
            <a:extLst>
              <a:ext uri="{FF2B5EF4-FFF2-40B4-BE49-F238E27FC236}">
                <a16:creationId xmlns:a16="http://schemas.microsoft.com/office/drawing/2014/main" id="{D755C914-8F22-296B-4D68-D16BB2037FCF}"/>
              </a:ext>
            </a:extLst>
          </p:cNvPr>
          <p:cNvSpPr>
            <a:spLocks noGrp="1"/>
          </p:cNvSpPr>
          <p:nvPr>
            <p:ph type="body" idx="1"/>
          </p:nvPr>
        </p:nvSpPr>
        <p:spPr>
          <a:xfrm>
            <a:off x="1028700" y="603306"/>
            <a:ext cx="9717416" cy="5509369"/>
          </a:xfrm>
        </p:spPr>
        <p:txBody>
          <a:bodyPr>
            <a:normAutofit/>
          </a:bodyPr>
          <a:lstStyle/>
          <a:p>
            <a:r>
              <a:rPr lang="pl-PL" b="1" i="1" dirty="0">
                <a:effectLst>
                  <a:outerShdw blurRad="38100" dist="38100" dir="2700000" algn="tl">
                    <a:srgbClr val="000000">
                      <a:alpha val="43137"/>
                    </a:srgbClr>
                  </a:outerShdw>
                </a:effectLst>
                <a:latin typeface="+mj-lt"/>
              </a:rPr>
              <a:t>NEZAKONITE GRAĐEVINE NA POMORSKOM DOBRU</a:t>
            </a:r>
          </a:p>
          <a:p>
            <a:pPr algn="just"/>
            <a:br>
              <a:rPr lang="pl-PL" sz="1800" i="1" dirty="0">
                <a:solidFill>
                  <a:schemeClr val="tx1"/>
                </a:solidFill>
                <a:latin typeface="MinionPro-CnIt"/>
              </a:rPr>
            </a:br>
            <a:r>
              <a:rPr lang="hr-HR" b="0" i="0" u="none" strike="noStrike" baseline="0" dirty="0">
                <a:solidFill>
                  <a:schemeClr val="tx1"/>
                </a:solidFill>
              </a:rPr>
              <a:t>Nezakonito izgrađene zgrade i druge građevine izgrađene </a:t>
            </a:r>
            <a:r>
              <a:rPr lang="pl-PL" b="0" i="0" u="none" strike="noStrike" baseline="0" dirty="0">
                <a:solidFill>
                  <a:schemeClr val="tx1"/>
                </a:solidFill>
              </a:rPr>
              <a:t>na pomorskom dobru, jednostavne građevine i drugi izvedeni zahvati u prostoru na pomorskom dobru koji se prema posebnim </a:t>
            </a:r>
            <a:r>
              <a:rPr lang="hr-HR" b="0" i="0" u="none" strike="noStrike" baseline="0" dirty="0">
                <a:solidFill>
                  <a:schemeClr val="tx1"/>
                </a:solidFill>
              </a:rPr>
              <a:t>propisima kojima se uređuje građenje ne smatraju građenjem </a:t>
            </a:r>
            <a:r>
              <a:rPr lang="hr-HR" b="1" i="0" u="sng" strike="noStrike" baseline="0" dirty="0">
                <a:solidFill>
                  <a:srgbClr val="FF0000"/>
                </a:solidFill>
                <a:effectLst>
                  <a:outerShdw blurRad="38100" dist="38100" dir="2700000" algn="tl">
                    <a:srgbClr val="000000">
                      <a:alpha val="43137"/>
                    </a:srgbClr>
                  </a:outerShdw>
                </a:effectLst>
              </a:rPr>
              <a:t>ne mogu se ozakoniti </a:t>
            </a:r>
            <a:r>
              <a:rPr lang="hr-HR" b="0" i="0" u="none" strike="noStrike" baseline="0" dirty="0">
                <a:solidFill>
                  <a:schemeClr val="tx1"/>
                </a:solidFill>
              </a:rPr>
              <a:t>te ih </a:t>
            </a:r>
            <a:r>
              <a:rPr lang="hr-HR" dirty="0">
                <a:solidFill>
                  <a:schemeClr val="tx1"/>
                </a:solidFill>
              </a:rPr>
              <a:t>je graditelj odnosno investitor gradnje </a:t>
            </a:r>
            <a:r>
              <a:rPr lang="hr-HR" b="0" i="0" u="none" strike="noStrike" baseline="0" dirty="0">
                <a:solidFill>
                  <a:schemeClr val="tx1"/>
                </a:solidFill>
              </a:rPr>
              <a:t>dužan ukloniti o svom trošku, na temelju rješenja inspektora pomorskog dobra. Protiv rješenja inspektora pomorskog dobra žalba nije dopuštena, </a:t>
            </a:r>
            <a:r>
              <a:rPr lang="it-IT" dirty="0">
                <a:solidFill>
                  <a:schemeClr val="tx1"/>
                </a:solidFill>
              </a:rPr>
              <a:t>ali se može pokrenuti upravni spor.</a:t>
            </a:r>
            <a:endParaRPr lang="hr-HR" b="0" i="0" u="none" strike="noStrike" baseline="0" dirty="0">
              <a:solidFill>
                <a:schemeClr val="tx1"/>
              </a:solidFill>
            </a:endParaRPr>
          </a:p>
          <a:p>
            <a:pPr algn="just">
              <a:tabLst>
                <a:tab pos="2693988" algn="l"/>
              </a:tabLst>
            </a:pPr>
            <a:endParaRPr lang="hr-HR" b="0" i="0" u="none" strike="noStrike" baseline="0" dirty="0">
              <a:solidFill>
                <a:schemeClr val="tx1"/>
              </a:solidFill>
            </a:endParaRPr>
          </a:p>
          <a:p>
            <a:pPr algn="just">
              <a:tabLst>
                <a:tab pos="2693988" algn="l"/>
              </a:tabLst>
            </a:pPr>
            <a:r>
              <a:rPr lang="hr-HR" b="0" i="0" u="sng" strike="noStrike" baseline="0" dirty="0">
                <a:solidFill>
                  <a:schemeClr val="tx1"/>
                </a:solidFill>
                <a:effectLst>
                  <a:outerShdw blurRad="38100" dist="38100" dir="2700000" algn="tl">
                    <a:srgbClr val="000000">
                      <a:alpha val="43137"/>
                    </a:srgbClr>
                  </a:outerShdw>
                </a:effectLst>
              </a:rPr>
              <a:t>Ako se graditelj odnosno investitor gradnje ne može utvrditi</a:t>
            </a:r>
            <a:r>
              <a:rPr lang="hr-HR" b="0" i="0" u="none" strike="noStrike" baseline="0" dirty="0">
                <a:solidFill>
                  <a:schemeClr val="tx1"/>
                </a:solidFill>
              </a:rPr>
              <a:t>, nezakonito izgrađenu građevinu i/ili izveden zahvat u prostoru koji se prema propisima kojima se uređuje građenje ne smatraju građenjem </a:t>
            </a:r>
            <a:r>
              <a:rPr lang="hr-HR" b="1" i="0" u="sng" strike="noStrike" baseline="0" dirty="0">
                <a:solidFill>
                  <a:srgbClr val="FFC000"/>
                </a:solidFill>
                <a:effectLst>
                  <a:outerShdw blurRad="38100" dist="38100" dir="2700000" algn="tl">
                    <a:srgbClr val="000000">
                      <a:alpha val="43137"/>
                    </a:srgbClr>
                  </a:outerShdw>
                </a:effectLst>
              </a:rPr>
              <a:t>dužna je ukloniti jedinica lokalne samouprave </a:t>
            </a:r>
            <a:r>
              <a:rPr lang="hr-HR" b="0" i="0" u="none" strike="noStrike" baseline="0" dirty="0">
                <a:solidFill>
                  <a:schemeClr val="tx1"/>
                </a:solidFill>
              </a:rPr>
              <a:t>na čijem se području građevina nalazi, </a:t>
            </a:r>
            <a:r>
              <a:rPr lang="hr-HR" b="1" i="0" strike="noStrike" baseline="0" dirty="0">
                <a:solidFill>
                  <a:schemeClr val="tx1"/>
                </a:solidFill>
                <a:effectLst>
                  <a:outerShdw blurRad="38100" dist="38100" dir="2700000" algn="tl">
                    <a:srgbClr val="000000">
                      <a:alpha val="43137"/>
                    </a:srgbClr>
                  </a:outerShdw>
                </a:effectLst>
              </a:rPr>
              <a:t>u okviru redovnog upravljanja pomorskim </a:t>
            </a:r>
            <a:r>
              <a:rPr lang="pl-PL" b="1" i="0" strike="noStrike" baseline="0" dirty="0">
                <a:solidFill>
                  <a:schemeClr val="tx1"/>
                </a:solidFill>
                <a:effectLst>
                  <a:outerShdw blurRad="38100" dist="38100" dir="2700000" algn="tl">
                    <a:srgbClr val="000000">
                      <a:alpha val="43137"/>
                    </a:srgbClr>
                  </a:outerShdw>
                </a:effectLst>
              </a:rPr>
              <a:t>dobrom </a:t>
            </a:r>
            <a:r>
              <a:rPr lang="pl-PL" b="0" i="0" u="none" strike="noStrike" baseline="0" dirty="0">
                <a:solidFill>
                  <a:schemeClr val="tx1"/>
                </a:solidFill>
              </a:rPr>
              <a:t>na temelju rješenja inspektora pomorskog dobra.</a:t>
            </a:r>
          </a:p>
        </p:txBody>
      </p:sp>
    </p:spTree>
    <p:extLst>
      <p:ext uri="{BB962C8B-B14F-4D97-AF65-F5344CB8AC3E}">
        <p14:creationId xmlns:p14="http://schemas.microsoft.com/office/powerpoint/2010/main" val="352062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1D9B-6E78-651B-7810-FEE10CF44A81}"/>
              </a:ext>
            </a:extLst>
          </p:cNvPr>
          <p:cNvSpPr>
            <a:spLocks noGrp="1"/>
          </p:cNvSpPr>
          <p:nvPr>
            <p:ph type="title"/>
          </p:nvPr>
        </p:nvSpPr>
        <p:spPr>
          <a:xfrm>
            <a:off x="711653" y="269421"/>
            <a:ext cx="11015210" cy="571500"/>
          </a:xfrm>
        </p:spPr>
        <p:txBody>
          <a:bodyPr>
            <a:normAutofit fontScale="90000"/>
          </a:bodyPr>
          <a:lstStyle/>
          <a:p>
            <a:br>
              <a:rPr lang="hr-HR" sz="1800" b="1" i="1" u="none" strike="noStrike" baseline="0" dirty="0">
                <a:solidFill>
                  <a:schemeClr val="bg2">
                    <a:lumMod val="75000"/>
                  </a:schemeClr>
                </a:solidFill>
                <a:effectLst>
                  <a:outerShdw blurRad="38100" dist="38100" dir="2700000" algn="tl">
                    <a:srgbClr val="000000">
                      <a:alpha val="43137"/>
                    </a:srgbClr>
                  </a:outerShdw>
                </a:effectLst>
              </a:rPr>
            </a:br>
            <a:br>
              <a:rPr lang="hr-HR" sz="1800" b="1" i="1" u="none" strike="noStrike" baseline="0" dirty="0">
                <a:solidFill>
                  <a:schemeClr val="bg2">
                    <a:lumMod val="75000"/>
                  </a:schemeClr>
                </a:solidFill>
                <a:effectLst>
                  <a:outerShdw blurRad="38100" dist="38100" dir="2700000" algn="tl">
                    <a:srgbClr val="000000">
                      <a:alpha val="43137"/>
                    </a:srgbClr>
                  </a:outerShdw>
                </a:effectLst>
              </a:rPr>
            </a:br>
            <a:br>
              <a:rPr lang="hr-HR" sz="1800" b="1" i="1" u="none" strike="noStrike" baseline="0" dirty="0">
                <a:solidFill>
                  <a:schemeClr val="bg2">
                    <a:lumMod val="75000"/>
                  </a:schemeClr>
                </a:solidFill>
                <a:effectLst>
                  <a:outerShdw blurRad="38100" dist="38100" dir="2700000" algn="tl">
                    <a:srgbClr val="000000">
                      <a:alpha val="43137"/>
                    </a:srgbClr>
                  </a:outerShdw>
                </a:effectLst>
              </a:rPr>
            </a:br>
            <a:r>
              <a:rPr lang="hr-HR" sz="2200" b="1" i="1" u="none" strike="noStrike" baseline="0" dirty="0">
                <a:solidFill>
                  <a:schemeClr val="bg2">
                    <a:lumMod val="75000"/>
                  </a:schemeClr>
                </a:solidFill>
                <a:effectLst>
                  <a:outerShdw blurRad="38100" dist="38100" dir="2700000" algn="tl">
                    <a:srgbClr val="000000">
                      <a:alpha val="43137"/>
                    </a:srgbClr>
                  </a:outerShdw>
                </a:effectLst>
              </a:rPr>
              <a:t>Status pomorskog dobra</a:t>
            </a:r>
            <a:br>
              <a:rPr lang="hr-HR" sz="2200" cap="none" dirty="0"/>
            </a:br>
            <a:endParaRPr lang="hr-HR" sz="22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ADD87587-3F50-4FCE-A928-819ED4F8BBCD}"/>
              </a:ext>
            </a:extLst>
          </p:cNvPr>
          <p:cNvSpPr>
            <a:spLocks noGrp="1"/>
          </p:cNvSpPr>
          <p:nvPr>
            <p:ph type="body" idx="1"/>
          </p:nvPr>
        </p:nvSpPr>
        <p:spPr>
          <a:xfrm>
            <a:off x="711653" y="1012372"/>
            <a:ext cx="10621735" cy="5323114"/>
          </a:xfrm>
        </p:spPr>
        <p:txBody>
          <a:bodyPr>
            <a:noAutofit/>
          </a:bodyPr>
          <a:lstStyle/>
          <a:p>
            <a:pPr algn="l"/>
            <a:r>
              <a:rPr lang="pl-PL" b="1" i="0" u="none" strike="noStrike" baseline="0" dirty="0">
                <a:solidFill>
                  <a:schemeClr val="tx1"/>
                </a:solidFill>
                <a:effectLst>
                  <a:outerShdw blurRad="38100" dist="38100" dir="2700000" algn="tl">
                    <a:srgbClr val="000000">
                      <a:alpha val="43137"/>
                    </a:srgbClr>
                  </a:outerShdw>
                </a:effectLst>
              </a:rPr>
              <a:t>POMORSKO DOBRO </a:t>
            </a:r>
            <a:r>
              <a:rPr lang="pl-PL" b="0" i="0" u="none" strike="noStrike" baseline="0" dirty="0">
                <a:solidFill>
                  <a:schemeClr val="tx1"/>
                </a:solidFill>
              </a:rPr>
              <a:t>je:</a:t>
            </a:r>
          </a:p>
          <a:p>
            <a:pPr marL="342900" indent="-342900">
              <a:buFontTx/>
              <a:buChar char="-"/>
            </a:pPr>
            <a:r>
              <a:rPr lang="pl-PL" b="1" i="1" u="sng" strike="noStrike" baseline="0" dirty="0">
                <a:solidFill>
                  <a:srgbClr val="FFC000"/>
                </a:solidFill>
              </a:rPr>
              <a:t>izvan pravnog prometa </a:t>
            </a:r>
          </a:p>
          <a:p>
            <a:pPr marL="342900" indent="-342900">
              <a:buFontTx/>
              <a:buChar char="-"/>
            </a:pPr>
            <a:r>
              <a:rPr lang="pl-PL" b="0" i="1" u="none" strike="noStrike" baseline="0" dirty="0">
                <a:solidFill>
                  <a:schemeClr val="tx1"/>
                </a:solidFill>
              </a:rPr>
              <a:t>na njemu se </a:t>
            </a:r>
            <a:r>
              <a:rPr lang="hr-HR" b="1" i="1" u="sng" strike="noStrike" baseline="0" dirty="0">
                <a:solidFill>
                  <a:srgbClr val="FFC000"/>
                </a:solidFill>
              </a:rPr>
              <a:t>ne može steći pravo vlasništva niti druga stvarna prava </a:t>
            </a:r>
            <a:r>
              <a:rPr lang="hr-HR" b="0" i="1" u="none" strike="noStrike" baseline="0" dirty="0">
                <a:solidFill>
                  <a:schemeClr val="tx1"/>
                </a:solidFill>
              </a:rPr>
              <a:t>po bilo kojoj osnovi </a:t>
            </a:r>
          </a:p>
          <a:p>
            <a:pPr algn="just"/>
            <a:r>
              <a:rPr lang="pl-PL" b="0" i="0" u="none" strike="noStrike" baseline="0" dirty="0">
                <a:solidFill>
                  <a:schemeClr val="tx1"/>
                </a:solidFill>
              </a:rPr>
              <a:t>Tako sklopljeni pravni poslovi su </a:t>
            </a:r>
            <a:r>
              <a:rPr lang="pl-PL" b="1" i="0" u="sng" strike="noStrike" baseline="0" dirty="0">
                <a:solidFill>
                  <a:schemeClr val="tx1"/>
                </a:solidFill>
                <a:effectLst>
                  <a:outerShdw blurRad="38100" dist="38100" dir="2700000" algn="tl">
                    <a:srgbClr val="000000">
                      <a:alpha val="43137"/>
                    </a:srgbClr>
                  </a:outerShdw>
                </a:effectLst>
              </a:rPr>
              <a:t>NIŠTETNI</a:t>
            </a:r>
            <a:r>
              <a:rPr lang="pl-PL" b="1" i="0" u="none" strike="noStrike" baseline="0" dirty="0">
                <a:solidFill>
                  <a:schemeClr val="tx1"/>
                </a:solidFill>
                <a:effectLst>
                  <a:outerShdw blurRad="38100" dist="38100" dir="2700000" algn="tl">
                    <a:srgbClr val="000000">
                      <a:alpha val="43137"/>
                    </a:srgbClr>
                  </a:outerShdw>
                </a:effectLst>
              </a:rPr>
              <a:t>.</a:t>
            </a:r>
          </a:p>
          <a:p>
            <a:pPr algn="just"/>
            <a:endParaRPr lang="pl-PL" b="0" i="0" u="none" strike="noStrike" baseline="0" dirty="0">
              <a:solidFill>
                <a:schemeClr val="tx1"/>
              </a:solidFill>
            </a:endParaRPr>
          </a:p>
          <a:p>
            <a:pPr algn="just"/>
            <a:r>
              <a:rPr lang="pl-PL" b="0" i="0" u="none" strike="noStrike" baseline="0" dirty="0">
                <a:solidFill>
                  <a:schemeClr val="tx1"/>
                </a:solidFill>
              </a:rPr>
              <a:t>Pomorsko dobro </a:t>
            </a:r>
            <a:r>
              <a:rPr lang="pl-PL" b="1" i="0" u="sng" strike="noStrike" baseline="0" dirty="0">
                <a:solidFill>
                  <a:srgbClr val="FFC000"/>
                </a:solidFill>
              </a:rPr>
              <a:t>ne može biti predmet ugovora o zakupu </a:t>
            </a:r>
            <a:r>
              <a:rPr lang="hr-HR" b="1" i="0" u="sng" strike="noStrike" baseline="0" dirty="0">
                <a:solidFill>
                  <a:srgbClr val="FFC000"/>
                </a:solidFill>
              </a:rPr>
              <a:t>niti ugovora o najmu</a:t>
            </a:r>
            <a:r>
              <a:rPr lang="hr-HR" b="0" i="0" u="none" strike="noStrike" baseline="0" dirty="0">
                <a:solidFill>
                  <a:schemeClr val="tx1"/>
                </a:solidFill>
              </a:rPr>
              <a:t>.</a:t>
            </a:r>
          </a:p>
          <a:p>
            <a:pPr algn="just"/>
            <a:endParaRPr lang="pl-PL" b="0" i="0" u="none" strike="noStrike" baseline="0" dirty="0">
              <a:solidFill>
                <a:schemeClr val="tx1"/>
              </a:solidFill>
            </a:endParaRPr>
          </a:p>
          <a:p>
            <a:pPr algn="just"/>
            <a:r>
              <a:rPr lang="pl-PL" b="0" i="0" u="none" strike="noStrike" baseline="0" dirty="0">
                <a:solidFill>
                  <a:schemeClr val="tx1"/>
                </a:solidFill>
              </a:rPr>
              <a:t>Građevine i drugi objekti na pomorskom dobru koji su trajno povezani s pomorskim dobrom njegova su pripadnost.</a:t>
            </a:r>
          </a:p>
          <a:p>
            <a:pPr algn="just"/>
            <a:r>
              <a:rPr lang="hr-HR" b="0" i="0" u="none" strike="noStrike" baseline="0" dirty="0">
                <a:solidFill>
                  <a:schemeClr val="tx1"/>
                </a:solidFill>
              </a:rPr>
              <a:t>Nitko se ne može pozivati na zaštitu povjerenja u istinitost i </a:t>
            </a:r>
            <a:r>
              <a:rPr lang="pl-PL" b="0" i="0" u="none" strike="noStrike" baseline="0" dirty="0">
                <a:solidFill>
                  <a:schemeClr val="tx1"/>
                </a:solidFill>
              </a:rPr>
              <a:t>potpunost zemljišne knjige u odnosu na nekretninu koja je pomorsko dobro.</a:t>
            </a:r>
          </a:p>
        </p:txBody>
      </p:sp>
    </p:spTree>
    <p:extLst>
      <p:ext uri="{BB962C8B-B14F-4D97-AF65-F5344CB8AC3E}">
        <p14:creationId xmlns:p14="http://schemas.microsoft.com/office/powerpoint/2010/main" val="820159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AB4AA-5659-0462-5081-4764C28C49AE}"/>
              </a:ext>
            </a:extLst>
          </p:cNvPr>
          <p:cNvSpPr txBox="1"/>
          <p:nvPr/>
        </p:nvSpPr>
        <p:spPr>
          <a:xfrm>
            <a:off x="644978" y="711782"/>
            <a:ext cx="10902043" cy="5138073"/>
          </a:xfrm>
          <a:prstGeom prst="rect">
            <a:avLst/>
          </a:prstGeom>
          <a:noFill/>
        </p:spPr>
        <p:txBody>
          <a:bodyPr wrap="square">
            <a:spAutoFit/>
          </a:bodyPr>
          <a:lstStyle/>
          <a:p>
            <a:pPr algn="ctr">
              <a:lnSpc>
                <a:spcPct val="107000"/>
              </a:lnSpc>
              <a:spcAft>
                <a:spcPts val="800"/>
              </a:spcAft>
            </a:pPr>
            <a:endParaRPr lang="hr-HR" sz="800" b="1" i="1" kern="0" dirty="0">
              <a:solidFill>
                <a:schemeClr val="bg2">
                  <a:lumMod val="75000"/>
                </a:schemeClr>
              </a:solidFill>
              <a:effectLst>
                <a:outerShdw blurRad="38100" dist="38100" dir="2700000" algn="tl">
                  <a:srgbClr val="000000">
                    <a:alpha val="43137"/>
                  </a:srgbClr>
                </a:outerShdw>
              </a:effectLst>
              <a:latin typeface="+mj-lt"/>
              <a:ea typeface="Calibri" panose="020F0502020204030204" pitchFamily="34" charset="0"/>
              <a:cs typeface="MinionPro-CnIt"/>
            </a:endParaRPr>
          </a:p>
          <a:p>
            <a:pPr>
              <a:lnSpc>
                <a:spcPct val="107000"/>
              </a:lnSpc>
              <a:spcAft>
                <a:spcPts val="800"/>
              </a:spcAft>
            </a:pPr>
            <a:r>
              <a:rPr lang="hr-HR" b="1" i="1" u="sng" kern="0" dirty="0">
                <a:effectLst>
                  <a:outerShdw blurRad="38100" dist="38100" dir="2700000" algn="tl">
                    <a:srgbClr val="000000">
                      <a:alpha val="43137"/>
                    </a:srgbClr>
                  </a:outerShdw>
                </a:effectLst>
                <a:ea typeface="Calibri" panose="020F0502020204030204" pitchFamily="34" charset="0"/>
                <a:cs typeface="MinionPro-CnIt"/>
              </a:rPr>
              <a:t>Građevine vidljive na DOF-u 5/2011  - </a:t>
            </a:r>
            <a:r>
              <a:rPr lang="hr-HR" b="1" u="sng" kern="0" dirty="0">
                <a:effectLst>
                  <a:outerShdw blurRad="38100" dist="38100" dir="2700000" algn="tl">
                    <a:srgbClr val="000000">
                      <a:alpha val="43137"/>
                    </a:srgbClr>
                  </a:outerShdw>
                </a:effectLst>
                <a:ea typeface="Calibri" panose="020F0502020204030204" pitchFamily="34" charset="0"/>
                <a:cs typeface="MinionPro-Cn"/>
              </a:rPr>
              <a:t>Članak 212. st.10. i 11.</a:t>
            </a:r>
            <a:endParaRPr lang="hr-HR" b="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Jedinice lokalne samouprave dužne su </a:t>
            </a:r>
            <a:r>
              <a:rPr lang="hr-HR"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uskladiti svoje prostorne planove </a:t>
            </a:r>
            <a:r>
              <a:rPr lang="hr-HR" kern="0" dirty="0">
                <a:effectLst/>
                <a:ea typeface="Calibri" panose="020F0502020204030204" pitchFamily="34" charset="0"/>
                <a:cs typeface="MinionPro-Cn"/>
              </a:rPr>
              <a:t>sukladno odredbama članka 14. ZPDML </a:t>
            </a:r>
            <a:r>
              <a:rPr lang="hr-HR" b="1" u="sng" kern="0" dirty="0">
                <a:effectLst>
                  <a:outerShdw blurRad="38100" dist="38100" dir="2700000" algn="tl">
                    <a:srgbClr val="000000">
                      <a:alpha val="43137"/>
                    </a:srgbClr>
                  </a:outerShdw>
                </a:effectLst>
                <a:ea typeface="Calibri" panose="020F0502020204030204" pitchFamily="34" charset="0"/>
                <a:cs typeface="MinionPro-Cn"/>
              </a:rPr>
              <a:t>u roku od četiri godine </a:t>
            </a:r>
            <a:r>
              <a:rPr lang="hr-HR" kern="0" dirty="0">
                <a:effectLst/>
                <a:ea typeface="Calibri" panose="020F0502020204030204" pitchFamily="34" charset="0"/>
                <a:cs typeface="MinionPro-Cn"/>
              </a:rPr>
              <a:t>od dana stupanja na snagu ZPDML, a ako to ne učine građevine izgrađene na pomorskom dobru više se ne mogu zadržati u prostoru te će se ukloniti.</a:t>
            </a:r>
          </a:p>
          <a:p>
            <a:pPr algn="just">
              <a:lnSpc>
                <a:spcPct val="107000"/>
              </a:lnSpc>
              <a:spcAft>
                <a:spcPts val="800"/>
              </a:spcAft>
            </a:pPr>
            <a:endParaRPr lang="hr-HR" sz="8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i="1" u="sng" kern="0" dirty="0">
                <a:effectLst>
                  <a:outerShdw blurRad="38100" dist="38100" dir="2700000" algn="tl">
                    <a:srgbClr val="000000">
                      <a:alpha val="43137"/>
                    </a:srgbClr>
                  </a:outerShdw>
                </a:effectLst>
                <a:ea typeface="Calibri" panose="020F0502020204030204" pitchFamily="34" charset="0"/>
                <a:cs typeface="MinionPro-CnIt"/>
              </a:rPr>
              <a:t>Gradnja na pomorskom dobru na temelju Plana upravljanja po morskim dobrom - </a:t>
            </a:r>
            <a:r>
              <a:rPr lang="hr-HR" b="1" u="sng" kern="0" dirty="0">
                <a:effectLst>
                  <a:outerShdw blurRad="38100" dist="38100" dir="2700000" algn="tl">
                    <a:srgbClr val="000000">
                      <a:alpha val="43137"/>
                    </a:srgbClr>
                  </a:outerShdw>
                </a:effectLst>
                <a:ea typeface="Calibri" panose="020F0502020204030204" pitchFamily="34" charset="0"/>
                <a:cs typeface="MinionPro-Cn"/>
              </a:rPr>
              <a:t>Članak 215.</a:t>
            </a:r>
            <a:endParaRPr lang="hr-HR" b="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Gradnja na pomorskom dobru na temelju Plana upravljanja pomorskim dobrom dozvoljena je tek nakon što jedinice lokalne i područne (regionalne) samouprave usklade svoje prostorne planove s ZPDML i posebnim zakonom kojim se uređuje prostorno planiranje i gradnja.</a:t>
            </a:r>
          </a:p>
          <a:p>
            <a:pPr algn="just">
              <a:lnSpc>
                <a:spcPct val="107000"/>
              </a:lnSpc>
              <a:spcAft>
                <a:spcPts val="800"/>
              </a:spcAft>
            </a:pPr>
            <a:endParaRPr lang="hr-HR" sz="8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i="1" u="sng" kern="0" dirty="0">
                <a:effectLst>
                  <a:outerShdw blurRad="38100" dist="38100" dir="2700000" algn="tl">
                    <a:srgbClr val="000000">
                      <a:alpha val="43137"/>
                    </a:srgbClr>
                  </a:outerShdw>
                </a:effectLst>
                <a:ea typeface="Calibri" panose="020F0502020204030204" pitchFamily="34" charset="0"/>
                <a:cs typeface="MinionPro-CnIt"/>
              </a:rPr>
              <a:t>Obveze JLS u vezi s građevinama koje se odmah moraju ukloniti iz prostora  - </a:t>
            </a:r>
            <a:r>
              <a:rPr lang="hr-HR" b="1" u="sng" kern="0" dirty="0">
                <a:effectLst>
                  <a:outerShdw blurRad="38100" dist="38100" dir="2700000" algn="tl">
                    <a:srgbClr val="000000">
                      <a:alpha val="43137"/>
                    </a:srgbClr>
                  </a:outerShdw>
                </a:effectLst>
                <a:ea typeface="Calibri" panose="020F0502020204030204" pitchFamily="34" charset="0"/>
                <a:cs typeface="MinionPro-Cn"/>
              </a:rPr>
              <a:t>Članak 216.st.1. i 2.</a:t>
            </a:r>
            <a:endParaRPr lang="hr-HR" b="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i="1" kern="0" dirty="0">
                <a:effectLst/>
                <a:ea typeface="Calibri" panose="020F0502020204030204" pitchFamily="34" charset="0"/>
                <a:cs typeface="MinionPro-Cn"/>
              </a:rPr>
              <a:t>Jedinice lokalne samouprave dužne su </a:t>
            </a:r>
            <a:r>
              <a:rPr lang="hr-HR" b="1" i="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u roku od 18 mjeseci </a:t>
            </a:r>
            <a:r>
              <a:rPr lang="hr-HR" i="1" kern="0" dirty="0">
                <a:effectLst/>
                <a:ea typeface="Calibri" panose="020F0502020204030204" pitchFamily="34" charset="0"/>
                <a:cs typeface="MinionPro-Cn"/>
              </a:rPr>
              <a:t>od dana stupanja na snagu ZPDML </a:t>
            </a:r>
            <a:r>
              <a:rPr lang="hr-HR" b="1" i="1" u="sng" kern="0" dirty="0">
                <a:effectLst>
                  <a:outerShdw blurRad="38100" dist="38100" dir="2700000" algn="tl">
                    <a:srgbClr val="000000">
                      <a:alpha val="43137"/>
                    </a:srgbClr>
                  </a:outerShdw>
                </a:effectLst>
                <a:ea typeface="Calibri" panose="020F0502020204030204" pitchFamily="34" charset="0"/>
                <a:cs typeface="MinionPro-Cn"/>
              </a:rPr>
              <a:t>prijaviti nadležnoj lučkoj kapetaniji i nadležnoj inspekciji</a:t>
            </a:r>
            <a:r>
              <a:rPr lang="hr-HR" i="1" kern="0" dirty="0">
                <a:effectLst/>
                <a:ea typeface="Calibri" panose="020F0502020204030204" pitchFamily="34" charset="0"/>
                <a:cs typeface="MinionPro-Cn"/>
              </a:rPr>
              <a:t> građevine koje se prema odredbama ZPDML odmah moraju ukloniti iz prostora, a u svrhu poduzimanja daljnjih potrebnih radnji iz njihove nadležnosti.</a:t>
            </a:r>
            <a:r>
              <a:rPr lang="hr-HR" kern="100" dirty="0">
                <a:ea typeface="Calibri" panose="020F0502020204030204" pitchFamily="34" charset="0"/>
                <a:cs typeface="Times New Roman" panose="02020603050405020304" pitchFamily="18" charset="0"/>
              </a:rPr>
              <a:t> </a:t>
            </a:r>
            <a:r>
              <a:rPr lang="hr-HR" i="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U slučaju nepostupanja JLS odgovaraju za prekršaj</a:t>
            </a:r>
            <a:r>
              <a:rPr lang="hr-HR" i="1" kern="0" dirty="0">
                <a:solidFill>
                  <a:srgbClr val="FF0000"/>
                </a:solidFill>
                <a:effectLst/>
                <a:ea typeface="Calibri" panose="020F0502020204030204" pitchFamily="34" charset="0"/>
                <a:cs typeface="MinionPro-Cn"/>
              </a:rPr>
              <a:t>.</a:t>
            </a:r>
            <a:endParaRPr lang="hr-HR" kern="100"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514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9F8E1-A54A-258F-F44D-64C11D8CC312}"/>
              </a:ext>
            </a:extLst>
          </p:cNvPr>
          <p:cNvSpPr txBox="1"/>
          <p:nvPr/>
        </p:nvSpPr>
        <p:spPr>
          <a:xfrm>
            <a:off x="585106" y="293240"/>
            <a:ext cx="10738757" cy="6482031"/>
          </a:xfrm>
          <a:prstGeom prst="rect">
            <a:avLst/>
          </a:prstGeom>
          <a:noFill/>
        </p:spPr>
        <p:txBody>
          <a:bodyPr wrap="square">
            <a:spAutoFit/>
          </a:bodyPr>
          <a:lstStyle/>
          <a:p>
            <a:pPr algn="just">
              <a:lnSpc>
                <a:spcPct val="107000"/>
              </a:lnSpc>
              <a:spcAft>
                <a:spcPts val="800"/>
              </a:spcAft>
            </a:pPr>
            <a:r>
              <a:rPr lang="hr-HR" b="1" i="1" u="sng"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NADLEŽNOST ZA PROVOĐENJE POSTUPKA O POMORSKIM PREKRŠAJIMA </a:t>
            </a:r>
            <a:r>
              <a:rPr lang="hr-HR" i="1" u="sng"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čl.194.</a:t>
            </a:r>
          </a:p>
          <a:p>
            <a:pPr algn="just">
              <a:lnSpc>
                <a:spcPct val="107000"/>
              </a:lnSpc>
              <a:spcAft>
                <a:spcPts val="800"/>
              </a:spcAft>
            </a:pPr>
            <a:endParaRPr lang="hr-HR" sz="800" b="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Postupak o pomorskim prekršajima na pomorskom dobru utvrđenima ZPDML vodi se po propisima kojima se uređuju prekršaji </a:t>
            </a:r>
            <a:r>
              <a:rPr lang="hr-HR" b="1" kern="0" dirty="0">
                <a:effectLst>
                  <a:outerShdw blurRad="38100" dist="38100" dir="2700000" algn="tl">
                    <a:srgbClr val="000000">
                      <a:alpha val="43137"/>
                    </a:srgbClr>
                  </a:outerShdw>
                </a:effectLst>
                <a:ea typeface="Calibri" panose="020F0502020204030204" pitchFamily="34" charset="0"/>
                <a:cs typeface="MinionPro-Cn"/>
              </a:rPr>
              <a:t>(</a:t>
            </a:r>
            <a:r>
              <a:rPr lang="hr-HR" b="1" u="sng" kern="0" dirty="0">
                <a:effectLst>
                  <a:outerShdw blurRad="38100" dist="38100" dir="2700000" algn="tl">
                    <a:srgbClr val="000000">
                      <a:alpha val="43137"/>
                    </a:srgbClr>
                  </a:outerShdw>
                </a:effectLst>
                <a:ea typeface="Calibri" panose="020F0502020204030204" pitchFamily="34" charset="0"/>
                <a:cs typeface="MinionPro-Cn"/>
              </a:rPr>
              <a:t>Prekršajni zakon!!!</a:t>
            </a:r>
            <a:r>
              <a:rPr lang="hr-HR" b="1" kern="0" dirty="0">
                <a:effectLst>
                  <a:outerShdw blurRad="38100" dist="38100" dir="2700000" algn="tl">
                    <a:srgbClr val="000000">
                      <a:alpha val="43137"/>
                    </a:srgbClr>
                  </a:outerShdw>
                </a:effectLst>
                <a:ea typeface="Calibri" panose="020F0502020204030204" pitchFamily="34" charset="0"/>
                <a:cs typeface="MinionPro-Cn"/>
              </a:rPr>
              <a:t>).</a:t>
            </a:r>
            <a:endParaRPr lang="hr-HR"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u="sng" kern="0" dirty="0">
                <a:effectLst>
                  <a:outerShdw blurRad="38100" dist="38100" dir="2700000" algn="tl">
                    <a:srgbClr val="000000">
                      <a:alpha val="43137"/>
                    </a:srgbClr>
                  </a:outerShdw>
                </a:effectLst>
                <a:ea typeface="Calibri" panose="020F0502020204030204" pitchFamily="34" charset="0"/>
                <a:cs typeface="MinionPro-Cn"/>
              </a:rPr>
              <a:t>LUČKE KAPETANIJE odlučuju u prvom stupnju o pomorskim prekršajima</a:t>
            </a:r>
            <a:r>
              <a:rPr lang="hr-HR" kern="0" dirty="0">
                <a:effectLst/>
                <a:ea typeface="Calibri" panose="020F0502020204030204" pitchFamily="34" charset="0"/>
                <a:cs typeface="MinionPro-Cn"/>
              </a:rPr>
              <a:t> utvrđenima ZPDML.</a:t>
            </a:r>
            <a:endParaRPr lang="hr-HR"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Prekršajni postupak vodi voditelj prekršajnog postupka, koji se može imenovati za područje dviju ili više lučkih kapetanija.</a:t>
            </a:r>
            <a:endParaRPr lang="hr-HR"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effectLst/>
                <a:ea typeface="Calibri" panose="020F0502020204030204" pitchFamily="34" charset="0"/>
                <a:cs typeface="MinionPro-Cn"/>
              </a:rPr>
              <a:t>O </a:t>
            </a:r>
            <a:r>
              <a:rPr lang="hr-HR" b="1" u="sng" kern="0" dirty="0">
                <a:effectLst>
                  <a:outerShdw blurRad="38100" dist="38100" dir="2700000" algn="tl">
                    <a:srgbClr val="000000">
                      <a:alpha val="43137"/>
                    </a:srgbClr>
                  </a:outerShdw>
                </a:effectLst>
                <a:ea typeface="Calibri" panose="020F0502020204030204" pitchFamily="34" charset="0"/>
                <a:cs typeface="MinionPro-Cn"/>
              </a:rPr>
              <a:t>žalbama</a:t>
            </a:r>
            <a:r>
              <a:rPr lang="hr-HR" kern="0" dirty="0">
                <a:effectLst/>
                <a:ea typeface="Calibri" panose="020F0502020204030204" pitchFamily="34" charset="0"/>
                <a:cs typeface="MinionPro-Cn"/>
              </a:rPr>
              <a:t> protiv odluka voditelja prekršajnog postupka odlučuje </a:t>
            </a:r>
            <a:r>
              <a:rPr lang="hr-HR" b="1" kern="0" dirty="0">
                <a:effectLst>
                  <a:outerShdw blurRad="38100" dist="38100" dir="2700000" algn="tl">
                    <a:srgbClr val="000000">
                      <a:alpha val="43137"/>
                    </a:srgbClr>
                  </a:outerShdw>
                </a:effectLst>
                <a:ea typeface="Calibri" panose="020F0502020204030204" pitchFamily="34" charset="0"/>
                <a:cs typeface="MinionPro-Cn"/>
              </a:rPr>
              <a:t>VISOKI PREKRŠAJNI SUD RH.</a:t>
            </a:r>
          </a:p>
          <a:p>
            <a:pPr algn="just">
              <a:lnSpc>
                <a:spcPct val="107000"/>
              </a:lnSpc>
              <a:spcAft>
                <a:spcPts val="800"/>
              </a:spcAft>
            </a:pPr>
            <a:endParaRPr lang="hr-HR" sz="800" b="1" kern="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u="sng" kern="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PREKRŠAJNI ZAKON</a:t>
            </a:r>
            <a:r>
              <a:rPr lang="hr-HR" kern="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hr-HR" sz="1800" b="0" i="0" u="none" strike="noStrike" baseline="0" dirty="0"/>
              <a:t>NN br. 107/07, 39/13, 157/13, 110/15, 70/17, 118/18, 114/22)</a:t>
            </a:r>
          </a:p>
          <a:p>
            <a:pPr algn="just"/>
            <a:r>
              <a:rPr lang="hr-HR" sz="1800" b="0" i="0" u="none" strike="noStrike" baseline="0" dirty="0"/>
              <a:t>Članak 93.st.1. - </a:t>
            </a:r>
            <a:r>
              <a:rPr lang="hr-HR" sz="1800" b="1" i="0" u="none" strike="noStrike" baseline="0" dirty="0">
                <a:effectLst>
                  <a:outerShdw blurRad="38100" dist="38100" dir="2700000" algn="tl">
                    <a:srgbClr val="000000">
                      <a:alpha val="43137"/>
                    </a:srgbClr>
                  </a:outerShdw>
                </a:effectLst>
              </a:rPr>
              <a:t>U prekršajnim predmetima sude</a:t>
            </a:r>
            <a:r>
              <a:rPr lang="hr-HR" sz="1800" b="0" i="0" u="none" strike="noStrike" baseline="0" dirty="0"/>
              <a:t>:</a:t>
            </a:r>
          </a:p>
          <a:p>
            <a:pPr marL="2424113" indent="-358775" algn="just">
              <a:buFont typeface="Wingdings" panose="05000000000000000000" pitchFamily="2" charset="2"/>
              <a:buChar char="v"/>
              <a:tabLst>
                <a:tab pos="2244725" algn="l"/>
              </a:tabLst>
            </a:pPr>
            <a:r>
              <a:rPr lang="hr-HR" sz="1800" b="0" i="1" u="none" strike="noStrike" baseline="0" dirty="0">
                <a:effectLst>
                  <a:outerShdw blurRad="38100" dist="38100" dir="2700000" algn="tl">
                    <a:srgbClr val="000000">
                      <a:alpha val="43137"/>
                    </a:srgbClr>
                  </a:outerShdw>
                </a:effectLst>
              </a:rPr>
              <a:t>općinski sudovi i </a:t>
            </a:r>
          </a:p>
          <a:p>
            <a:pPr marL="2424113" indent="-358775" algn="just">
              <a:buFont typeface="Wingdings" panose="05000000000000000000" pitchFamily="2" charset="2"/>
              <a:buChar char="v"/>
              <a:tabLst>
                <a:tab pos="2244725" algn="l"/>
              </a:tabLst>
            </a:pPr>
            <a:r>
              <a:rPr lang="hr-HR" sz="1800" b="0" i="1" u="none" strike="noStrike" baseline="0" dirty="0">
                <a:effectLst>
                  <a:outerShdw blurRad="38100" dist="38100" dir="2700000" algn="tl">
                    <a:srgbClr val="000000">
                      <a:alpha val="43137"/>
                    </a:srgbClr>
                  </a:outerShdw>
                </a:effectLst>
              </a:rPr>
              <a:t>Visoki prekršajni sud Republike Hrvatske. </a:t>
            </a:r>
          </a:p>
          <a:p>
            <a:pPr marL="2065338" indent="-269875" algn="just"/>
            <a:endParaRPr lang="hr-HR" sz="1800" b="0" i="1" u="none" strike="noStrike" baseline="0" dirty="0">
              <a:effectLst>
                <a:outerShdw blurRad="38100" dist="38100" dir="2700000" algn="tl">
                  <a:srgbClr val="000000">
                    <a:alpha val="43137"/>
                  </a:srgbClr>
                </a:outerShdw>
              </a:effectLst>
            </a:endParaRPr>
          </a:p>
          <a:p>
            <a:pPr algn="just"/>
            <a:r>
              <a:rPr lang="hr-HR" sz="1800" b="0" i="0" u="none" strike="noStrike" baseline="0" dirty="0"/>
              <a:t>Posebnim se zakonom (</a:t>
            </a:r>
            <a:r>
              <a:rPr lang="hr-HR" sz="1800" b="1" i="0" u="none" strike="noStrike" baseline="0" dirty="0">
                <a:effectLst>
                  <a:outerShdw blurRad="38100" dist="38100" dir="2700000" algn="tl">
                    <a:srgbClr val="000000">
                      <a:alpha val="43137"/>
                    </a:srgbClr>
                  </a:outerShdw>
                </a:effectLst>
              </a:rPr>
              <a:t>ZPDML!!!!</a:t>
            </a:r>
            <a:r>
              <a:rPr lang="hr-HR" sz="1800" b="0" i="0" u="none" strike="noStrike" baseline="0" dirty="0"/>
              <a:t>) može propisati stvarna </a:t>
            </a:r>
            <a:r>
              <a:rPr lang="hr-HR" sz="1800" b="1" i="0" u="sng" strike="noStrike" baseline="0" dirty="0">
                <a:effectLst>
                  <a:outerShdw blurRad="38100" dist="38100" dir="2700000" algn="tl">
                    <a:srgbClr val="000000">
                      <a:alpha val="43137"/>
                    </a:srgbClr>
                  </a:outerShdw>
                </a:effectLst>
              </a:rPr>
              <a:t>nadležnost tijela državne uprave za vođenje prekršajnog postupka u prvom stupnju,</a:t>
            </a:r>
            <a:r>
              <a:rPr lang="hr-HR" sz="1800" b="0" i="0" u="none" strike="noStrike" baseline="0" dirty="0"/>
              <a:t> osim u postupku po prigovoru protiv obaveznog prekršajnog naloga.</a:t>
            </a:r>
          </a:p>
          <a:p>
            <a:pPr algn="l"/>
            <a:endParaRPr lang="hr-HR" sz="1800" i="0" u="none" strike="noStrike" baseline="0" dirty="0"/>
          </a:p>
          <a:p>
            <a:pPr algn="just"/>
            <a:r>
              <a:rPr lang="hr-HR" sz="1800" i="0" u="none" strike="noStrike" baseline="0" dirty="0"/>
              <a:t>Članak 190.st.1.  </a:t>
            </a:r>
            <a:r>
              <a:rPr lang="hr-HR" sz="1800" b="1" i="0" u="none" strike="noStrike" baseline="0" dirty="0"/>
              <a:t>- </a:t>
            </a:r>
            <a:r>
              <a:rPr lang="hr-HR" sz="1800" b="0" i="0" u="none" strike="noStrike" baseline="0" dirty="0"/>
              <a:t>Tijelo državne uprave koje vodi prekršajni postupak, </a:t>
            </a:r>
            <a:r>
              <a:rPr lang="hr-HR" sz="1800" b="0" i="0" u="none" strike="noStrike" baseline="0" dirty="0">
                <a:effectLst>
                  <a:outerShdw blurRad="38100" dist="38100" dir="2700000" algn="tl">
                    <a:srgbClr val="000000">
                      <a:alpha val="43137"/>
                    </a:srgbClr>
                  </a:outerShdw>
                </a:effectLst>
              </a:rPr>
              <a:t>RJEŠENJEM O PREKRŠAJU </a:t>
            </a:r>
            <a:r>
              <a:rPr lang="hr-HR" sz="1800" b="1" i="0" u="sng" strike="noStrike" baseline="0" dirty="0">
                <a:effectLst>
                  <a:outerShdw blurRad="38100" dist="38100" dir="2700000" algn="tl">
                    <a:srgbClr val="000000">
                      <a:alpha val="43137"/>
                    </a:srgbClr>
                  </a:outerShdw>
                </a:effectLst>
              </a:rPr>
              <a:t>obustavlja prekršajni postupak </a:t>
            </a:r>
            <a:r>
              <a:rPr lang="hr-HR" sz="1800" b="0" i="0" u="none" strike="noStrike" baseline="0" dirty="0"/>
              <a:t>ili </a:t>
            </a:r>
            <a:r>
              <a:rPr lang="hr-HR" sz="1800" b="1" i="0" u="sng" strike="noStrike" baseline="0" dirty="0">
                <a:effectLst>
                  <a:outerShdw blurRad="38100" dist="38100" dir="2700000" algn="tl">
                    <a:srgbClr val="000000">
                      <a:alpha val="43137"/>
                    </a:srgbClr>
                  </a:outerShdw>
                </a:effectLst>
              </a:rPr>
              <a:t>okrivljenika proglašava krivim</a:t>
            </a:r>
            <a:r>
              <a:rPr lang="hr-HR" sz="1800" b="0" i="0" u="none" strike="noStrike" baseline="0" dirty="0"/>
              <a:t>.</a:t>
            </a:r>
            <a:endParaRPr lang="hr-HR"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076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8CC8A7-442F-A7B2-14F3-7BB2DF9123C7}"/>
              </a:ext>
            </a:extLst>
          </p:cNvPr>
          <p:cNvSpPr txBox="1"/>
          <p:nvPr/>
        </p:nvSpPr>
        <p:spPr>
          <a:xfrm>
            <a:off x="600756" y="394455"/>
            <a:ext cx="10990487" cy="6188810"/>
          </a:xfrm>
          <a:prstGeom prst="rect">
            <a:avLst/>
          </a:prstGeom>
          <a:noFill/>
        </p:spPr>
        <p:txBody>
          <a:bodyPr wrap="square">
            <a:spAutoFit/>
          </a:bodyPr>
          <a:lstStyle/>
          <a:p>
            <a:pPr>
              <a:lnSpc>
                <a:spcPct val="107000"/>
              </a:lnSpc>
              <a:spcAft>
                <a:spcPts val="800"/>
              </a:spcAft>
            </a:pPr>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t>PREKRŠAJNE ODREDBE</a:t>
            </a:r>
          </a:p>
          <a:p>
            <a:pPr>
              <a:lnSpc>
                <a:spcPct val="107000"/>
              </a:lnSpc>
              <a:spcAft>
                <a:spcPts val="800"/>
              </a:spcAft>
            </a:pPr>
            <a:endParaRPr lang="hr-HR" sz="8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endParaRPr>
          </a:p>
          <a:p>
            <a:pPr algn="just">
              <a:lnSpc>
                <a:spcPct val="107000"/>
              </a:lnSpc>
              <a:spcAft>
                <a:spcPts val="800"/>
              </a:spcAft>
            </a:pPr>
            <a:r>
              <a:rPr lang="hr-HR" sz="1700" kern="0" dirty="0">
                <a:effectLst>
                  <a:outerShdw blurRad="38100" dist="38100" dir="2700000" algn="tl">
                    <a:srgbClr val="000000">
                      <a:alpha val="43137"/>
                    </a:srgbClr>
                  </a:outerShdw>
                </a:effectLst>
                <a:ea typeface="Calibri" panose="020F0502020204030204" pitchFamily="34" charset="0"/>
                <a:cs typeface="MinionPro-Cn"/>
              </a:rPr>
              <a:t>Inpekcijski nadzor provode </a:t>
            </a:r>
            <a:r>
              <a:rPr lang="hr-HR" sz="1700" b="1" u="sng" kern="0" dirty="0">
                <a:effectLst>
                  <a:outerShdw blurRad="38100" dist="38100" dir="2700000" algn="tl">
                    <a:srgbClr val="000000">
                      <a:alpha val="43137"/>
                    </a:srgbClr>
                  </a:outerShdw>
                </a:effectLst>
                <a:ea typeface="Calibri" panose="020F0502020204030204" pitchFamily="34" charset="0"/>
                <a:cs typeface="MinionPro-Cn"/>
              </a:rPr>
              <a:t>inspektori pomorskog dobra</a:t>
            </a:r>
            <a:r>
              <a:rPr lang="hr-HR" sz="1700" kern="0" dirty="0">
                <a:effectLst>
                  <a:outerShdw blurRad="38100" dist="38100" dir="2700000" algn="tl">
                    <a:srgbClr val="000000">
                      <a:alpha val="43137"/>
                    </a:srgbClr>
                  </a:outerShdw>
                </a:effectLst>
                <a:ea typeface="Calibri" panose="020F0502020204030204" pitchFamily="34" charset="0"/>
                <a:cs typeface="MinionPro-Cn"/>
              </a:rPr>
              <a:t> </a:t>
            </a:r>
            <a:r>
              <a:rPr lang="hr-HR" sz="1700" b="1" kern="0" dirty="0">
                <a:effectLst>
                  <a:outerShdw blurRad="38100" dist="38100" dir="2700000" algn="tl">
                    <a:srgbClr val="000000">
                      <a:alpha val="43137"/>
                    </a:srgbClr>
                  </a:outerShdw>
                </a:effectLst>
                <a:ea typeface="Calibri" panose="020F0502020204030204" pitchFamily="34" charset="0"/>
                <a:cs typeface="MinionPro-Cn"/>
              </a:rPr>
              <a:t>(</a:t>
            </a:r>
            <a:r>
              <a:rPr lang="nn-NO" sz="1700" b="1" i="0" u="none" strike="noStrike" baseline="0" dirty="0">
                <a:effectLst>
                  <a:outerShdw blurRad="38100" dist="38100" dir="2700000" algn="tl">
                    <a:srgbClr val="000000">
                      <a:alpha val="43137"/>
                    </a:srgbClr>
                  </a:outerShdw>
                </a:effectLst>
              </a:rPr>
              <a:t>ovlašteni službenici Ministarstva i inspektori lučke kapetanije</a:t>
            </a:r>
            <a:r>
              <a:rPr lang="hr-HR" sz="1700" b="1" i="0" u="none" strike="noStrike" baseline="0" dirty="0">
                <a:effectLst>
                  <a:outerShdw blurRad="38100" dist="38100" dir="2700000" algn="tl">
                    <a:srgbClr val="000000">
                      <a:alpha val="43137"/>
                    </a:srgbClr>
                  </a:outerShdw>
                </a:effectLst>
              </a:rPr>
              <a:t>). </a:t>
            </a:r>
            <a:r>
              <a:rPr lang="hr-HR" sz="1700" i="0" u="none" strike="noStrike" baseline="0" dirty="0">
                <a:effectLst>
                  <a:outerShdw blurRad="38100" dist="38100" dir="2700000" algn="tl">
                    <a:srgbClr val="000000">
                      <a:alpha val="43137"/>
                    </a:srgbClr>
                  </a:outerShdw>
                </a:effectLst>
              </a:rPr>
              <a:t>O</a:t>
            </a:r>
            <a:r>
              <a:rPr lang="hr-HR" sz="1700" b="1" i="0" u="none" strike="noStrike" baseline="0" dirty="0">
                <a:effectLst>
                  <a:outerShdw blurRad="38100" dist="38100" dir="2700000" algn="tl">
                    <a:srgbClr val="000000">
                      <a:alpha val="43137"/>
                    </a:srgbClr>
                  </a:outerShdw>
                </a:effectLst>
              </a:rPr>
              <a:t> </a:t>
            </a:r>
            <a:r>
              <a:rPr lang="hr-HR" sz="1700" kern="0" dirty="0">
                <a:effectLst>
                  <a:outerShdw blurRad="38100" dist="38100" dir="2700000" algn="tl">
                    <a:srgbClr val="000000">
                      <a:alpha val="43137"/>
                    </a:srgbClr>
                  </a:outerShdw>
                </a:effectLst>
                <a:ea typeface="Calibri" panose="020F0502020204030204" pitchFamily="34" charset="0"/>
                <a:cs typeface="MinionPro-Cn"/>
              </a:rPr>
              <a:t>pomorskim prekršajima </a:t>
            </a:r>
            <a:r>
              <a:rPr lang="hr-HR" sz="1700" b="1" u="sng" kern="0" dirty="0">
                <a:effectLst>
                  <a:outerShdw blurRad="38100" dist="38100" dir="2700000" algn="tl">
                    <a:srgbClr val="000000">
                      <a:alpha val="43137"/>
                    </a:srgbClr>
                  </a:outerShdw>
                </a:effectLst>
                <a:ea typeface="Calibri" panose="020F0502020204030204" pitchFamily="34" charset="0"/>
                <a:cs typeface="MinionPro-Cn"/>
              </a:rPr>
              <a:t>u prvom stupnju odlučuju Lučke kapetanije</a:t>
            </a:r>
            <a:endParaRPr lang="hr-HR" sz="1700" b="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800"/>
              </a:spcAft>
            </a:pPr>
            <a:endParaRPr lang="hr-HR" sz="800" b="1" kern="0" dirty="0">
              <a:effectLst>
                <a:outerShdw blurRad="38100" dist="38100" dir="2700000" algn="tl">
                  <a:srgbClr val="000000">
                    <a:alpha val="43137"/>
                  </a:srgbClr>
                </a:outerShdw>
              </a:effectLst>
              <a:ea typeface="Calibri" panose="020F0502020204030204" pitchFamily="34" charset="0"/>
              <a:cs typeface="MinionPro-Cn"/>
            </a:endParaRPr>
          </a:p>
          <a:p>
            <a:pPr>
              <a:lnSpc>
                <a:spcPct val="107000"/>
              </a:lnSpc>
              <a:spcAft>
                <a:spcPts val="800"/>
              </a:spcAft>
            </a:pPr>
            <a:r>
              <a:rPr lang="hr-HR" sz="1700" b="1" kern="0" dirty="0">
                <a:effectLst>
                  <a:outerShdw blurRad="38100" dist="38100" dir="2700000" algn="tl">
                    <a:srgbClr val="000000">
                      <a:alpha val="43137"/>
                    </a:srgbClr>
                  </a:outerShdw>
                </a:effectLst>
                <a:ea typeface="Calibri" panose="020F0502020204030204" pitchFamily="34" charset="0"/>
                <a:cs typeface="MinionPro-Cn"/>
              </a:rPr>
              <a:t>Članak 197.</a:t>
            </a:r>
            <a:endParaRPr lang="hr-HR" sz="1700"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b="1" kern="0" dirty="0">
                <a:effectLst>
                  <a:outerShdw blurRad="38100" dist="38100" dir="2700000" algn="tl">
                    <a:srgbClr val="000000">
                      <a:alpha val="43137"/>
                    </a:srgbClr>
                  </a:outerShdw>
                </a:effectLst>
                <a:ea typeface="Calibri" panose="020F0502020204030204" pitchFamily="34" charset="0"/>
                <a:cs typeface="MinionPro-Cn"/>
              </a:rPr>
              <a:t>(1) Novčanom kaznom u iznosu od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6000,00 do 130.000,00 eura </a:t>
            </a:r>
            <a:r>
              <a:rPr lang="hr-HR" sz="1700" b="1" kern="0" dirty="0">
                <a:effectLst>
                  <a:outerShdw blurRad="38100" dist="38100" dir="2700000" algn="tl">
                    <a:srgbClr val="000000">
                      <a:alpha val="43137"/>
                    </a:srgbClr>
                  </a:outerShdw>
                </a:effectLst>
                <a:ea typeface="Calibri" panose="020F0502020204030204" pitchFamily="34" charset="0"/>
                <a:cs typeface="MinionPro-Cn"/>
              </a:rPr>
              <a:t>kaznit će se za pomorski prekršaj pravna osoba </a:t>
            </a:r>
            <a:r>
              <a:rPr lang="hr-HR" sz="1700" kern="0" dirty="0">
                <a:effectLst/>
                <a:ea typeface="Calibri" panose="020F0502020204030204" pitchFamily="34" charset="0"/>
                <a:cs typeface="MinionPro-Cn"/>
              </a:rPr>
              <a:t>koja bez pravne osnove propisane ovim Zakonom:</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1. upotrebljava pomorsko dobro (članak 12. stavak 1. točka 1.) i/ili</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2. gospodarski koristi pomorsko dobro (članak 12. stavak 1. točka 2.) i/ili</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3. obavlja djelatnosti na pomorskom dobru (članak 12. stavak 1. točka 3.) i/ili</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a:t>
            </a:r>
            <a:endParaRPr lang="hr-HR" sz="1700" kern="100" dirty="0">
              <a:effectLst/>
              <a:ea typeface="Calibri" panose="020F0502020204030204" pitchFamily="34" charset="0"/>
              <a:cs typeface="Times New Roman" panose="02020603050405020304" pitchFamily="18" charset="0"/>
            </a:endParaRPr>
          </a:p>
          <a:p>
            <a:pPr marL="719138" indent="-269875" algn="just">
              <a:lnSpc>
                <a:spcPct val="107000"/>
              </a:lnSpc>
              <a:spcAft>
                <a:spcPts val="800"/>
              </a:spcAft>
            </a:pPr>
            <a:r>
              <a:rPr lang="hr-HR" sz="1700" b="1" kern="0" dirty="0">
                <a:effectLst/>
                <a:ea typeface="Calibri" panose="020F0502020204030204" pitchFamily="34" charset="0"/>
                <a:cs typeface="MinionPro-Cn"/>
              </a:rPr>
              <a:t>8. </a:t>
            </a:r>
            <a:r>
              <a:rPr lang="hr-HR" sz="1700" b="1" kern="0" dirty="0">
                <a:solidFill>
                  <a:srgbClr val="FFC000"/>
                </a:solidFill>
                <a:effectLst/>
                <a:ea typeface="Calibri" panose="020F0502020204030204" pitchFamily="34" charset="0"/>
                <a:cs typeface="MinionPro-Cn"/>
              </a:rPr>
              <a:t>ako jedinica lokalne samouprave ne postupi sukladno članku 216. stavku 1. ovoga Zakona </a:t>
            </a:r>
            <a:r>
              <a:rPr lang="hr-HR" sz="1700" i="1" kern="0" dirty="0">
                <a:effectLst>
                  <a:outerShdw blurRad="38100" dist="38100" dir="2700000" algn="tl">
                    <a:srgbClr val="000000">
                      <a:alpha val="43137"/>
                    </a:srgbClr>
                  </a:outerShdw>
                </a:effectLst>
                <a:ea typeface="Calibri" panose="020F0502020204030204" pitchFamily="34" charset="0"/>
                <a:cs typeface="MinionPro-Cn"/>
              </a:rPr>
              <a:t>(</a:t>
            </a:r>
            <a:r>
              <a:rPr lang="pl-PL" sz="1700" i="1" u="sng" strike="noStrike" baseline="0" dirty="0">
                <a:effectLst>
                  <a:outerShdw blurRad="38100" dist="38100" dir="2700000" algn="tl">
                    <a:srgbClr val="000000">
                      <a:alpha val="43137"/>
                    </a:srgbClr>
                  </a:outerShdw>
                </a:effectLst>
              </a:rPr>
              <a:t>u roku od 18 mjeseci </a:t>
            </a:r>
            <a:r>
              <a:rPr lang="hr-HR" sz="1700" i="1" u="none" strike="noStrike" baseline="0" dirty="0">
                <a:effectLst>
                  <a:outerShdw blurRad="38100" dist="38100" dir="2700000" algn="tl">
                    <a:srgbClr val="000000">
                      <a:alpha val="43137"/>
                    </a:srgbClr>
                  </a:outerShdw>
                </a:effectLst>
              </a:rPr>
              <a:t>od dana stupanja na snagu ZPDML ne prijavi nadležnoj lučkoj kapetaniji i nadležnoj inspekciji građevine koje se prema odredbama ZPDML odmah moraju ukloniti iz prostora, a u svrhu poduzimanja daljnjih potrebnih radnji iz njihove nadležnosti</a:t>
            </a:r>
            <a:r>
              <a:rPr lang="hr-HR" sz="1700" i="1" kern="0" dirty="0">
                <a:effectLst>
                  <a:outerShdw blurRad="38100" dist="38100" dir="2700000" algn="tl">
                    <a:srgbClr val="000000">
                      <a:alpha val="43137"/>
                    </a:srgbClr>
                  </a:outerShdw>
                </a:effectLst>
                <a:ea typeface="Calibri" panose="020F0502020204030204" pitchFamily="34" charset="0"/>
                <a:cs typeface="MinionPro-Cn"/>
              </a:rPr>
              <a:t>).</a:t>
            </a:r>
            <a:endParaRPr lang="hr-HR" sz="17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800"/>
              </a:spcAft>
            </a:pPr>
            <a:r>
              <a:rPr lang="hr-HR" sz="1700" kern="0" dirty="0">
                <a:effectLst/>
                <a:ea typeface="Calibri" panose="020F0502020204030204" pitchFamily="34" charset="0"/>
                <a:cs typeface="MinionPro-Cn"/>
              </a:rPr>
              <a:t>(2) Za prekršaj iz stavka 1. ovoga članka kaznit će se novčanom kaznom u iznosu od 2000,00 do 6000,00 eura i odgovorna osoba u pravnoj osobi.</a:t>
            </a:r>
            <a:endParaRPr lang="hr-HR" sz="17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990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F107C8-0602-7B99-B290-B065CFD93F2C}"/>
              </a:ext>
            </a:extLst>
          </p:cNvPr>
          <p:cNvSpPr txBox="1"/>
          <p:nvPr/>
        </p:nvSpPr>
        <p:spPr>
          <a:xfrm>
            <a:off x="381000" y="334561"/>
            <a:ext cx="11429999" cy="6212406"/>
          </a:xfrm>
          <a:prstGeom prst="rect">
            <a:avLst/>
          </a:prstGeom>
          <a:noFill/>
        </p:spPr>
        <p:txBody>
          <a:bodyPr wrap="square">
            <a:spAutoFit/>
          </a:bodyPr>
          <a:lstStyle/>
          <a:p>
            <a:pPr algn="ctr">
              <a:lnSpc>
                <a:spcPct val="107000"/>
              </a:lnSpc>
              <a:spcAft>
                <a:spcPts val="800"/>
              </a:spcAft>
            </a:pPr>
            <a:r>
              <a:rPr lang="hr-HR" sz="1600" kern="0" dirty="0">
                <a:effectLst/>
                <a:ea typeface="Calibri" panose="020F0502020204030204" pitchFamily="34" charset="0"/>
                <a:cs typeface="MinionPro-Cn"/>
              </a:rPr>
              <a:t>Članak 204.</a:t>
            </a:r>
            <a:endParaRPr lang="hr-HR" sz="1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600" kern="0" dirty="0">
                <a:effectLst/>
                <a:ea typeface="Calibri" panose="020F0502020204030204" pitchFamily="34" charset="0"/>
                <a:cs typeface="MinionPro-Cn"/>
              </a:rPr>
              <a:t>(1) </a:t>
            </a:r>
            <a:r>
              <a:rPr lang="hr-HR" sz="1600" b="1" kern="0" dirty="0">
                <a:effectLst/>
                <a:ea typeface="Calibri" panose="020F0502020204030204" pitchFamily="34" charset="0"/>
                <a:cs typeface="MinionPro-Cn"/>
              </a:rPr>
              <a:t>Novčanom kaznom u iznosu od </a:t>
            </a: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1300,00 do 6000,00 eura </a:t>
            </a:r>
            <a:r>
              <a:rPr lang="hr-HR" sz="1600" kern="0" dirty="0">
                <a:effectLst/>
                <a:ea typeface="Calibri" panose="020F0502020204030204" pitchFamily="34" charset="0"/>
                <a:cs typeface="MinionPro-Cn"/>
              </a:rPr>
              <a:t>kaznit će se za pomorski prekršaj </a:t>
            </a: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JEDINICE LOKALNE SAMOUPRAVE </a:t>
            </a:r>
            <a:r>
              <a:rPr lang="hr-HR" sz="1600" kern="0" dirty="0">
                <a:effectLst/>
                <a:ea typeface="Calibri" panose="020F0502020204030204" pitchFamily="34" charset="0"/>
                <a:cs typeface="MinionPro-Cn"/>
              </a:rPr>
              <a:t>odnosno ravnatelj javne ustanove za zaštićene dijelove prirode:</a:t>
            </a:r>
            <a:endParaRPr lang="hr-HR" sz="1600"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na dijelu pomorskog dobra danog u koncesiju, za vrijeme trajanja koncesije prostornim planom promijeni ili ograniči namjenu područja bez prethodne suglasnosti davatelja koncesije (članak 16. stavak 2.)</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redovno ne održava i ne unaprjeđuje pomorsko dobro u općoj upotrebi (članak 37. stavak 1. točka 1.)</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vodi brigu o zaštiti i osiguravanju opće upotrebe pomorskog dobra (članak 37. stavak 1. točka 2.)</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provodi nadzor nad pomorskim dobrom u općoj upotrebi (članak 37. stavak 1. točka 4.)</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unosi podatke o dozvolama na pomorskom dobru u Jedinstvenu nacionalnu bazu podataka pomorskog dobra Republike Hrvatske (članak 37. stavak 1. točka 6.)</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provodi nadzor nad ovlaštenicima dozvola na pomorskom dobru radi osiguranja da pomorsko dobro koriste u opsegu i granicama utvrđenim u dozvoli na pomorskom dobru (članak 37. stavak 1. točka 7.)</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održava red na pomorskom dobru u općoj upotrebi (članak 37. stavak 1. točka 8.)</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štiti pravo na opću upotrebu pomorskog dobra i ne poduzima sve radnje radi sprječavanja nezakonitog postupanja, samovlasnog zauzeća, devastacije pomorskog dobra i nezakonitog nasipavanja (članak 37. stavak 4.)</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prihode iz članka 42. stavaka 1., 2., 3. i 4. ovoga Zakona ne koristi namjenski za upravljanje pomorskim dobrom i financiranje odnosno sufinanciranje projekata na pomorskom dobru i za aktivnosti kojima je cilj unaprjeđenje pomorskog dobra (članak 42. stavak 6.)</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predloži donošenje odluke o redu na pomorskom dobru (članak 149. stavak 3.)</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jedinica lokalne samouprave nema barem jednog pomorskog redara (članak 154.).</a:t>
            </a:r>
          </a:p>
          <a:p>
            <a:pPr lvl="0" algn="just">
              <a:lnSpc>
                <a:spcPct val="107000"/>
              </a:lnSpc>
              <a:spcAft>
                <a:spcPts val="800"/>
              </a:spcAft>
            </a:pPr>
            <a:endParaRPr lang="hr-HR" sz="8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600" kern="0" dirty="0">
                <a:effectLst/>
                <a:ea typeface="Calibri" panose="020F0502020204030204" pitchFamily="34" charset="0"/>
                <a:cs typeface="MinionPro-Cn"/>
              </a:rPr>
              <a:t>(2) Ako je prekršaj iz stavka 1. ovoga članka počinjen iz koristoljublja odnosno ako je počinjenjem prekršaja izvršno tijelo jedinice lokalne samouprave ostvarilo imovinsku korist, kaznit će novčanom kaznom do dvostrukog iznosa novčane kazne propisane ovim člankom.</a:t>
            </a:r>
            <a:endParaRPr lang="hr-HR"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927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0E83-EE56-6062-1B83-9DA621F443D3}"/>
              </a:ext>
            </a:extLst>
          </p:cNvPr>
          <p:cNvSpPr>
            <a:spLocks noGrp="1"/>
          </p:cNvSpPr>
          <p:nvPr>
            <p:ph type="title"/>
          </p:nvPr>
        </p:nvSpPr>
        <p:spPr>
          <a:xfrm>
            <a:off x="684211" y="341085"/>
            <a:ext cx="10058400" cy="481694"/>
          </a:xfrm>
        </p:spPr>
        <p:txBody>
          <a:bodyPr>
            <a:normAutofit fontScale="90000"/>
          </a:bodyPr>
          <a:lstStyle/>
          <a:p>
            <a:br>
              <a:rPr lang="hr-HR" sz="2200" i="1" kern="0" dirty="0">
                <a:latin typeface="MinionPro-CnIt"/>
                <a:ea typeface="Calibri" panose="020F0502020204030204" pitchFamily="34" charset="0"/>
                <a:cs typeface="MinionPro-CnIt"/>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Jedinstvena nacionalna baza podataka pomorskog dobra Rh</a:t>
            </a:r>
            <a:endParaRPr lang="hr-HR" sz="22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452F97D5-B957-294E-6575-C3E7F89DDE83}"/>
              </a:ext>
            </a:extLst>
          </p:cNvPr>
          <p:cNvSpPr>
            <a:spLocks noGrp="1"/>
          </p:cNvSpPr>
          <p:nvPr>
            <p:ph type="body" idx="1"/>
          </p:nvPr>
        </p:nvSpPr>
        <p:spPr>
          <a:xfrm>
            <a:off x="684211" y="1069521"/>
            <a:ext cx="10668453" cy="5135336"/>
          </a:xfrm>
        </p:spPr>
        <p:txBody>
          <a:bodyPr>
            <a:normAutofit fontScale="92500"/>
          </a:bodyPr>
          <a:lstStyle/>
          <a:p>
            <a:pPr algn="just">
              <a:lnSpc>
                <a:spcPct val="107000"/>
              </a:lnSpc>
              <a:spcAft>
                <a:spcPts val="800"/>
              </a:spcAft>
            </a:pP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MINISTARSTVO je dužno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ustrojiti i voditi</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sz="18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Jedinstvenu nacionalnu bazu podataka pomorskog dobra Republike Hrvatske</a:t>
            </a:r>
            <a:r>
              <a:rPr lang="hr-HR" sz="1800" kern="0" dirty="0">
                <a:solidFill>
                  <a:schemeClr val="tx1"/>
                </a:solidFill>
                <a:effectLst/>
                <a:ea typeface="Calibri" panose="020F0502020204030204" pitchFamily="34" charset="0"/>
                <a:cs typeface="MinionPro-Cn"/>
              </a:rPr>
              <a:t>, kao interoperabilnu bazu prostornih podataka radi vođenja evidencije te razmjene podataka i povezivanja s ostalim sustavima: prostornoga uređenja, zaštite okoliša i prirode, kulturnih dobara i drugih.</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Jedinstvenu nacionalnu bazu podataka pomorskog dobra RH unose se podaci o: </a:t>
            </a:r>
          </a:p>
          <a:p>
            <a:pPr marL="808038" indent="-358775" algn="just">
              <a:lnSpc>
                <a:spcPct val="107000"/>
              </a:lnSpc>
              <a:spcAft>
                <a:spcPts val="800"/>
              </a:spcAft>
              <a:buFont typeface="Wingdings" panose="05000000000000000000" pitchFamily="2" charset="2"/>
              <a:buChar char="Ø"/>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koncesijama, </a:t>
            </a:r>
          </a:p>
          <a:p>
            <a:pPr marL="808038" indent="-358775" algn="just">
              <a:lnSpc>
                <a:spcPct val="107000"/>
              </a:lnSpc>
              <a:spcAft>
                <a:spcPts val="800"/>
              </a:spcAft>
              <a:buFont typeface="Wingdings" panose="05000000000000000000" pitchFamily="2" charset="2"/>
              <a:buChar char="Ø"/>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posebnoj upotrebi, </a:t>
            </a:r>
          </a:p>
          <a:p>
            <a:pPr marL="808038" indent="-358775" algn="just">
              <a:lnSpc>
                <a:spcPct val="107000"/>
              </a:lnSpc>
              <a:spcAft>
                <a:spcPts val="800"/>
              </a:spcAft>
              <a:buFont typeface="Wingdings" panose="05000000000000000000" pitchFamily="2" charset="2"/>
              <a:buChar char="Ø"/>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dozvolama na pomorskom dobru</a:t>
            </a: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i </a:t>
            </a:r>
          </a:p>
          <a:p>
            <a:pPr marL="808038" indent="-358775" algn="just">
              <a:lnSpc>
                <a:spcPct val="107000"/>
              </a:lnSpc>
              <a:spcAft>
                <a:spcPts val="800"/>
              </a:spcAft>
              <a:buFont typeface="Wingdings" panose="05000000000000000000" pitchFamily="2" charset="2"/>
              <a:buChar char="Ø"/>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privremenom gospodarskom korištenju pomorskog dobra.</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Jedinstvena nacionalna baza podataka pomorskog dobra Republike Hrvatske </a:t>
            </a:r>
            <a:r>
              <a:rPr lang="hr-HR" sz="1800" b="1" kern="0" dirty="0">
                <a:solidFill>
                  <a:schemeClr val="tx1"/>
                </a:solidFill>
                <a:effectLst/>
                <a:ea typeface="Calibri" panose="020F0502020204030204" pitchFamily="34" charset="0"/>
                <a:cs typeface="MinionPro-Cn"/>
              </a:rPr>
              <a:t>vodi se u elektroničkom obliku.</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b="1" kern="0" dirty="0">
                <a:solidFill>
                  <a:schemeClr val="tx1"/>
                </a:solidFill>
                <a:effectLst/>
                <a:ea typeface="Calibri" panose="020F0502020204030204" pitchFamily="34" charset="0"/>
                <a:cs typeface="MinionPro-Cn"/>
              </a:rPr>
              <a:t>Svi davatelji</a:t>
            </a:r>
            <a:r>
              <a:rPr lang="hr-HR" sz="1800" kern="0" dirty="0">
                <a:solidFill>
                  <a:schemeClr val="tx1"/>
                </a:solidFill>
                <a:effectLst/>
                <a:ea typeface="Calibri" panose="020F0502020204030204" pitchFamily="34" charset="0"/>
                <a:cs typeface="MinionPro-Cn"/>
              </a:rPr>
              <a:t> koncesija, posebne upotrebe i </a:t>
            </a:r>
            <a:r>
              <a:rPr lang="hr-HR" sz="1800" b="1" u="sng" kern="0" dirty="0">
                <a:solidFill>
                  <a:schemeClr val="tx1"/>
                </a:solidFill>
                <a:effectLst/>
                <a:ea typeface="Calibri" panose="020F0502020204030204" pitchFamily="34" charset="0"/>
                <a:cs typeface="MinionPro-Cn"/>
              </a:rPr>
              <a:t>dozvola na pomorskom dobru</a:t>
            </a:r>
            <a:r>
              <a:rPr lang="hr-HR" sz="1800" u="sng" kern="0" dirty="0">
                <a:solidFill>
                  <a:schemeClr val="tx1"/>
                </a:solidFill>
                <a:effectLst/>
                <a:ea typeface="Calibri" panose="020F0502020204030204" pitchFamily="34" charset="0"/>
                <a:cs typeface="MinionPro-Cn"/>
              </a:rPr>
              <a:t> </a:t>
            </a:r>
            <a:r>
              <a:rPr lang="hr-HR" sz="1800" b="1"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(JLS !!!!) </a:t>
            </a:r>
            <a:r>
              <a:rPr lang="hr-HR" sz="1800" kern="0" dirty="0">
                <a:solidFill>
                  <a:schemeClr val="tx1"/>
                </a:solidFill>
                <a:effectLst/>
                <a:ea typeface="Calibri" panose="020F0502020204030204" pitchFamily="34" charset="0"/>
                <a:cs typeface="MinionPro-Cn"/>
              </a:rPr>
              <a:t>dužni su u roku ne dužem od </a:t>
            </a:r>
            <a:r>
              <a:rPr lang="hr-HR" sz="18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30 dana od nastupa okolnosti </a:t>
            </a:r>
            <a:r>
              <a:rPr lang="hr-HR" sz="1800" kern="0" dirty="0">
                <a:solidFill>
                  <a:schemeClr val="tx1"/>
                </a:solidFill>
                <a:effectLst/>
                <a:ea typeface="Calibri" panose="020F0502020204030204" pitchFamily="34" charset="0"/>
                <a:cs typeface="MinionPro-Cn"/>
              </a:rPr>
              <a:t>unijeti sve podatke o danim koncesijama i dozvolama na pomorskom dobru u Jedinstvenu nacionalnu bazu podataka pomorskog dobra RH.</a:t>
            </a:r>
            <a:endParaRPr lang="hr-HR" sz="18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2666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79BFD4-CC44-4D8C-7ADE-843C13609A3B}"/>
              </a:ext>
            </a:extLst>
          </p:cNvPr>
          <p:cNvSpPr txBox="1"/>
          <p:nvPr/>
        </p:nvSpPr>
        <p:spPr>
          <a:xfrm>
            <a:off x="457199" y="379560"/>
            <a:ext cx="11046279" cy="6479338"/>
          </a:xfrm>
          <a:prstGeom prst="rect">
            <a:avLst/>
          </a:prstGeom>
          <a:noFill/>
        </p:spPr>
        <p:txBody>
          <a:bodyPr wrap="square">
            <a:spAutoFit/>
          </a:bodyPr>
          <a:lstStyle/>
          <a:p>
            <a:pPr>
              <a:lnSpc>
                <a:spcPct val="107000"/>
              </a:lnSpc>
              <a:spcAft>
                <a:spcPts val="800"/>
              </a:spcAft>
            </a:pPr>
            <a:r>
              <a:rPr lang="hr-HR" sz="1700" b="1" i="1" u="sng"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Donošenje propisa</a:t>
            </a: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800"/>
              </a:spcAft>
            </a:pPr>
            <a:r>
              <a:rPr lang="hr-HR" sz="1700" b="1" u="sng" kern="0" dirty="0">
                <a:effectLst>
                  <a:outerShdw blurRad="38100" dist="38100" dir="2700000" algn="tl">
                    <a:srgbClr val="000000">
                      <a:alpha val="43137"/>
                    </a:srgbClr>
                  </a:outerShdw>
                </a:effectLst>
                <a:ea typeface="Calibri" panose="020F0502020204030204" pitchFamily="34" charset="0"/>
                <a:cs typeface="MinionPro-Cn"/>
              </a:rPr>
              <a:t>Vlada RH </a:t>
            </a:r>
            <a:r>
              <a:rPr lang="hr-HR" sz="1700" b="1" kern="0" dirty="0">
                <a:effectLst>
                  <a:outerShdw blurRad="38100" dist="38100" dir="2700000" algn="tl">
                    <a:srgbClr val="000000">
                      <a:alpha val="43137"/>
                    </a:srgbClr>
                  </a:outerShdw>
                </a:effectLst>
                <a:ea typeface="Calibri" panose="020F0502020204030204" pitchFamily="34" charset="0"/>
                <a:cs typeface="MinionPro-Cn"/>
              </a:rPr>
              <a:t>donijet će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u roku od godinu dana </a:t>
            </a:r>
            <a:r>
              <a:rPr lang="hr-HR" sz="1700" b="1" kern="0" dirty="0">
                <a:effectLst>
                  <a:outerShdw blurRad="38100" dist="38100" dir="2700000" algn="tl">
                    <a:srgbClr val="000000">
                      <a:alpha val="43137"/>
                    </a:srgbClr>
                  </a:outerShdw>
                </a:effectLst>
                <a:ea typeface="Calibri" panose="020F0502020204030204" pitchFamily="34" charset="0"/>
                <a:cs typeface="MinionPro-Cn"/>
              </a:rPr>
              <a:t>od dana stupanja na snagu ZPDML uredbe:</a:t>
            </a: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i="1" kern="0" dirty="0">
                <a:effectLst>
                  <a:outerShdw blurRad="38100" dist="38100" dir="2700000" algn="tl">
                    <a:srgbClr val="000000">
                      <a:alpha val="43137"/>
                    </a:srgbClr>
                  </a:outerShdw>
                </a:effectLst>
                <a:ea typeface="Calibri" panose="020F0502020204030204" pitchFamily="34" charset="0"/>
                <a:cs typeface="MinionPro-Cn"/>
              </a:rPr>
              <a:t>Uredbu iz članka 72. stavka 7. kojom propisuje vrste djelatnosti i visinu minimalne naknade za dodjelu dozvola na pomorskom dobru. </a:t>
            </a:r>
            <a:endParaRPr lang="hr-HR" sz="17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i="1" kern="0" dirty="0">
                <a:effectLst>
                  <a:outerShdw blurRad="38100" dist="38100" dir="2700000" algn="tl">
                    <a:srgbClr val="000000">
                      <a:alpha val="43137"/>
                    </a:srgbClr>
                  </a:outerShdw>
                </a:effectLst>
                <a:ea typeface="Calibri" panose="020F0502020204030204" pitchFamily="34" charset="0"/>
                <a:cs typeface="MinionPro-Cn"/>
              </a:rPr>
              <a:t>Uredbu iz članka 14. stavka 4. točke 11., kojom uređuje gradnju građevina i izvođenje zahvata u prostoru koji se prema propisima kojima se uređuje građenje ne smatraju građenjem, a koji su dopušteni na prostoru pomorskog dobra</a:t>
            </a:r>
            <a:endParaRPr lang="hr-HR" sz="17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i="1" kern="0" dirty="0">
                <a:effectLst>
                  <a:outerShdw blurRad="38100" dist="38100" dir="2700000" algn="tl">
                    <a:srgbClr val="000000">
                      <a:alpha val="43137"/>
                    </a:srgbClr>
                  </a:outerShdw>
                </a:effectLst>
                <a:ea typeface="Calibri" panose="020F0502020204030204" pitchFamily="34" charset="0"/>
                <a:cs typeface="MinionPro-Cn"/>
              </a:rPr>
              <a:t>Nacionalni plan upravljanja i gospodarenja pomorskim dobrom i morskim lukama, iz članka 35., s kojim svi planovi upravljanja pomorskim dobrom moraju biti usklađeni.</a:t>
            </a:r>
          </a:p>
          <a:p>
            <a:pPr>
              <a:lnSpc>
                <a:spcPct val="107000"/>
              </a:lnSpc>
              <a:spcAft>
                <a:spcPts val="800"/>
              </a:spcAft>
            </a:pPr>
            <a:endParaRPr lang="hr-HR" sz="1700" kern="0" dirty="0">
              <a:effectLst/>
              <a:ea typeface="Calibri" panose="020F0502020204030204" pitchFamily="34" charset="0"/>
              <a:cs typeface="MinionPro-Cn"/>
            </a:endParaRPr>
          </a:p>
          <a:p>
            <a:pPr>
              <a:lnSpc>
                <a:spcPct val="107000"/>
              </a:lnSpc>
              <a:spcAft>
                <a:spcPts val="800"/>
              </a:spcAft>
            </a:pPr>
            <a:r>
              <a:rPr lang="hr-HR" sz="1700" b="1" u="sng" kern="0" dirty="0">
                <a:effectLst>
                  <a:outerShdw blurRad="38100" dist="38100" dir="2700000" algn="tl">
                    <a:srgbClr val="000000">
                      <a:alpha val="43137"/>
                    </a:srgbClr>
                  </a:outerShdw>
                </a:effectLst>
                <a:ea typeface="Calibri" panose="020F0502020204030204" pitchFamily="34" charset="0"/>
                <a:cs typeface="MinionPro-Cn"/>
              </a:rPr>
              <a:t>Ministar </a:t>
            </a:r>
            <a:r>
              <a:rPr lang="hr-HR" sz="1700" kern="0" dirty="0">
                <a:effectLst/>
                <a:ea typeface="Calibri" panose="020F0502020204030204" pitchFamily="34" charset="0"/>
                <a:cs typeface="MinionPro-Cn"/>
              </a:rPr>
              <a:t>će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u roku od godinu dana </a:t>
            </a:r>
            <a:r>
              <a:rPr lang="hr-HR" sz="1700" kern="0" dirty="0">
                <a:effectLst/>
                <a:ea typeface="Calibri" panose="020F0502020204030204" pitchFamily="34" charset="0"/>
                <a:cs typeface="MinionPro-Cn"/>
              </a:rPr>
              <a:t>od dana stupanja na snagu ZPDML donijeti pravilnike kojima propisuje:</a:t>
            </a:r>
            <a:endParaRPr lang="hr-HR" sz="1700"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kern="0" dirty="0">
                <a:effectLst>
                  <a:outerShdw blurRad="38100" dist="38100" dir="2700000" algn="tl">
                    <a:srgbClr val="000000">
                      <a:alpha val="43137"/>
                    </a:srgbClr>
                  </a:outerShdw>
                </a:effectLst>
                <a:ea typeface="Calibri" panose="020F0502020204030204" pitchFamily="34" charset="0"/>
                <a:cs typeface="MinionPro-Cn"/>
              </a:rPr>
              <a:t>sadržaj Plana upravljanja pomorskim dobrom.</a:t>
            </a: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kern="0" dirty="0">
                <a:effectLst>
                  <a:outerShdw blurRad="38100" dist="38100" dir="2700000" algn="tl">
                    <a:srgbClr val="000000">
                      <a:alpha val="43137"/>
                    </a:srgbClr>
                  </a:outerShdw>
                </a:effectLst>
                <a:ea typeface="Calibri" panose="020F0502020204030204" pitchFamily="34" charset="0"/>
                <a:cs typeface="MinionPro-Cn"/>
              </a:rPr>
              <a:t>sadržaj i način vođenja Upisnika koncesija.</a:t>
            </a: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kern="0" dirty="0">
                <a:effectLst>
                  <a:outerShdw blurRad="38100" dist="38100" dir="2700000" algn="tl">
                    <a:srgbClr val="000000">
                      <a:alpha val="43137"/>
                    </a:srgbClr>
                  </a:outerShdw>
                </a:effectLst>
                <a:ea typeface="Calibri" panose="020F0502020204030204" pitchFamily="34" charset="0"/>
                <a:cs typeface="MinionPro-Cn"/>
              </a:rPr>
              <a:t>sadržaj, način vođenja i način unosa podataka u Jedinstvenu nacionalnu bazu podataka pomorskog dobra Republike Hrvatske.</a:t>
            </a: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kern="0" dirty="0">
                <a:effectLst>
                  <a:outerShdw blurRad="38100" dist="38100" dir="2700000" algn="tl">
                    <a:srgbClr val="000000">
                      <a:alpha val="43137"/>
                    </a:srgbClr>
                  </a:outerShdw>
                </a:effectLst>
                <a:ea typeface="Calibri" panose="020F0502020204030204" pitchFamily="34" charset="0"/>
                <a:cs typeface="MinionPro-Cn"/>
              </a:rPr>
              <a:t>program i način provođenja stručnog osposobljavanja za obavljanje poslova nadzora pomorskog dobra u općoj upotrebi, koje obavljaju pomorski redari odnosno čuvara zaštićenih dijelova prirode</a:t>
            </a: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hr-HR" sz="1700" kern="0" dirty="0">
                <a:effectLst>
                  <a:outerShdw blurRad="38100" dist="38100" dir="2700000" algn="tl">
                    <a:srgbClr val="000000">
                      <a:alpha val="43137"/>
                    </a:srgbClr>
                  </a:outerShdw>
                </a:effectLst>
                <a:ea typeface="Calibri" panose="020F0502020204030204" pitchFamily="34" charset="0"/>
                <a:cs typeface="MinionPro-Cn"/>
              </a:rPr>
              <a:t>program i način provođenja stručnog osposobljavanja za obavljanje poslova nadzora nad provedbom reda u luci otvorenoj za javni promet, koje obavljaju lučki redari</a:t>
            </a:r>
          </a:p>
          <a:p>
            <a:pPr>
              <a:lnSpc>
                <a:spcPct val="107000"/>
              </a:lnSpc>
              <a:spcAft>
                <a:spcPts val="800"/>
              </a:spcAft>
            </a:pPr>
            <a:endParaRPr lang="hr-H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214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5095-2F9A-36E4-5D6B-1535C4A8782F}"/>
              </a:ext>
            </a:extLst>
          </p:cNvPr>
          <p:cNvSpPr>
            <a:spLocks noGrp="1"/>
          </p:cNvSpPr>
          <p:nvPr>
            <p:ph type="ctrTitle"/>
          </p:nvPr>
        </p:nvSpPr>
        <p:spPr>
          <a:xfrm>
            <a:off x="1484312" y="428625"/>
            <a:ext cx="8001000" cy="498021"/>
          </a:xfrm>
        </p:spPr>
        <p:txBody>
          <a:bodyPr>
            <a:normAutofit fontScale="90000"/>
          </a:bodyPr>
          <a:lstStyle/>
          <a:p>
            <a:pPr algn="ctr"/>
            <a:r>
              <a:rPr lang="hr-HR" sz="3100" b="1" dirty="0">
                <a:effectLst>
                  <a:outerShdw blurRad="38100" dist="38100" dir="2700000" algn="tl">
                    <a:srgbClr val="000000">
                      <a:alpha val="43137"/>
                    </a:srgbClr>
                  </a:outerShdw>
                </a:effectLst>
              </a:rPr>
              <a:t>ZAKLJUČAK</a:t>
            </a:r>
            <a:r>
              <a:rPr lang="hr-HR" dirty="0"/>
              <a:t> </a:t>
            </a:r>
          </a:p>
        </p:txBody>
      </p:sp>
      <p:sp>
        <p:nvSpPr>
          <p:cNvPr id="3" name="Subtitle 2">
            <a:extLst>
              <a:ext uri="{FF2B5EF4-FFF2-40B4-BE49-F238E27FC236}">
                <a16:creationId xmlns:a16="http://schemas.microsoft.com/office/drawing/2014/main" id="{45D9F176-C54D-4F0E-823D-76E2A0E25CD0}"/>
              </a:ext>
            </a:extLst>
          </p:cNvPr>
          <p:cNvSpPr>
            <a:spLocks noGrp="1"/>
          </p:cNvSpPr>
          <p:nvPr>
            <p:ph type="subTitle" idx="1"/>
          </p:nvPr>
        </p:nvSpPr>
        <p:spPr>
          <a:xfrm>
            <a:off x="1037431" y="1187903"/>
            <a:ext cx="9676267" cy="4849586"/>
          </a:xfrm>
        </p:spPr>
        <p:txBody>
          <a:bodyPr>
            <a:noAutofit/>
          </a:bodyPr>
          <a:lstStyle/>
          <a:p>
            <a:pPr algn="just"/>
            <a:r>
              <a:rPr lang="hr-HR" sz="2000" i="1" dirty="0">
                <a:solidFill>
                  <a:schemeClr val="tx1"/>
                </a:solidFill>
                <a:effectLst>
                  <a:outerShdw blurRad="38100" dist="38100" dir="2700000" algn="tl">
                    <a:srgbClr val="000000">
                      <a:alpha val="43137"/>
                    </a:srgbClr>
                  </a:outerShdw>
                </a:effectLst>
              </a:rPr>
              <a:t>Nesporno je da „novi” Zakon o pomorskom dobru i morskim lukama donosi brojne novosti u primjeni za jedinice lokalne saouprave (ukidaju se koncesijska odobrenja, uvode se dozvole na pomorskom dobru, planove upravljanja pomorskim dobrom donosi predstavničko tijelo, na rok od 5 godina, umjesto do sada izvršnog tijela na rok od 1 godine, uvode se pomorski redari, koji ovlaštenje za vršenje nadzora na pomorskom dobru stječu stručnim usavršavenjem pri ministartsvu, obveza donošenja odluke o redu na pomorskom dobru, žaštita prava </a:t>
            </a:r>
            <a:r>
              <a:rPr lang="hr-HR" sz="20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 opću upotrebu pomorskog dobra</a:t>
            </a:r>
            <a:r>
              <a:rPr lang="hr-HR" sz="2000" i="1" dirty="0">
                <a:solidFill>
                  <a:schemeClr val="tx1"/>
                </a:solidFill>
                <a:effectLst>
                  <a:outerShdw blurRad="38100" dist="38100" dir="2700000" algn="tl">
                    <a:srgbClr val="000000">
                      <a:alpha val="43137"/>
                    </a:srgbClr>
                  </a:outerShdw>
                </a:effectLst>
              </a:rPr>
              <a:t>.......).</a:t>
            </a:r>
          </a:p>
          <a:p>
            <a:pPr algn="just"/>
            <a:endParaRPr lang="hr-HR" sz="800" i="1" dirty="0">
              <a:solidFill>
                <a:schemeClr val="tx1"/>
              </a:solidFill>
              <a:effectLst>
                <a:outerShdw blurRad="38100" dist="38100" dir="2700000" algn="tl">
                  <a:srgbClr val="000000">
                    <a:alpha val="43137"/>
                  </a:srgbClr>
                </a:outerShdw>
              </a:effectLst>
            </a:endParaRPr>
          </a:p>
          <a:p>
            <a:pPr algn="just"/>
            <a:r>
              <a:rPr lang="hr-HR" sz="2000" i="1" dirty="0">
                <a:solidFill>
                  <a:schemeClr val="tx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JLS su dobile puno veće ovlasti u smislu očuvanja i nadzora pomorskog dobra kao općeg dobra, međutim ostaje za vidjeti hoće li time zaista biti osigurana veća garancija u zaštiti i očuvanju pomorskog dobra, </a:t>
            </a:r>
            <a:r>
              <a:rPr lang="hr-HR" sz="2000" i="1" dirty="0">
                <a:solidFill>
                  <a:schemeClr val="tx1"/>
                </a:solidFill>
                <a:effectLst>
                  <a:outerShdw blurRad="38100" dist="38100" dir="2700000" algn="tl">
                    <a:srgbClr val="000000">
                      <a:alpha val="43137"/>
                    </a:srgbClr>
                  </a:outerShdw>
                </a:effectLst>
              </a:rPr>
              <a:t>kao našeg najvećeg bogatsva </a:t>
            </a:r>
            <a:r>
              <a:rPr lang="hr-HR" sz="2000" i="1" dirty="0">
                <a:solidFill>
                  <a:schemeClr val="tx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i jednog od naših najvažnijih resursa te ujedno opravdati cilj i svrhu donošenja zakona. </a:t>
            </a:r>
          </a:p>
          <a:p>
            <a:pPr algn="just"/>
            <a:r>
              <a:rPr lang="hr-HR" sz="2000" i="1" dirty="0">
                <a:solidFill>
                  <a:schemeClr val="tx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Nadajmo se da hoće!!!!</a:t>
            </a:r>
            <a:endParaRPr lang="hr-HR" sz="2000"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0484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D7F6A8-68D5-6AB8-FBF6-29C55FDD4EE7}"/>
              </a:ext>
            </a:extLst>
          </p:cNvPr>
          <p:cNvPicPr>
            <a:picLocks noChangeAspect="1"/>
          </p:cNvPicPr>
          <p:nvPr/>
        </p:nvPicPr>
        <p:blipFill>
          <a:blip r:embed="rId3"/>
          <a:stretch>
            <a:fillRect/>
          </a:stretch>
        </p:blipFill>
        <p:spPr>
          <a:xfrm>
            <a:off x="6763511" y="658368"/>
            <a:ext cx="5141977" cy="5541264"/>
          </a:xfrm>
          <a:prstGeom prst="rect">
            <a:avLst/>
          </a:prstGeom>
        </p:spPr>
      </p:pic>
      <p:sp>
        <p:nvSpPr>
          <p:cNvPr id="3" name="Content Placeholder 2">
            <a:extLst>
              <a:ext uri="{FF2B5EF4-FFF2-40B4-BE49-F238E27FC236}">
                <a16:creationId xmlns:a16="http://schemas.microsoft.com/office/drawing/2014/main" id="{877399A1-F460-CA05-0D81-D1049D12108C}"/>
              </a:ext>
            </a:extLst>
          </p:cNvPr>
          <p:cNvSpPr>
            <a:spLocks noGrp="1"/>
          </p:cNvSpPr>
          <p:nvPr>
            <p:ph type="subTitle" idx="1"/>
          </p:nvPr>
        </p:nvSpPr>
        <p:spPr>
          <a:xfrm>
            <a:off x="547052" y="1304544"/>
            <a:ext cx="6400800" cy="5132832"/>
          </a:xfrm>
        </p:spPr>
        <p:txBody>
          <a:bodyPr anchor="t">
            <a:normAutofit/>
          </a:bodyPr>
          <a:lstStyle/>
          <a:p>
            <a:pPr marL="0" indent="0">
              <a:lnSpc>
                <a:spcPct val="90000"/>
              </a:lnSpc>
              <a:buFont typeface="Arial" panose="020B0604020202020204" pitchFamily="34" charset="0"/>
              <a:buNone/>
            </a:pPr>
            <a:endParaRPr lang="hr-HR" sz="1400" dirty="0">
              <a:effectLst>
                <a:outerShdw blurRad="38100" dist="38100" dir="2700000" algn="tl">
                  <a:srgbClr val="000000">
                    <a:alpha val="43137"/>
                  </a:srgbClr>
                </a:outerShdw>
              </a:effectLst>
              <a:cs typeface="Arial" panose="020B0604020202020204" pitchFamily="34" charset="0"/>
            </a:endParaRPr>
          </a:p>
          <a:p>
            <a:pPr marL="0" indent="0">
              <a:lnSpc>
                <a:spcPct val="90000"/>
              </a:lnSpc>
              <a:buFont typeface="Arial" panose="020B0604020202020204" pitchFamily="34" charset="0"/>
              <a:buNone/>
            </a:pPr>
            <a:endParaRPr lang="hr-HR" sz="1400" dirty="0">
              <a:effectLst>
                <a:outerShdw blurRad="38100" dist="38100" dir="2700000" algn="tl">
                  <a:srgbClr val="000000">
                    <a:alpha val="43137"/>
                  </a:srgbClr>
                </a:outerShdw>
              </a:effectLst>
              <a:cs typeface="Arial" panose="020B0604020202020204" pitchFamily="34" charset="0"/>
            </a:endParaRPr>
          </a:p>
          <a:p>
            <a:pPr marL="0" indent="0" algn="ctr">
              <a:lnSpc>
                <a:spcPct val="90000"/>
              </a:lnSpc>
              <a:buFont typeface="Arial" panose="020B0604020202020204" pitchFamily="34" charset="0"/>
              <a:buNone/>
            </a:pPr>
            <a:r>
              <a:rPr lang="hr-HR" sz="4000" dirty="0">
                <a:effectLst>
                  <a:outerShdw blurRad="38100" dist="38100" dir="2700000" algn="tl">
                    <a:srgbClr val="000000">
                      <a:alpha val="43137"/>
                    </a:srgbClr>
                  </a:outerShdw>
                </a:effectLst>
                <a:latin typeface="+mj-lt"/>
                <a:cs typeface="Arial" panose="020B0604020202020204" pitchFamily="34" charset="0"/>
              </a:rPr>
              <a:t>Hvala na pažnji!</a:t>
            </a:r>
          </a:p>
          <a:p>
            <a:pPr marL="0" indent="0">
              <a:lnSpc>
                <a:spcPct val="90000"/>
              </a:lnSpc>
              <a:buFont typeface="Arial" panose="020B0604020202020204" pitchFamily="34" charset="0"/>
              <a:buNone/>
            </a:pPr>
            <a:endParaRPr lang="hr-HR" sz="1400" dirty="0">
              <a:cs typeface="Arial" panose="020B0604020202020204" pitchFamily="34" charset="0"/>
            </a:endParaRPr>
          </a:p>
          <a:p>
            <a:pPr marL="0" indent="0">
              <a:lnSpc>
                <a:spcPct val="90000"/>
              </a:lnSpc>
              <a:buFont typeface="Arial" panose="020B0604020202020204" pitchFamily="34" charset="0"/>
              <a:buNone/>
            </a:pPr>
            <a:endParaRPr lang="hr-HR" sz="1400" cap="none" dirty="0">
              <a:cs typeface="Arial" panose="020B0604020202020204" pitchFamily="34" charset="0"/>
            </a:endParaRPr>
          </a:p>
          <a:p>
            <a:pPr marL="0" indent="0">
              <a:lnSpc>
                <a:spcPct val="90000"/>
              </a:lnSpc>
              <a:buFont typeface="Arial" panose="020B0604020202020204" pitchFamily="34" charset="0"/>
              <a:buNone/>
            </a:pPr>
            <a:endParaRPr lang="hr-HR" sz="1400" cap="none" dirty="0">
              <a:cs typeface="Arial" panose="020B0604020202020204" pitchFamily="34" charset="0"/>
            </a:endParaRPr>
          </a:p>
          <a:p>
            <a:pPr marL="0" indent="0">
              <a:lnSpc>
                <a:spcPct val="90000"/>
              </a:lnSpc>
              <a:buFont typeface="Arial" panose="020B0604020202020204" pitchFamily="34" charset="0"/>
              <a:buNone/>
            </a:pPr>
            <a:endParaRPr lang="hr-HR" sz="1400" cap="none" dirty="0">
              <a:cs typeface="Arial" panose="020B0604020202020204" pitchFamily="34" charset="0"/>
            </a:endParaRPr>
          </a:p>
          <a:p>
            <a:pPr marR="64008" lvl="0">
              <a:lnSpc>
                <a:spcPct val="90000"/>
              </a:lnSpc>
              <a:spcBef>
                <a:spcPts val="400"/>
              </a:spcBef>
              <a:buSzPct val="68000"/>
              <a:buNone/>
              <a:defRPr/>
            </a:pPr>
            <a:r>
              <a:rPr lang="hr-HR" sz="2000" i="1" cap="none" dirty="0">
                <a:solidFill>
                  <a:schemeClr val="tx1"/>
                </a:solidFill>
                <a:effectLst>
                  <a:outerShdw blurRad="38100" dist="38100" dir="2700000" algn="tl">
                    <a:srgbClr val="000000">
                      <a:alpha val="43137"/>
                    </a:srgbClr>
                  </a:outerShdw>
                </a:effectLst>
                <a:cs typeface="Arial" panose="020B0604020202020204" pitchFamily="34" charset="0"/>
              </a:rPr>
              <a:t>Matko Lovreta, dipl.iur.</a:t>
            </a:r>
          </a:p>
          <a:p>
            <a:pPr marR="64008" lvl="0">
              <a:lnSpc>
                <a:spcPct val="90000"/>
              </a:lnSpc>
              <a:spcBef>
                <a:spcPts val="400"/>
              </a:spcBef>
              <a:buSzPct val="68000"/>
              <a:buNone/>
              <a:defRPr/>
            </a:pPr>
            <a:r>
              <a:rPr lang="hr-HR" sz="2000" i="1" cap="none" dirty="0">
                <a:solidFill>
                  <a:schemeClr val="tx1"/>
                </a:solidFill>
                <a:effectLst>
                  <a:outerShdw blurRad="38100" dist="38100" dir="2700000" algn="tl">
                    <a:srgbClr val="000000">
                      <a:alpha val="43137"/>
                    </a:srgbClr>
                  </a:outerShdw>
                </a:effectLst>
                <a:cs typeface="Arial" panose="020B0604020202020204" pitchFamily="34" charset="0"/>
              </a:rPr>
              <a:t>Privremeni pročelnik Upravnog odjela za razvoj Grada Makarske</a:t>
            </a:r>
            <a:endParaRPr lang="hr-HR" sz="2000" cap="none" dirty="0">
              <a:solidFill>
                <a:schemeClr val="tx1"/>
              </a:solidFill>
              <a:effectLst>
                <a:outerShdw blurRad="38100" dist="38100" dir="2700000" algn="tl">
                  <a:srgbClr val="000000">
                    <a:alpha val="43137"/>
                  </a:srgbClr>
                </a:outerShdw>
              </a:effectLst>
              <a:cs typeface="Arial" panose="020B0604020202020204" pitchFamily="34" charset="0"/>
            </a:endParaRPr>
          </a:p>
          <a:p>
            <a:pPr>
              <a:lnSpc>
                <a:spcPct val="90000"/>
              </a:lnSpc>
            </a:pPr>
            <a:endParaRPr lang="hr-HR" sz="1400" dirty="0"/>
          </a:p>
        </p:txBody>
      </p:sp>
    </p:spTree>
    <p:extLst>
      <p:ext uri="{BB962C8B-B14F-4D97-AF65-F5344CB8AC3E}">
        <p14:creationId xmlns:p14="http://schemas.microsoft.com/office/powerpoint/2010/main" val="311418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D640-2EC5-36F4-912C-9E86F16E14D3}"/>
              </a:ext>
            </a:extLst>
          </p:cNvPr>
          <p:cNvSpPr>
            <a:spLocks noGrp="1"/>
          </p:cNvSpPr>
          <p:nvPr>
            <p:ph type="title"/>
          </p:nvPr>
        </p:nvSpPr>
        <p:spPr>
          <a:xfrm>
            <a:off x="953634" y="486569"/>
            <a:ext cx="8534400" cy="398461"/>
          </a:xfrm>
        </p:spPr>
        <p:txBody>
          <a:bodyPr>
            <a:normAutofit fontScale="90000"/>
          </a:bodyPr>
          <a:lstStyle/>
          <a:p>
            <a:pPr>
              <a:lnSpc>
                <a:spcPct val="107000"/>
              </a:lnSpc>
              <a:spcAft>
                <a:spcPts val="800"/>
              </a:spcAft>
            </a:pP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t>MORSKE PLAŽE - </a:t>
            </a: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Podjela morskih plaža</a:t>
            </a:r>
            <a:br>
              <a:rPr lang="hr-HR" kern="100" dirty="0">
                <a:latin typeface="Calibri" panose="020F0502020204030204" pitchFamily="34" charset="0"/>
                <a:ea typeface="Calibri" panose="020F0502020204030204" pitchFamily="34" charset="0"/>
                <a:cs typeface="Times New Roman" panose="02020603050405020304" pitchFamily="18" charset="0"/>
              </a:rPr>
            </a:br>
            <a:endParaRPr lang="hr-HR" dirty="0"/>
          </a:p>
        </p:txBody>
      </p:sp>
      <p:sp>
        <p:nvSpPr>
          <p:cNvPr id="3" name="Text Placeholder 2">
            <a:extLst>
              <a:ext uri="{FF2B5EF4-FFF2-40B4-BE49-F238E27FC236}">
                <a16:creationId xmlns:a16="http://schemas.microsoft.com/office/drawing/2014/main" id="{40BD6882-FF82-BBDB-0FA6-CA168A31AE6A}"/>
              </a:ext>
            </a:extLst>
          </p:cNvPr>
          <p:cNvSpPr>
            <a:spLocks noGrp="1"/>
          </p:cNvSpPr>
          <p:nvPr>
            <p:ph type="body" idx="1"/>
          </p:nvPr>
        </p:nvSpPr>
        <p:spPr>
          <a:xfrm>
            <a:off x="493372" y="2852966"/>
            <a:ext cx="11029155" cy="4127498"/>
          </a:xfrm>
        </p:spPr>
        <p:txBody>
          <a:bodyPr>
            <a:normAutofit fontScale="92500" lnSpcReduction="20000"/>
          </a:bodyPr>
          <a:lstStyle/>
          <a:p>
            <a:pPr algn="just">
              <a:lnSpc>
                <a:spcPct val="107000"/>
              </a:lnSpc>
              <a:spcAft>
                <a:spcPts val="800"/>
              </a:spcAft>
            </a:pPr>
            <a:endParaRPr lang="hr-HR" sz="1900" kern="0" dirty="0">
              <a:effectLst/>
              <a:ea typeface="Calibri" panose="020F0502020204030204" pitchFamily="34" charset="0"/>
              <a:cs typeface="MinionPro-Cn"/>
            </a:endParaRPr>
          </a:p>
          <a:p>
            <a:pPr algn="just">
              <a:lnSpc>
                <a:spcPct val="107000"/>
              </a:lnSpc>
              <a:spcAft>
                <a:spcPts val="800"/>
              </a:spcAft>
            </a:pPr>
            <a:r>
              <a:rPr lang="hr-HR" sz="1900" kern="0" dirty="0">
                <a:effectLst/>
                <a:ea typeface="Calibri" panose="020F0502020204030204" pitchFamily="34" charset="0"/>
                <a:cs typeface="MinionPro-Cn"/>
              </a:rPr>
              <a:t>Morskom plažom </a:t>
            </a:r>
            <a:r>
              <a:rPr lang="hr-HR" sz="1900" b="1" u="sng" kern="0" dirty="0">
                <a:solidFill>
                  <a:srgbClr val="FF0000"/>
                </a:solidFill>
                <a:effectLst/>
                <a:ea typeface="Calibri" panose="020F0502020204030204" pitchFamily="34" charset="0"/>
                <a:cs typeface="MinionPro-Cn"/>
              </a:rPr>
              <a:t>upravlja JLS </a:t>
            </a:r>
            <a:r>
              <a:rPr lang="hr-HR" sz="1900" kern="0" dirty="0">
                <a:effectLst/>
                <a:ea typeface="Calibri" panose="020F0502020204030204" pitchFamily="34" charset="0"/>
                <a:cs typeface="MinionPro-Cn"/>
              </a:rPr>
              <a:t>odnosno </a:t>
            </a:r>
            <a:r>
              <a:rPr lang="hr-HR" sz="1900" b="1" u="sng" kern="0" dirty="0">
                <a:solidFill>
                  <a:srgbClr val="FF0000"/>
                </a:solidFill>
                <a:effectLst/>
                <a:ea typeface="Calibri" panose="020F0502020204030204" pitchFamily="34" charset="0"/>
                <a:cs typeface="MinionPro-Cn"/>
              </a:rPr>
              <a:t>javna ustanova za zaštićene dijelove prirode </a:t>
            </a:r>
            <a:r>
              <a:rPr lang="hr-HR" sz="1900" kern="0" dirty="0">
                <a:effectLst/>
                <a:ea typeface="Calibri" panose="020F0502020204030204" pitchFamily="34" charset="0"/>
                <a:cs typeface="MinionPro-Cn"/>
              </a:rPr>
              <a:t>u </a:t>
            </a:r>
            <a:r>
              <a:rPr lang="hr-HR" sz="1900" b="1" kern="0" dirty="0">
                <a:effectLst/>
                <a:ea typeface="Calibri" panose="020F0502020204030204" pitchFamily="34" charset="0"/>
                <a:cs typeface="MinionPro-Cn"/>
              </a:rPr>
              <a:t>skladu s Planom upravljanja pomorskim dobrom</a:t>
            </a:r>
            <a:r>
              <a:rPr lang="hr-HR" sz="1900" kern="0" dirty="0">
                <a:effectLst/>
                <a:ea typeface="Calibri" panose="020F0502020204030204" pitchFamily="34" charset="0"/>
                <a:cs typeface="MinionPro-Cn"/>
              </a:rPr>
              <a:t> odnosno Planom upravljanja pomorskim dobrom unutar zaštićenog dijela prirode </a:t>
            </a:r>
            <a:r>
              <a:rPr lang="hr-HR" sz="1900" b="1" kern="0" dirty="0">
                <a:solidFill>
                  <a:srgbClr val="FF0000"/>
                </a:solidFill>
                <a:effectLst/>
                <a:ea typeface="Calibri" panose="020F0502020204030204" pitchFamily="34" charset="0"/>
                <a:cs typeface="MinionPro-Cn"/>
              </a:rPr>
              <a:t>ili </a:t>
            </a:r>
            <a:r>
              <a:rPr lang="hr-HR" sz="1900" b="1" u="sng" kern="0" dirty="0">
                <a:solidFill>
                  <a:srgbClr val="FF0000"/>
                </a:solidFill>
                <a:effectLst/>
                <a:ea typeface="Calibri" panose="020F0502020204030204" pitchFamily="34" charset="0"/>
                <a:cs typeface="MinionPro-Cn"/>
              </a:rPr>
              <a:t>koncesionar</a:t>
            </a:r>
            <a:r>
              <a:rPr lang="hr-HR" sz="1900" b="1" kern="0" dirty="0">
                <a:solidFill>
                  <a:srgbClr val="FF0000"/>
                </a:solidFill>
                <a:effectLst/>
                <a:ea typeface="Calibri" panose="020F0502020204030204" pitchFamily="34" charset="0"/>
                <a:cs typeface="MinionPro-Cn"/>
              </a:rPr>
              <a:t> </a:t>
            </a:r>
            <a:r>
              <a:rPr lang="hr-HR" sz="1900" kern="0" dirty="0">
                <a:effectLst/>
                <a:ea typeface="Calibri" panose="020F0502020204030204" pitchFamily="34" charset="0"/>
                <a:cs typeface="MinionPro-Cn"/>
              </a:rPr>
              <a:t>u skladu s odlukom i ugovorom o koncesiji.</a:t>
            </a:r>
            <a:endParaRPr lang="hr-HR" sz="19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kern="0" dirty="0">
                <a:effectLst/>
                <a:ea typeface="Calibri" panose="020F0502020204030204" pitchFamily="34" charset="0"/>
                <a:cs typeface="MinionPro-Cn"/>
              </a:rPr>
              <a:t>JLS odnosno javna ustanova za zaštićene dijelove prirode i koncesionar </a:t>
            </a:r>
            <a:r>
              <a:rPr lang="hr-HR" sz="1900" i="1" u="sng" kern="0" dirty="0">
                <a:effectLst/>
                <a:ea typeface="Calibri" panose="020F0502020204030204" pitchFamily="34" charset="0"/>
                <a:cs typeface="MinionPro-Cn"/>
              </a:rPr>
              <a:t>dužni su plažu štititi i održavati te osigurati zadovoljenje javnog interesa za korištenjem.</a:t>
            </a:r>
            <a:endParaRPr lang="hr-HR" sz="19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b="1" u="sng" kern="0" dirty="0">
                <a:effectLst>
                  <a:outerShdw blurRad="38100" dist="38100" dir="2700000" algn="tl">
                    <a:srgbClr val="000000">
                      <a:alpha val="43137"/>
                    </a:srgbClr>
                  </a:outerShdw>
                </a:effectLst>
                <a:ea typeface="Calibri" panose="020F0502020204030204" pitchFamily="34" charset="0"/>
                <a:cs typeface="MinionPro-Cn"/>
              </a:rPr>
              <a:t>MORSKE PLAŽE </a:t>
            </a:r>
            <a:r>
              <a:rPr lang="hr-HR" sz="1900" u="sng" kern="0" dirty="0">
                <a:effectLst/>
                <a:ea typeface="Calibri" panose="020F0502020204030204" pitchFamily="34" charset="0"/>
                <a:cs typeface="MinionPro-Cn"/>
              </a:rPr>
              <a:t>moraju biti </a:t>
            </a:r>
            <a:r>
              <a:rPr lang="hr-HR" sz="1900" b="1" u="sng" kern="0" dirty="0">
                <a:solidFill>
                  <a:srgbClr val="FFC000"/>
                </a:solidFill>
                <a:effectLst/>
                <a:ea typeface="Calibri" panose="020F0502020204030204" pitchFamily="34" charset="0"/>
                <a:cs typeface="MinionPro-Cn"/>
              </a:rPr>
              <a:t>dostupne svima pod istim uvjetima</a:t>
            </a:r>
            <a:r>
              <a:rPr lang="hr-HR" sz="1900" b="1" u="sng" kern="0" dirty="0">
                <a:solidFill>
                  <a:srgbClr val="FFC000"/>
                </a:solidFill>
                <a:ea typeface="Calibri" panose="020F0502020204030204" pitchFamily="34" charset="0"/>
                <a:cs typeface="MinionPro-Cn"/>
              </a:rPr>
              <a:t> i ne smiju se i</a:t>
            </a:r>
            <a:r>
              <a:rPr lang="hr-HR" sz="1900" b="1" u="sng" kern="0" dirty="0">
                <a:solidFill>
                  <a:srgbClr val="FFC000"/>
                </a:solidFill>
                <a:effectLst/>
                <a:ea typeface="Calibri" panose="020F0502020204030204" pitchFamily="34" charset="0"/>
                <a:cs typeface="MinionPro-Cn"/>
              </a:rPr>
              <a:t>sključiti iz opće upotrebe</a:t>
            </a:r>
            <a:r>
              <a:rPr lang="hr-HR" sz="1900" kern="0" dirty="0">
                <a:solidFill>
                  <a:srgbClr val="FFC000"/>
                </a:solidFill>
                <a:effectLst/>
                <a:ea typeface="Calibri" panose="020F0502020204030204" pitchFamily="34" charset="0"/>
                <a:cs typeface="MinionPro-Cn"/>
              </a:rPr>
              <a:t>.</a:t>
            </a:r>
            <a:endParaRPr lang="hr-HR" sz="1900" kern="100" dirty="0">
              <a:solidFill>
                <a:srgbClr val="FFC000"/>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kern="0" dirty="0">
                <a:ea typeface="Calibri" panose="020F0502020204030204" pitchFamily="34" charset="0"/>
                <a:cs typeface="MinionPro-Cn"/>
              </a:rPr>
              <a:t>JLS </a:t>
            </a:r>
            <a:r>
              <a:rPr lang="hr-HR" sz="1900" kern="0" dirty="0">
                <a:effectLst/>
                <a:ea typeface="Calibri" panose="020F0502020204030204" pitchFamily="34" charset="0"/>
                <a:cs typeface="MinionPro-Cn"/>
              </a:rPr>
              <a:t>odnosno koncesionar koji upravlja javnom morskom plažom </a:t>
            </a:r>
            <a:r>
              <a:rPr lang="hr-HR" sz="1900" b="1" u="sng" kern="0" dirty="0">
                <a:effectLst/>
                <a:ea typeface="Calibri" panose="020F0502020204030204" pitchFamily="34" charset="0"/>
                <a:cs typeface="MinionPro-Cn"/>
              </a:rPr>
              <a:t>ne smije plažu ograditi niti na drugi način ograničiti pristup plaži.</a:t>
            </a:r>
            <a:endParaRPr lang="hr-HR" sz="19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kern="0" dirty="0">
                <a:effectLst/>
                <a:ea typeface="Calibri" panose="020F0502020204030204" pitchFamily="34" charset="0"/>
                <a:cs typeface="MinionPro-Cn"/>
              </a:rPr>
              <a:t>JLS odnosno koncesionar koji upravlja javnom morskom plažom </a:t>
            </a:r>
            <a:r>
              <a:rPr lang="hr-HR" sz="1900" b="1" u="sng" kern="0" dirty="0">
                <a:effectLst/>
                <a:ea typeface="Calibri" panose="020F0502020204030204" pitchFamily="34" charset="0"/>
                <a:cs typeface="MinionPro-Cn"/>
              </a:rPr>
              <a:t>ne smije naplaćivati ulaz na plažu.</a:t>
            </a:r>
            <a:endParaRPr lang="hr-HR" sz="1900" kern="100" dirty="0">
              <a:effectLst/>
              <a:ea typeface="Calibri" panose="020F0502020204030204" pitchFamily="34" charset="0"/>
              <a:cs typeface="Times New Roman" panose="02020603050405020304" pitchFamily="18" charset="0"/>
            </a:endParaRPr>
          </a:p>
          <a:p>
            <a:endParaRPr lang="hr-HR" dirty="0"/>
          </a:p>
        </p:txBody>
      </p:sp>
      <p:sp>
        <p:nvSpPr>
          <p:cNvPr id="4" name="Content Placeholder 3">
            <a:extLst>
              <a:ext uri="{FF2B5EF4-FFF2-40B4-BE49-F238E27FC236}">
                <a16:creationId xmlns:a16="http://schemas.microsoft.com/office/drawing/2014/main" id="{535F1040-5FEE-A39C-0477-25176E153B71}"/>
              </a:ext>
            </a:extLst>
          </p:cNvPr>
          <p:cNvSpPr>
            <a:spLocks noGrp="1"/>
          </p:cNvSpPr>
          <p:nvPr>
            <p:ph sz="half" idx="2"/>
          </p:nvPr>
        </p:nvSpPr>
        <p:spPr>
          <a:xfrm>
            <a:off x="684834" y="953330"/>
            <a:ext cx="5323116" cy="2116441"/>
          </a:xfrm>
        </p:spPr>
        <p:txBody>
          <a:bodyPr>
            <a:normAutofit fontScale="77500" lnSpcReduction="20000"/>
          </a:bodyPr>
          <a:lstStyle/>
          <a:p>
            <a:pPr marL="0" indent="0">
              <a:lnSpc>
                <a:spcPct val="107000"/>
              </a:lnSpc>
              <a:spcAft>
                <a:spcPts val="800"/>
              </a:spcAft>
              <a:buNone/>
            </a:pPr>
            <a:r>
              <a:rPr lang="hr-HR" sz="23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Morske plaže dijele se na:</a:t>
            </a:r>
            <a:endParaRPr lang="hr-HR" sz="2300" b="1" u="sng" kern="100"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300"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	1. </a:t>
            </a:r>
            <a:r>
              <a:rPr lang="hr-HR" sz="2300" b="1"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javne morske plaže</a:t>
            </a:r>
            <a:endParaRPr lang="hr-HR" sz="2300" b="1" i="1" kern="100"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300"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	2. </a:t>
            </a:r>
            <a:r>
              <a:rPr lang="hr-HR" sz="2300" b="1"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morske plaže posebne namjene</a:t>
            </a:r>
            <a:r>
              <a:rPr lang="hr-HR" sz="23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p>
          <a:p>
            <a:pPr marL="719138" indent="0">
              <a:lnSpc>
                <a:spcPct val="107000"/>
              </a:lnSpc>
              <a:spcAft>
                <a:spcPts val="800"/>
              </a:spcAft>
              <a:buNone/>
            </a:pPr>
            <a:r>
              <a:rPr lang="hr-HR" sz="2300" i="1" dirty="0">
                <a:solidFill>
                  <a:schemeClr val="tx1"/>
                </a:solidFill>
                <a:effectLst/>
                <a:ea typeface="Calibri" panose="020F0502020204030204" pitchFamily="34" charset="0"/>
              </a:rPr>
              <a:t>(npr. plaže za invalide, plaže bolnica i lječilišta, plaže za djecu, plaže za  kućne ljubimce, nudističke plaže i sl.) </a:t>
            </a:r>
            <a:endParaRPr lang="hr-HR" sz="2300" i="1" kern="0" dirty="0">
              <a:solidFill>
                <a:schemeClr val="tx1"/>
              </a:solidFill>
              <a:ea typeface="Calibri" panose="020F0502020204030204" pitchFamily="34" charset="0"/>
              <a:cs typeface="MinionPro-Cn"/>
            </a:endParaRPr>
          </a:p>
          <a:p>
            <a:endParaRPr lang="hr-HR" dirty="0"/>
          </a:p>
        </p:txBody>
      </p:sp>
      <p:sp>
        <p:nvSpPr>
          <p:cNvPr id="6" name="Content Placeholder 5">
            <a:extLst>
              <a:ext uri="{FF2B5EF4-FFF2-40B4-BE49-F238E27FC236}">
                <a16:creationId xmlns:a16="http://schemas.microsoft.com/office/drawing/2014/main" id="{D5608BDB-1BA5-ECA4-CE0E-ED29EBB2E9A4}"/>
              </a:ext>
            </a:extLst>
          </p:cNvPr>
          <p:cNvSpPr>
            <a:spLocks noGrp="1"/>
          </p:cNvSpPr>
          <p:nvPr>
            <p:ph sz="quarter" idx="4"/>
          </p:nvPr>
        </p:nvSpPr>
        <p:spPr>
          <a:xfrm>
            <a:off x="6947808" y="959603"/>
            <a:ext cx="4343400" cy="1503818"/>
          </a:xfrm>
        </p:spPr>
        <p:txBody>
          <a:bodyPr>
            <a:normAutofit fontScale="77500" lnSpcReduction="20000"/>
          </a:bodyPr>
          <a:lstStyle/>
          <a:p>
            <a:pPr marL="0" indent="0">
              <a:lnSpc>
                <a:spcPct val="107000"/>
              </a:lnSpc>
              <a:spcAft>
                <a:spcPts val="800"/>
              </a:spcAft>
              <a:buNone/>
            </a:pPr>
            <a:r>
              <a:rPr lang="hr-HR" sz="2300" b="1" i="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Javne morske plaže su:</a:t>
            </a:r>
            <a:endParaRPr lang="hr-HR" sz="2300" b="1" i="1" u="sng" kern="100"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300"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	1. prirodne morske plaže</a:t>
            </a:r>
            <a:endParaRPr lang="hr-HR" sz="2300" i="1" kern="100" dirty="0">
              <a:solidFill>
                <a:srgbClr val="FF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300"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	2. uređene morske plaže</a:t>
            </a:r>
          </a:p>
          <a:p>
            <a:pPr marL="0" indent="0">
              <a:lnSpc>
                <a:spcPct val="107000"/>
              </a:lnSpc>
              <a:spcAft>
                <a:spcPts val="800"/>
              </a:spcAft>
              <a:buNone/>
            </a:pPr>
            <a:endParaRPr lang="hr-HR" sz="16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3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565B-7047-2D67-7B3C-06E16F55FE35}"/>
              </a:ext>
            </a:extLst>
          </p:cNvPr>
          <p:cNvSpPr>
            <a:spLocks noGrp="1"/>
          </p:cNvSpPr>
          <p:nvPr>
            <p:ph type="title"/>
          </p:nvPr>
        </p:nvSpPr>
        <p:spPr>
          <a:xfrm>
            <a:off x="635227" y="783771"/>
            <a:ext cx="11847966" cy="359229"/>
          </a:xfrm>
        </p:spPr>
        <p:txBody>
          <a:bodyPr>
            <a:normAutofit fontScale="90000"/>
          </a:bodyPr>
          <a:lstStyle/>
          <a:p>
            <a:br>
              <a:rPr lang="pl-PL" sz="2200" b="1" i="1" dirty="0">
                <a:solidFill>
                  <a:schemeClr val="bg2">
                    <a:lumMod val="75000"/>
                  </a:schemeClr>
                </a:solidFill>
                <a:effectLst>
                  <a:outerShdw blurRad="38100" dist="38100" dir="2700000" algn="tl">
                    <a:srgbClr val="000000">
                      <a:alpha val="43137"/>
                    </a:srgbClr>
                  </a:outerShdw>
                </a:effectLst>
              </a:rPr>
            </a:br>
            <a:r>
              <a:rPr lang="pl-PL" sz="2200" b="1" i="1" dirty="0">
                <a:solidFill>
                  <a:schemeClr val="bg2">
                    <a:lumMod val="75000"/>
                  </a:schemeClr>
                </a:solidFill>
                <a:effectLst>
                  <a:outerShdw blurRad="38100" dist="38100" dir="2700000" algn="tl">
                    <a:srgbClr val="000000">
                      <a:alpha val="43137"/>
                    </a:srgbClr>
                  </a:outerShdw>
                </a:effectLst>
              </a:rPr>
              <a:t>Zabrana upotrebe i korištenja pomorskog dobra </a:t>
            </a:r>
            <a:r>
              <a:rPr lang="hr-HR" sz="2200" b="1" i="1" dirty="0">
                <a:solidFill>
                  <a:schemeClr val="bg2">
                    <a:lumMod val="75000"/>
                  </a:schemeClr>
                </a:solidFill>
                <a:effectLst>
                  <a:outerShdw blurRad="38100" dist="38100" dir="2700000" algn="tl">
                    <a:srgbClr val="000000">
                      <a:alpha val="43137"/>
                    </a:srgbClr>
                  </a:outerShdw>
                </a:effectLst>
              </a:rPr>
              <a:t>bez pravne osnove</a:t>
            </a:r>
            <a:br>
              <a:rPr lang="hr-HR" i="1" dirty="0">
                <a:latin typeface="MinionPro-CnIt"/>
              </a:rPr>
            </a:br>
            <a:endParaRPr lang="hr-HR" dirty="0"/>
          </a:p>
        </p:txBody>
      </p:sp>
      <p:sp>
        <p:nvSpPr>
          <p:cNvPr id="3" name="Text Placeholder 2">
            <a:extLst>
              <a:ext uri="{FF2B5EF4-FFF2-40B4-BE49-F238E27FC236}">
                <a16:creationId xmlns:a16="http://schemas.microsoft.com/office/drawing/2014/main" id="{3AF3EC80-BF8F-799F-34C4-35B94E8FF5C3}"/>
              </a:ext>
            </a:extLst>
          </p:cNvPr>
          <p:cNvSpPr>
            <a:spLocks noGrp="1"/>
          </p:cNvSpPr>
          <p:nvPr>
            <p:ph type="body" idx="1"/>
          </p:nvPr>
        </p:nvSpPr>
        <p:spPr>
          <a:xfrm>
            <a:off x="635227" y="1377949"/>
            <a:ext cx="10757715" cy="4590144"/>
          </a:xfrm>
        </p:spPr>
        <p:txBody>
          <a:bodyPr>
            <a:normAutofit/>
          </a:bodyPr>
          <a:lstStyle/>
          <a:p>
            <a:pPr algn="l"/>
            <a:r>
              <a:rPr lang="pl-PL" b="1" i="1" u="none" strike="noStrike" baseline="0" dirty="0">
                <a:solidFill>
                  <a:schemeClr val="tx1"/>
                </a:solidFill>
                <a:effectLst>
                  <a:outerShdw blurRad="38100" dist="38100" dir="2700000" algn="tl">
                    <a:srgbClr val="000000">
                      <a:alpha val="43137"/>
                    </a:srgbClr>
                  </a:outerShdw>
                </a:effectLst>
              </a:rPr>
              <a:t>Nitko nema pravo bez pravne osnove </a:t>
            </a:r>
            <a:r>
              <a:rPr lang="pl-PL" b="0" i="0" u="none" strike="noStrike" baseline="0" dirty="0">
                <a:solidFill>
                  <a:schemeClr val="tx1"/>
                </a:solidFill>
              </a:rPr>
              <a:t>propisane ZPDML </a:t>
            </a:r>
            <a:r>
              <a:rPr lang="hr-HR" b="0" i="0" u="none" strike="noStrike" baseline="0" dirty="0">
                <a:solidFill>
                  <a:schemeClr val="tx1"/>
                </a:solidFill>
              </a:rPr>
              <a:t>na:</a:t>
            </a:r>
          </a:p>
          <a:p>
            <a:pPr marL="808038" indent="-342900" algn="l">
              <a:buFont typeface="+mj-lt"/>
              <a:buAutoNum type="arabicPeriod"/>
            </a:pPr>
            <a:r>
              <a:rPr lang="pl-PL" b="0" i="1" u="none" strike="noStrike" baseline="0" dirty="0">
                <a:solidFill>
                  <a:schemeClr val="tx1"/>
                </a:solidFill>
                <a:effectLst>
                  <a:outerShdw blurRad="38100" dist="38100" dir="2700000" algn="tl">
                    <a:srgbClr val="000000">
                      <a:alpha val="43137"/>
                    </a:srgbClr>
                  </a:outerShdw>
                </a:effectLst>
              </a:rPr>
              <a:t>posebnu upotrebu pomorskog dobra</a:t>
            </a:r>
          </a:p>
          <a:p>
            <a:pPr marL="808038" indent="-342900" algn="l">
              <a:buFont typeface="+mj-lt"/>
              <a:buAutoNum type="arabicPeriod"/>
            </a:pPr>
            <a:r>
              <a:rPr lang="pl-PL" b="0" i="1" u="none" strike="noStrike" baseline="0" dirty="0">
                <a:solidFill>
                  <a:schemeClr val="tx1"/>
                </a:solidFill>
                <a:effectLst>
                  <a:outerShdw blurRad="38100" dist="38100" dir="2700000" algn="tl">
                    <a:srgbClr val="000000">
                      <a:alpha val="43137"/>
                    </a:srgbClr>
                  </a:outerShdw>
                </a:effectLst>
              </a:rPr>
              <a:t>gospodarsko korištenje pomorskog dobra</a:t>
            </a:r>
          </a:p>
          <a:p>
            <a:pPr marL="808038" indent="-342900" algn="l">
              <a:buFont typeface="+mj-lt"/>
              <a:buAutoNum type="arabicPeriod"/>
            </a:pPr>
            <a:r>
              <a:rPr lang="pl-PL" b="0" i="1" u="none" strike="noStrike" baseline="0" dirty="0">
                <a:solidFill>
                  <a:schemeClr val="tx1"/>
                </a:solidFill>
                <a:effectLst>
                  <a:outerShdw blurRad="38100" dist="38100" dir="2700000" algn="tl">
                    <a:srgbClr val="000000">
                      <a:alpha val="43137"/>
                    </a:srgbClr>
                  </a:outerShdw>
                </a:effectLst>
              </a:rPr>
              <a:t>obavljanje djelatnosti na pomorskom dobru</a:t>
            </a:r>
          </a:p>
          <a:p>
            <a:pPr marL="808038" indent="-342900" algn="just">
              <a:buFont typeface="+mj-lt"/>
              <a:buAutoNum type="arabicPeriod"/>
            </a:pPr>
            <a:r>
              <a:rPr lang="pl-PL" b="0" i="1" u="none" strike="noStrike" baseline="0" dirty="0">
                <a:solidFill>
                  <a:schemeClr val="tx1"/>
                </a:solidFill>
                <a:effectLst>
                  <a:outerShdw blurRad="38100" dist="38100" dir="2700000" algn="tl">
                    <a:srgbClr val="000000">
                      <a:alpha val="43137"/>
                    </a:srgbClr>
                  </a:outerShdw>
                </a:effectLst>
              </a:rPr>
              <a:t>gradnju i/ili obavljanje drugih radova i/ili zahvata u prostoru pomorskog dobra koji se prema posebnim propisima kojima se</a:t>
            </a:r>
            <a:r>
              <a:rPr lang="hr-HR" b="0" i="1" u="none" strike="noStrike" baseline="0" dirty="0">
                <a:solidFill>
                  <a:schemeClr val="tx1"/>
                </a:solidFill>
                <a:effectLst>
                  <a:outerShdw blurRad="38100" dist="38100" dir="2700000" algn="tl">
                    <a:srgbClr val="000000">
                      <a:alpha val="43137"/>
                    </a:srgbClr>
                  </a:outerShdw>
                </a:effectLst>
              </a:rPr>
              <a:t> uređuje građenje ne smatraju građenjem, kao i uredbom Vlade iz članka 14. stavka 4. točke 11. ZPDML, kojom se uređuje gradnja građevina i izvođenje zahvata u prostoru koji se prema propisima kojima se uređuje građenje ne smatraju građenjem, a koji su dopušteni na prostoru pomorskog dobra</a:t>
            </a:r>
          </a:p>
          <a:p>
            <a:pPr marL="808038" indent="-342900" algn="l">
              <a:buFont typeface="+mj-lt"/>
              <a:buAutoNum type="arabicPeriod"/>
            </a:pPr>
            <a:r>
              <a:rPr lang="hr-HR" b="0" i="1" u="none" strike="noStrike" baseline="0" dirty="0">
                <a:solidFill>
                  <a:schemeClr val="tx1"/>
                </a:solidFill>
                <a:effectLst>
                  <a:outerShdw blurRad="38100" dist="38100" dir="2700000" algn="tl">
                    <a:srgbClr val="000000">
                      <a:alpha val="43137"/>
                    </a:srgbClr>
                  </a:outerShdw>
                </a:effectLst>
              </a:rPr>
              <a:t>ograničavanje i/ili isključivanje opće upotrebe pomorskog dobra</a:t>
            </a:r>
          </a:p>
          <a:p>
            <a:pPr marL="808038" indent="-342900" algn="l">
              <a:buFont typeface="+mj-lt"/>
              <a:buAutoNum type="arabicPeriod"/>
            </a:pPr>
            <a:r>
              <a:rPr lang="pl-PL" b="0" i="1" u="none" strike="noStrike" baseline="0" dirty="0">
                <a:solidFill>
                  <a:schemeClr val="tx1"/>
                </a:solidFill>
                <a:effectLst>
                  <a:outerShdw blurRad="38100" dist="38100" dir="2700000" algn="tl">
                    <a:srgbClr val="000000">
                      <a:alpha val="43137"/>
                    </a:srgbClr>
                  </a:outerShdw>
                </a:effectLst>
              </a:rPr>
              <a:t>zaposjedanje pomorskog dobra na bilo koji način za sebe </a:t>
            </a:r>
            <a:r>
              <a:rPr lang="hr-HR" b="0" i="1" u="none" strike="noStrike" baseline="0" dirty="0">
                <a:solidFill>
                  <a:schemeClr val="tx1"/>
                </a:solidFill>
                <a:effectLst>
                  <a:outerShdw blurRad="38100" dist="38100" dir="2700000" algn="tl">
                    <a:srgbClr val="000000">
                      <a:alpha val="43137"/>
                    </a:srgbClr>
                  </a:outerShdw>
                </a:effectLst>
              </a:rPr>
              <a:t>ili drugoga.</a:t>
            </a:r>
            <a:endParaRPr lang="hr-HR"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482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8CF5-6EA3-7912-E277-03E93278F8A6}"/>
              </a:ext>
            </a:extLst>
          </p:cNvPr>
          <p:cNvSpPr>
            <a:spLocks noGrp="1"/>
          </p:cNvSpPr>
          <p:nvPr>
            <p:ph type="title"/>
          </p:nvPr>
        </p:nvSpPr>
        <p:spPr>
          <a:xfrm>
            <a:off x="578075" y="440871"/>
            <a:ext cx="10058400" cy="609978"/>
          </a:xfrm>
        </p:spPr>
        <p:txBody>
          <a:bodyPr>
            <a:normAutofit/>
          </a:bodyPr>
          <a:lstStyle/>
          <a:p>
            <a:pPr algn="just"/>
            <a:r>
              <a:rPr lang="hr-HR" sz="2000" b="1" i="1" dirty="0">
                <a:solidFill>
                  <a:schemeClr val="bg2">
                    <a:lumMod val="75000"/>
                  </a:schemeClr>
                </a:solidFill>
                <a:effectLst>
                  <a:outerShdw blurRad="38100" dist="38100" dir="2700000" algn="tl">
                    <a:srgbClr val="000000">
                      <a:alpha val="43137"/>
                    </a:srgbClr>
                  </a:outerShdw>
                </a:effectLst>
              </a:rPr>
              <a:t>Opća upotreba pomorskog dobra i njezino ograničenje</a:t>
            </a:r>
            <a:endParaRPr lang="hr-HR" sz="20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9D7C546-95EB-FCB3-1FC9-16408A35C5F8}"/>
              </a:ext>
            </a:extLst>
          </p:cNvPr>
          <p:cNvSpPr>
            <a:spLocks noGrp="1"/>
          </p:cNvSpPr>
          <p:nvPr>
            <p:ph type="body" idx="1"/>
          </p:nvPr>
        </p:nvSpPr>
        <p:spPr>
          <a:xfrm>
            <a:off x="578075" y="1330779"/>
            <a:ext cx="10737625" cy="4892221"/>
          </a:xfrm>
        </p:spPr>
        <p:txBody>
          <a:bodyPr>
            <a:noAutofit/>
          </a:bodyPr>
          <a:lstStyle/>
          <a:p>
            <a:pPr algn="just"/>
            <a:r>
              <a:rPr lang="pl-PL" sz="2400" b="0" i="0" u="none" strike="noStrike" baseline="0" dirty="0">
                <a:solidFill>
                  <a:schemeClr val="tx1"/>
                </a:solidFill>
                <a:latin typeface="MinionPro-Cn"/>
              </a:rPr>
              <a:t>Na dijelu pomorskog dobra </a:t>
            </a:r>
            <a:r>
              <a:rPr lang="pl-PL" sz="2400" b="1" i="0" u="sng" strike="noStrike" baseline="0" dirty="0">
                <a:solidFill>
                  <a:schemeClr val="tx1"/>
                </a:solidFill>
                <a:effectLst>
                  <a:outerShdw blurRad="38100" dist="38100" dir="2700000" algn="tl">
                    <a:srgbClr val="000000">
                      <a:alpha val="43137"/>
                    </a:srgbClr>
                  </a:outerShdw>
                </a:effectLst>
                <a:latin typeface="MinionPro-Cn"/>
              </a:rPr>
              <a:t>opća upotreba pomorskog dobra </a:t>
            </a:r>
            <a:r>
              <a:rPr lang="hr-HR" sz="2400" b="0" i="0" u="none" strike="noStrike" baseline="0" dirty="0">
                <a:solidFill>
                  <a:schemeClr val="tx1"/>
                </a:solidFill>
                <a:latin typeface="MinionPro-Cn"/>
              </a:rPr>
              <a:t>može se </a:t>
            </a:r>
            <a:r>
              <a:rPr lang="hr-HR" sz="2400" b="1" i="0" u="sng" strike="noStrike" baseline="0" dirty="0">
                <a:solidFill>
                  <a:schemeClr val="tx1"/>
                </a:solidFill>
                <a:effectLst>
                  <a:outerShdw blurRad="38100" dist="38100" dir="2700000" algn="tl">
                    <a:srgbClr val="000000">
                      <a:alpha val="43137"/>
                    </a:srgbClr>
                  </a:outerShdw>
                </a:effectLst>
                <a:latin typeface="MinionPro-Cn"/>
              </a:rPr>
              <a:t>ograničiti, ili iznimno isključiti</a:t>
            </a:r>
            <a:r>
              <a:rPr lang="hr-HR" sz="2400" b="0" i="0" u="none" strike="noStrike" baseline="0" dirty="0">
                <a:solidFill>
                  <a:schemeClr val="tx1"/>
                </a:solidFill>
                <a:latin typeface="MinionPro-Cn"/>
              </a:rPr>
              <a:t> na određeno vrijeme:</a:t>
            </a:r>
          </a:p>
          <a:p>
            <a:pPr marL="898525" indent="-360363" algn="just">
              <a:buFont typeface="Wingdings" panose="05000000000000000000" pitchFamily="2" charset="2"/>
              <a:buChar char="Ø"/>
            </a:pPr>
            <a:r>
              <a:rPr lang="hr-HR" sz="2400" b="0" i="1" u="none" strike="noStrike" baseline="0" dirty="0">
                <a:effectLst>
                  <a:outerShdw blurRad="38100" dist="38100" dir="2700000" algn="tl">
                    <a:srgbClr val="000000">
                      <a:alpha val="43137"/>
                    </a:srgbClr>
                  </a:outerShdw>
                </a:effectLst>
                <a:latin typeface="MinionPro-Cn"/>
              </a:rPr>
              <a:t>na temelju koncesije, </a:t>
            </a:r>
          </a:p>
          <a:p>
            <a:pPr marL="898525" indent="-360363" algn="just">
              <a:buFont typeface="Wingdings" panose="05000000000000000000" pitchFamily="2" charset="2"/>
              <a:buChar char="Ø"/>
            </a:pPr>
            <a:r>
              <a:rPr lang="hr-HR" sz="2400" b="0" i="1" u="none" strike="noStrike" baseline="0" dirty="0">
                <a:effectLst>
                  <a:outerShdw blurRad="38100" dist="38100" dir="2700000" algn="tl">
                    <a:srgbClr val="000000">
                      <a:alpha val="43137"/>
                    </a:srgbClr>
                  </a:outerShdw>
                </a:effectLst>
                <a:latin typeface="MinionPro-Cn"/>
              </a:rPr>
              <a:t>posebne upotrebe pomorskog dobra, </a:t>
            </a:r>
          </a:p>
          <a:p>
            <a:pPr marL="898525" indent="-360363" algn="just">
              <a:buFont typeface="Wingdings" panose="05000000000000000000" pitchFamily="2" charset="2"/>
              <a:buChar char="Ø"/>
            </a:pPr>
            <a:r>
              <a:rPr lang="hr-HR" sz="2400" b="0" i="1" u="none" strike="noStrike" baseline="0" dirty="0">
                <a:effectLst>
                  <a:outerShdw blurRad="38100" dist="38100" dir="2700000" algn="tl">
                    <a:srgbClr val="000000">
                      <a:alpha val="43137"/>
                    </a:srgbClr>
                  </a:outerShdw>
                </a:effectLst>
                <a:latin typeface="MinionPro-Cn"/>
              </a:rPr>
              <a:t>davanjem </a:t>
            </a:r>
            <a:r>
              <a:rPr lang="pl-PL" sz="2400" b="0" i="1" u="none" strike="noStrike" baseline="0" dirty="0">
                <a:effectLst>
                  <a:outerShdw blurRad="38100" dist="38100" dir="2700000" algn="tl">
                    <a:srgbClr val="000000">
                      <a:alpha val="43137"/>
                    </a:srgbClr>
                  </a:outerShdw>
                </a:effectLst>
                <a:latin typeface="MinionPro-Cn"/>
              </a:rPr>
              <a:t>prava na privremeno gospodarsko korištenje pomorskog dobra  </a:t>
            </a:r>
          </a:p>
          <a:p>
            <a:pPr marL="898525" indent="-360363" algn="just">
              <a:buFont typeface="Wingdings" panose="05000000000000000000" pitchFamily="2" charset="2"/>
              <a:buChar char="Ø"/>
            </a:pPr>
            <a:r>
              <a:rPr lang="hr-HR" sz="2400" b="0" i="1" u="none" strike="noStrike" baseline="0" dirty="0">
                <a:effectLst>
                  <a:outerShdw blurRad="38100" dist="38100" dir="2700000" algn="tl">
                    <a:srgbClr val="000000">
                      <a:alpha val="43137"/>
                    </a:srgbClr>
                  </a:outerShdw>
                </a:effectLst>
                <a:latin typeface="MinionPro-Cn"/>
              </a:rPr>
              <a:t>davanjem luke otvorene za javni promet na upravljanje lučkoj upravi.</a:t>
            </a:r>
          </a:p>
          <a:p>
            <a:pPr algn="just"/>
            <a:endParaRPr lang="pl-PL" sz="2400" b="0" i="0" u="none" strike="noStrike" baseline="0" dirty="0">
              <a:solidFill>
                <a:schemeClr val="tx1"/>
              </a:solidFill>
              <a:latin typeface="MinionPro-Cn"/>
            </a:endParaRPr>
          </a:p>
          <a:p>
            <a:pPr algn="just"/>
            <a:r>
              <a:rPr lang="pl-PL" sz="2400" b="1" i="0" u="none" strike="noStrike" baseline="0" dirty="0">
                <a:solidFill>
                  <a:schemeClr val="tx1"/>
                </a:solidFill>
                <a:latin typeface="MinionPro-Cn"/>
              </a:rPr>
              <a:t>Osobama u stanju neposredne ugroze za život, zdravlje ili </a:t>
            </a:r>
            <a:r>
              <a:rPr lang="hr-HR" sz="2400" b="1" i="0" u="none" strike="noStrike" baseline="0" dirty="0">
                <a:solidFill>
                  <a:schemeClr val="tx1"/>
                </a:solidFill>
                <a:latin typeface="MinionPro-Cn"/>
              </a:rPr>
              <a:t>imovinu </a:t>
            </a:r>
            <a:r>
              <a:rPr lang="hr-HR" sz="2400" b="1" i="0" u="sng" strike="noStrike" baseline="0" dirty="0">
                <a:solidFill>
                  <a:schemeClr val="tx1"/>
                </a:solidFill>
                <a:latin typeface="MinionPro-Cn"/>
              </a:rPr>
              <a:t>nitko ne može zabraniti niti smije onemogućiti pristup bilo kojem dijelu pomorskog dobra</a:t>
            </a:r>
            <a:r>
              <a:rPr lang="hr-HR" sz="2400" b="0" i="0" u="none" strike="noStrike" baseline="0" dirty="0">
                <a:solidFill>
                  <a:schemeClr val="tx1"/>
                </a:solidFill>
                <a:latin typeface="MinionPro-Cn"/>
              </a:rPr>
              <a:t>, uključujući i one dijelove koji su isključeni od opće upotrebe ili čija je opća upotreba ograničena.</a:t>
            </a:r>
            <a:endParaRPr lang="hr-HR" sz="2400" dirty="0">
              <a:solidFill>
                <a:schemeClr val="tx1"/>
              </a:solidFill>
            </a:endParaRPr>
          </a:p>
        </p:txBody>
      </p:sp>
    </p:spTree>
    <p:extLst>
      <p:ext uri="{BB962C8B-B14F-4D97-AF65-F5344CB8AC3E}">
        <p14:creationId xmlns:p14="http://schemas.microsoft.com/office/powerpoint/2010/main" val="29021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BDF0-CAA6-372D-354E-A201190883B5}"/>
              </a:ext>
            </a:extLst>
          </p:cNvPr>
          <p:cNvSpPr>
            <a:spLocks noGrp="1"/>
          </p:cNvSpPr>
          <p:nvPr>
            <p:ph type="title"/>
          </p:nvPr>
        </p:nvSpPr>
        <p:spPr>
          <a:xfrm>
            <a:off x="676047" y="659492"/>
            <a:ext cx="6459537" cy="473529"/>
          </a:xfrm>
        </p:spPr>
        <p:txBody>
          <a:bodyPr>
            <a:normAutofit fontScale="90000"/>
          </a:bodyPr>
          <a:lstStyle/>
          <a:p>
            <a:br>
              <a:rPr lang="hr-HR" sz="2200" b="1" dirty="0">
                <a:solidFill>
                  <a:schemeClr val="bg2">
                    <a:lumMod val="75000"/>
                  </a:schemeClr>
                </a:solidFill>
                <a:effectLst>
                  <a:outerShdw blurRad="38100" dist="38100" dir="2700000" algn="tl">
                    <a:srgbClr val="000000">
                      <a:alpha val="43137"/>
                    </a:srgbClr>
                  </a:outerShdw>
                </a:effectLst>
              </a:rPr>
            </a:br>
            <a:r>
              <a:rPr lang="hr-HR" sz="2200" b="1" dirty="0">
                <a:solidFill>
                  <a:schemeClr val="bg2">
                    <a:lumMod val="75000"/>
                  </a:schemeClr>
                </a:solidFill>
                <a:effectLst>
                  <a:outerShdw blurRad="38100" dist="38100" dir="2700000" algn="tl">
                    <a:srgbClr val="000000">
                      <a:alpha val="43137"/>
                    </a:srgbClr>
                  </a:outerShdw>
                </a:effectLst>
              </a:rPr>
              <a:t>Upravljanje pomorskim dobrom</a:t>
            </a:r>
            <a:br>
              <a:rPr lang="hr-HR" i="1" dirty="0">
                <a:latin typeface="MinionPro-CnIt"/>
              </a:rPr>
            </a:br>
            <a:endParaRPr lang="hr-HR" dirty="0"/>
          </a:p>
        </p:txBody>
      </p:sp>
      <p:sp>
        <p:nvSpPr>
          <p:cNvPr id="3" name="Text Placeholder 2">
            <a:extLst>
              <a:ext uri="{FF2B5EF4-FFF2-40B4-BE49-F238E27FC236}">
                <a16:creationId xmlns:a16="http://schemas.microsoft.com/office/drawing/2014/main" id="{DB461466-D042-BBED-E305-08D9BB649A47}"/>
              </a:ext>
            </a:extLst>
          </p:cNvPr>
          <p:cNvSpPr>
            <a:spLocks noGrp="1"/>
          </p:cNvSpPr>
          <p:nvPr>
            <p:ph type="body" idx="1"/>
          </p:nvPr>
        </p:nvSpPr>
        <p:spPr>
          <a:xfrm>
            <a:off x="676047" y="1210131"/>
            <a:ext cx="10676619" cy="5094513"/>
          </a:xfrm>
        </p:spPr>
        <p:txBody>
          <a:bodyPr>
            <a:normAutofit/>
          </a:bodyPr>
          <a:lstStyle/>
          <a:p>
            <a:pPr algn="l"/>
            <a:r>
              <a:rPr lang="pl-PL" b="1" i="0" u="none" strike="noStrike" baseline="0" dirty="0">
                <a:solidFill>
                  <a:schemeClr val="tx1"/>
                </a:solidFill>
              </a:rPr>
              <a:t>Nositelj vlasti i upravljanja </a:t>
            </a:r>
            <a:r>
              <a:rPr lang="pl-PL" b="0" i="0" u="none" strike="noStrike" baseline="0" dirty="0">
                <a:solidFill>
                  <a:schemeClr val="tx1"/>
                </a:solidFill>
              </a:rPr>
              <a:t>nad pomorskim dobrom je </a:t>
            </a:r>
            <a:r>
              <a:rPr lang="pl-PL" b="1" i="0" u="none" strike="noStrike" baseline="0" dirty="0">
                <a:solidFill>
                  <a:schemeClr val="tx1"/>
                </a:solidFill>
              </a:rPr>
              <a:t>Republika </a:t>
            </a:r>
            <a:r>
              <a:rPr lang="hr-HR" b="1" i="0" u="none" strike="noStrike" baseline="0" dirty="0">
                <a:solidFill>
                  <a:schemeClr val="tx1"/>
                </a:solidFill>
              </a:rPr>
              <a:t>Hrvatska</a:t>
            </a:r>
            <a:r>
              <a:rPr lang="hr-HR" b="0" i="0" u="none" strike="noStrike" baseline="0" dirty="0">
                <a:solidFill>
                  <a:schemeClr val="tx1"/>
                </a:solidFill>
              </a:rPr>
              <a:t>.</a:t>
            </a:r>
          </a:p>
          <a:p>
            <a:pPr algn="l"/>
            <a:r>
              <a:rPr lang="hr-HR" b="0" i="0" u="none" strike="noStrike" baseline="0" dirty="0">
                <a:solidFill>
                  <a:schemeClr val="tx1"/>
                </a:solidFill>
              </a:rPr>
              <a:t>Republika Hrvatska u izvršavanju vlasti nad pomorskim dobrom:</a:t>
            </a:r>
          </a:p>
          <a:p>
            <a:pPr marL="538163" algn="l">
              <a:tabLst>
                <a:tab pos="449263" algn="l"/>
              </a:tabLst>
            </a:pPr>
            <a:r>
              <a:rPr lang="hr-HR" b="1" i="1" u="none" strike="noStrike" baseline="0" dirty="0">
                <a:solidFill>
                  <a:schemeClr val="tx1"/>
                </a:solidFill>
                <a:effectLst>
                  <a:outerShdw blurRad="38100" dist="38100" dir="2700000" algn="tl">
                    <a:srgbClr val="000000">
                      <a:alpha val="43137"/>
                    </a:srgbClr>
                  </a:outerShdw>
                </a:effectLst>
              </a:rPr>
              <a:t>1. upravlja pomorskim dobrom</a:t>
            </a:r>
          </a:p>
          <a:p>
            <a:pPr marL="538163" algn="l">
              <a:tabLst>
                <a:tab pos="449263" algn="l"/>
              </a:tabLst>
            </a:pPr>
            <a:r>
              <a:rPr lang="pl-PL" b="1" i="1" u="none" strike="noStrike" baseline="0" dirty="0">
                <a:solidFill>
                  <a:schemeClr val="tx1"/>
                </a:solidFill>
                <a:effectLst>
                  <a:outerShdw blurRad="38100" dist="38100" dir="2700000" algn="tl">
                    <a:srgbClr val="000000">
                      <a:alpha val="43137"/>
                    </a:srgbClr>
                  </a:outerShdw>
                </a:effectLst>
              </a:rPr>
              <a:t>2. vodi brigu o pomorskom dobru</a:t>
            </a:r>
          </a:p>
          <a:p>
            <a:pPr marL="538163" algn="just">
              <a:tabLst>
                <a:tab pos="449263" algn="l"/>
              </a:tabLst>
            </a:pPr>
            <a:r>
              <a:rPr lang="pl-PL" b="1" i="1" u="none" strike="noStrike" baseline="0" dirty="0">
                <a:solidFill>
                  <a:schemeClr val="tx1"/>
                </a:solidFill>
                <a:effectLst>
                  <a:outerShdw blurRad="38100" dist="38100" dir="2700000" algn="tl">
                    <a:srgbClr val="000000">
                      <a:alpha val="43137"/>
                    </a:srgbClr>
                  </a:outerShdw>
                </a:effectLst>
              </a:rPr>
              <a:t>3. odgovara za pomorsko dobro.</a:t>
            </a:r>
          </a:p>
          <a:p>
            <a:pPr algn="just"/>
            <a:r>
              <a:rPr lang="hr-HR" b="0" i="0" u="none" strike="noStrike" baseline="0" dirty="0">
                <a:solidFill>
                  <a:schemeClr val="tx1"/>
                </a:solidFill>
              </a:rPr>
              <a:t>U ime Republike Hrvatske te poslove izvršava Vlada Republike Hrvatske.</a:t>
            </a:r>
          </a:p>
          <a:p>
            <a:pPr algn="just"/>
            <a:endParaRPr lang="hr-HR" b="0" i="0" u="none" strike="noStrike" baseline="0" dirty="0">
              <a:solidFill>
                <a:schemeClr val="tx1"/>
              </a:solidFill>
            </a:endParaRPr>
          </a:p>
          <a:p>
            <a:pPr algn="just"/>
            <a:r>
              <a:rPr lang="hr-HR" b="0" i="0" u="none" strike="noStrike" baseline="0" dirty="0">
                <a:solidFill>
                  <a:schemeClr val="tx1"/>
                </a:solidFill>
              </a:rPr>
              <a:t>Republika Hrvatska ZPDML </a:t>
            </a:r>
            <a:r>
              <a:rPr lang="hr-HR" b="1" i="0" strike="noStrike" baseline="0" dirty="0">
                <a:solidFill>
                  <a:schemeClr val="tx1"/>
                </a:solidFill>
              </a:rPr>
              <a:t>dio poslova upravljanja </a:t>
            </a:r>
            <a:r>
              <a:rPr lang="pl-PL" b="1" i="0" strike="noStrike" baseline="0" dirty="0">
                <a:solidFill>
                  <a:schemeClr val="tx1"/>
                </a:solidFill>
              </a:rPr>
              <a:t>pomorskim dobrom te razmjerno s tim brigu o zaštiti i odgovornost</a:t>
            </a:r>
            <a:r>
              <a:rPr lang="pl-PL" b="0" i="0" strike="noStrike" baseline="0" dirty="0">
                <a:solidFill>
                  <a:schemeClr val="tx1"/>
                </a:solidFill>
              </a:rPr>
              <a:t> </a:t>
            </a:r>
            <a:r>
              <a:rPr lang="hr-HR" b="1" i="0" u="sng" strike="noStrike" baseline="0" dirty="0">
                <a:solidFill>
                  <a:schemeClr val="tx1"/>
                </a:solidFill>
              </a:rPr>
              <a:t>povjerava jedinicama područne (regionalne) samouprave i jedinicama </a:t>
            </a:r>
            <a:r>
              <a:rPr lang="pl-PL" b="1" i="0" u="sng" strike="noStrike" baseline="0" dirty="0">
                <a:solidFill>
                  <a:schemeClr val="tx1"/>
                </a:solidFill>
              </a:rPr>
              <a:t>lokalne samouprave </a:t>
            </a:r>
            <a:r>
              <a:rPr lang="pl-PL" b="0" i="0" u="none" strike="noStrike" baseline="0" dirty="0">
                <a:solidFill>
                  <a:schemeClr val="tx1"/>
                </a:solidFill>
              </a:rPr>
              <a:t>te lučkim upravama i javnim ustanovama </a:t>
            </a:r>
            <a:r>
              <a:rPr lang="hr-HR" b="0" i="0" u="none" strike="noStrike" baseline="0" dirty="0">
                <a:solidFill>
                  <a:schemeClr val="tx1"/>
                </a:solidFill>
              </a:rPr>
              <a:t>za zaštićene dijelove prirode, </a:t>
            </a:r>
            <a:r>
              <a:rPr lang="hr-HR" b="1" i="0" u="sng" strike="noStrike" baseline="0" dirty="0">
                <a:solidFill>
                  <a:schemeClr val="tx1"/>
                </a:solidFill>
              </a:rPr>
              <a:t>koje u njezino ime obavljaju pojedine </a:t>
            </a:r>
            <a:r>
              <a:rPr lang="pl-PL" b="1" i="0" u="sng" strike="noStrike" baseline="0" dirty="0">
                <a:solidFill>
                  <a:schemeClr val="tx1"/>
                </a:solidFill>
              </a:rPr>
              <a:t>poslove upravljanja pomorskim dobrom</a:t>
            </a:r>
            <a:r>
              <a:rPr lang="pl-PL" b="0" i="0" u="none" strike="noStrike" baseline="0" dirty="0">
                <a:solidFill>
                  <a:schemeClr val="tx1"/>
                </a:solidFill>
              </a:rPr>
              <a:t> propisane ZPDML.</a:t>
            </a:r>
            <a:endParaRPr lang="hr-HR" dirty="0">
              <a:solidFill>
                <a:schemeClr val="tx1"/>
              </a:solidFill>
            </a:endParaRPr>
          </a:p>
        </p:txBody>
      </p:sp>
    </p:spTree>
    <p:extLst>
      <p:ext uri="{BB962C8B-B14F-4D97-AF65-F5344CB8AC3E}">
        <p14:creationId xmlns:p14="http://schemas.microsoft.com/office/powerpoint/2010/main" val="417250851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2474</TotalTime>
  <Words>8016</Words>
  <Application>Microsoft Office PowerPoint</Application>
  <PresentationFormat>Widescreen</PresentationFormat>
  <Paragraphs>502</Paragraphs>
  <Slides>57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Century Gothic</vt:lpstr>
      <vt:lpstr>MetaSerifPro-Book</vt:lpstr>
      <vt:lpstr>MinionPro-Cn</vt:lpstr>
      <vt:lpstr>MinionPro-CnIt</vt:lpstr>
      <vt:lpstr>Wingdings</vt:lpstr>
      <vt:lpstr>Wingdings 3</vt:lpstr>
      <vt:lpstr>Slice</vt:lpstr>
      <vt:lpstr>Zakon o pomorskom dobru i morskim lukama  - novosti u primjeni za JLS</vt:lpstr>
      <vt:lpstr>PowerPoint Presentation</vt:lpstr>
      <vt:lpstr>PowerPoint Presentation</vt:lpstr>
      <vt:lpstr>PowerPoint Presentation</vt:lpstr>
      <vt:lpstr>   Status pomorskog dobra </vt:lpstr>
      <vt:lpstr> MORSKE PLAŽE - Podjela morskih plaža </vt:lpstr>
      <vt:lpstr> Zabrana upotrebe i korištenja pomorskog dobra bez pravne osnove </vt:lpstr>
      <vt:lpstr>Opća upotreba pomorskog dobra i njezino ograničenje</vt:lpstr>
      <vt:lpstr> Upravljanje pomorskim dobrom </vt:lpstr>
      <vt:lpstr>PowerPoint Presentation</vt:lpstr>
      <vt:lpstr>Redovno upravljanje pomorskim dobrom - JLS</vt:lpstr>
      <vt:lpstr>Izvanredno upravljanje pomorskim dobrom - JP(R)S</vt:lpstr>
      <vt:lpstr>  Sredstva za upravljanje pomorskim dobrom </vt:lpstr>
      <vt:lpstr>PowerPoint Presentation</vt:lpstr>
      <vt:lpstr> </vt:lpstr>
      <vt:lpstr>PowerPoint Presentation</vt:lpstr>
      <vt:lpstr> Uvjeti pod kojima jedinica lokalne samouprave može biti davatelj koncesije </vt:lpstr>
      <vt:lpstr>PowerPoint Presentation</vt:lpstr>
      <vt:lpstr>PowerPoint Presentation</vt:lpstr>
      <vt:lpstr>PowerPoint Presentation</vt:lpstr>
      <vt:lpstr>PowerPoint Presentation</vt:lpstr>
      <vt:lpstr>PowerPoint Presentation</vt:lpstr>
      <vt:lpstr> Dozvole na pomorskom dobru (ex koncesijska odobrenja) </vt:lpstr>
      <vt:lpstr>PowerPoint Presentation</vt:lpstr>
      <vt:lpstr>PowerPoint Presentation</vt:lpstr>
      <vt:lpstr>Plan upravljanja pomorskim dobrom JLS</vt:lpstr>
      <vt:lpstr>  Prava i obveze ovlaštenika dozvole na pomorskom dobru </vt:lpstr>
      <vt:lpstr>PowerPoint Presentation</vt:lpstr>
      <vt:lpstr>PowerPoint Presentation</vt:lpstr>
      <vt:lpstr>     RED NA POMORSKOM DOBRU Odluka o redu na pomorskom dobru – čl.149.   </vt:lpstr>
      <vt:lpstr>PowerPoint Presentation</vt:lpstr>
      <vt:lpstr>PowerPoint Presentation</vt:lpstr>
      <vt:lpstr>Stjecanje i gubitak ovlaštenja za obavljanje poslova pomorskog redara  - članak 152. </vt:lpstr>
      <vt:lpstr>Stručno osposobljavanje pomorskih redara – članak.153. </vt:lpstr>
      <vt:lpstr>   </vt:lpstr>
      <vt:lpstr>Nadzor nad provedbom odluke o redu na pomorskom dobru – članak 156. </vt:lpstr>
      <vt:lpstr>Neometan rad pomorskih redara </vt:lpstr>
      <vt:lpstr>NAREDBA POMORSKOG REDARA</vt:lpstr>
      <vt:lpstr>   Odgovornosti pomorskog redara    </vt:lpstr>
      <vt:lpstr>PowerPoint Presentation</vt:lpstr>
      <vt:lpstr> pomorski redar   vs.   Komunalni redar</vt:lpstr>
      <vt:lpstr> Lučki redari - članak 165.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Jedinstvena nacionalna baza podataka pomorskog dobra Rh</vt:lpstr>
      <vt:lpstr>PowerPoint Presentation</vt:lpstr>
      <vt:lpstr>ZAKLJUČAK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novi Zakon o pomorskom dobru i morskim lukama</dc:title>
  <dc:creator>Matko Lovreta</dc:creator>
  <cp:lastModifiedBy>Matko Lovreta</cp:lastModifiedBy>
  <cp:revision>211</cp:revision>
  <dcterms:created xsi:type="dcterms:W3CDTF">2023-08-05T16:28:28Z</dcterms:created>
  <dcterms:modified xsi:type="dcterms:W3CDTF">2023-09-06T18:48:51Z</dcterms:modified>
</cp:coreProperties>
</file>