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1" r:id="rId2"/>
    <p:sldId id="267" r:id="rId3"/>
    <p:sldId id="266" r:id="rId4"/>
    <p:sldId id="275" r:id="rId5"/>
    <p:sldId id="284" r:id="rId6"/>
    <p:sldId id="285" r:id="rId7"/>
    <p:sldId id="344" r:id="rId8"/>
    <p:sldId id="338" r:id="rId9"/>
    <p:sldId id="320" r:id="rId10"/>
    <p:sldId id="332" r:id="rId11"/>
    <p:sldId id="282" r:id="rId12"/>
    <p:sldId id="334" r:id="rId13"/>
    <p:sldId id="268" r:id="rId14"/>
    <p:sldId id="339" r:id="rId15"/>
    <p:sldId id="336" r:id="rId16"/>
    <p:sldId id="283" r:id="rId17"/>
    <p:sldId id="341" r:id="rId18"/>
    <p:sldId id="342" r:id="rId19"/>
    <p:sldId id="343" r:id="rId20"/>
    <p:sldId id="279" r:id="rId21"/>
    <p:sldId id="278" r:id="rId22"/>
    <p:sldId id="298" r:id="rId23"/>
    <p:sldId id="299" r:id="rId24"/>
    <p:sldId id="300" r:id="rId25"/>
    <p:sldId id="303" r:id="rId26"/>
    <p:sldId id="304" r:id="rId27"/>
    <p:sldId id="305" r:id="rId28"/>
    <p:sldId id="306" r:id="rId29"/>
    <p:sldId id="307" r:id="rId30"/>
    <p:sldId id="308" r:id="rId31"/>
    <p:sldId id="309" r:id="rId32"/>
    <p:sldId id="287" r:id="rId33"/>
    <p:sldId id="310" r:id="rId34"/>
    <p:sldId id="337"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Polonijo" initials="SP" lastIdx="1" clrIdx="0">
    <p:extLst>
      <p:ext uri="{19B8F6BF-5375-455C-9EA6-DF929625EA0E}">
        <p15:presenceInfo xmlns:p15="http://schemas.microsoft.com/office/powerpoint/2012/main" userId="S-1-5-21-2876022229-4182453586-3738062623-1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94" autoAdjust="0"/>
  </p:normalViewPr>
  <p:slideViewPr>
    <p:cSldViewPr snapToGrid="0">
      <p:cViewPr varScale="1">
        <p:scale>
          <a:sx n="123" d="100"/>
          <a:sy n="123" d="100"/>
        </p:scale>
        <p:origin x="114" y="15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30E08F2E-5F06-4CE2-A139-452A1382A6F0}" type="datetimeFigureOut">
              <a:rPr lang="en-US"/>
              <a:pPr/>
              <a:t>10/23/2023</a:t>
            </a:fld>
            <a:endParaRPr/>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B828588A-5C4E-401A-AECC-B6F63A9DE965}" type="slidenum">
              <a:rPr/>
              <a:p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1A4C5DC6-1594-414D-9341-ABA08739246C}" type="datetimeFigureOut">
              <a:rPr lang="en-US"/>
              <a:pPr/>
              <a:t>10/23/2023</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77542409-6A04-4DC6-AC3A-D3758287A8F2}" type="slidenum">
              <a:rPr/>
              <a:p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
        <p:nvSpPr>
          <p:cNvPr id="4" name="Date Placeholder 3"/>
          <p:cNvSpPr>
            <a:spLocks noGrp="1"/>
          </p:cNvSpPr>
          <p:nvPr>
            <p:ph type="dt" sz="half" idx="10"/>
          </p:nvPr>
        </p:nvSpPr>
        <p:spPr/>
        <p:txBody>
          <a:bodyPr/>
          <a:lstStyle/>
          <a:p>
            <a:fld id="{192EC770-C8C4-48C9-8368-04B27D3BBFBE}" type="datetime1">
              <a:rPr lang="hr-HR" smtClean="0"/>
              <a:t>23.10.2023.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
        <p:nvSpPr>
          <p:cNvPr id="4" name="Date Placeholder 3"/>
          <p:cNvSpPr>
            <a:spLocks noGrp="1"/>
          </p:cNvSpPr>
          <p:nvPr>
            <p:ph type="dt" sz="half" idx="10"/>
          </p:nvPr>
        </p:nvSpPr>
        <p:spPr/>
        <p:txBody>
          <a:bodyPr/>
          <a:lstStyle/>
          <a:p>
            <a:fld id="{3DF1CF05-ADCC-4C18-8E9D-E13E791C0E6C}" type="datetime1">
              <a:rPr lang="hr-HR" smtClean="0"/>
              <a:t>23.10.2023.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
        <p:nvSpPr>
          <p:cNvPr id="4" name="Date Placeholder 3"/>
          <p:cNvSpPr>
            <a:spLocks noGrp="1"/>
          </p:cNvSpPr>
          <p:nvPr>
            <p:ph type="dt" sz="half" idx="10"/>
          </p:nvPr>
        </p:nvSpPr>
        <p:spPr/>
        <p:txBody>
          <a:bodyPr/>
          <a:lstStyle/>
          <a:p>
            <a:fld id="{863FD2C4-BABF-4C3A-99CC-F748EB9027D5}" type="datetime1">
              <a:rPr lang="hr-HR" smtClean="0"/>
              <a:t>23.10.2023.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
        <p:nvSpPr>
          <p:cNvPr id="5" name="Date Placeholder 4"/>
          <p:cNvSpPr>
            <a:spLocks noGrp="1"/>
          </p:cNvSpPr>
          <p:nvPr>
            <p:ph type="dt" sz="half" idx="10"/>
          </p:nvPr>
        </p:nvSpPr>
        <p:spPr/>
        <p:txBody>
          <a:bodyPr/>
          <a:lstStyle/>
          <a:p>
            <a:fld id="{DC3616AD-2880-4013-8EE8-C70BFE80CED1}" type="datetime1">
              <a:rPr lang="hr-HR" smtClean="0"/>
              <a:t>23.10.2023.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pPr/>
              <a:t>‹#›</a:t>
            </a:fld>
            <a:endParaRPr dirty="0"/>
          </a:p>
        </p:txBody>
      </p:sp>
      <p:sp>
        <p:nvSpPr>
          <p:cNvPr id="7" name="Date Placeholder 6"/>
          <p:cNvSpPr>
            <a:spLocks noGrp="1"/>
          </p:cNvSpPr>
          <p:nvPr>
            <p:ph type="dt" sz="half" idx="10"/>
          </p:nvPr>
        </p:nvSpPr>
        <p:spPr/>
        <p:txBody>
          <a:bodyPr/>
          <a:lstStyle/>
          <a:p>
            <a:fld id="{CBA40715-8BDA-48AA-8524-9D6E49A1A795}" type="datetime1">
              <a:rPr lang="hr-HR" smtClean="0"/>
              <a:t>23.10.2023.</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
        <p:nvSpPr>
          <p:cNvPr id="3" name="Date Placeholder 2"/>
          <p:cNvSpPr>
            <a:spLocks noGrp="1"/>
          </p:cNvSpPr>
          <p:nvPr>
            <p:ph type="dt" sz="half" idx="10"/>
          </p:nvPr>
        </p:nvSpPr>
        <p:spPr/>
        <p:txBody>
          <a:bodyPr/>
          <a:lstStyle/>
          <a:p>
            <a:fld id="{AE291C58-0A22-4315-B5FB-1D4210C141BD}" type="datetime1">
              <a:rPr lang="hr-HR" smtClean="0"/>
              <a:t>23.10.2023.</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pPr/>
              <a:t>‹#›</a:t>
            </a:fld>
            <a:endParaRPr/>
          </a:p>
        </p:txBody>
      </p:sp>
      <p:sp>
        <p:nvSpPr>
          <p:cNvPr id="2" name="Date Placeholder 1"/>
          <p:cNvSpPr>
            <a:spLocks noGrp="1"/>
          </p:cNvSpPr>
          <p:nvPr>
            <p:ph type="dt" sz="half" idx="10"/>
          </p:nvPr>
        </p:nvSpPr>
        <p:spPr/>
        <p:txBody>
          <a:bodyPr/>
          <a:lstStyle/>
          <a:p>
            <a:fld id="{0638445F-DA31-4FCA-B2F6-A9E940A53EB4}" type="datetime1">
              <a:rPr lang="hr-HR" smtClean="0"/>
              <a:t>23.10.2023.</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
        <p:nvSpPr>
          <p:cNvPr id="5" name="Date Placeholder 4"/>
          <p:cNvSpPr>
            <a:spLocks noGrp="1"/>
          </p:cNvSpPr>
          <p:nvPr>
            <p:ph type="dt" sz="half" idx="10"/>
          </p:nvPr>
        </p:nvSpPr>
        <p:spPr/>
        <p:txBody>
          <a:bodyPr/>
          <a:lstStyle/>
          <a:p>
            <a:fld id="{E409097C-AE22-4BA8-A217-1F5358B2FB09}" type="datetime1">
              <a:rPr lang="hr-HR" smtClean="0"/>
              <a:t>23.10.2023.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
        <p:nvSpPr>
          <p:cNvPr id="5" name="Date Placeholder 4"/>
          <p:cNvSpPr>
            <a:spLocks noGrp="1"/>
          </p:cNvSpPr>
          <p:nvPr>
            <p:ph type="dt" sz="half" idx="10"/>
          </p:nvPr>
        </p:nvSpPr>
        <p:spPr/>
        <p:txBody>
          <a:bodyPr/>
          <a:lstStyle/>
          <a:p>
            <a:fld id="{EFA13EBE-7678-4C6E-ADF9-7BD8176B5205}" type="datetime1">
              <a:rPr lang="hr-HR" smtClean="0"/>
              <a:t>23.10.2023.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80D9D8EA-8F2B-40C5-9DBB-1C3AF848C209}" type="datetime1">
              <a:rPr lang="hr-HR" smtClean="0"/>
              <a:t>23.10.2023.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r.wikipedia.org/wiki/Logika" TargetMode="External"/><Relationship Id="rId2" Type="http://schemas.openxmlformats.org/officeDocument/2006/relationships/hyperlink" Target="https://hr.wikipedia.org/wiki/Matematika" TargetMode="External"/><Relationship Id="rId1" Type="http://schemas.openxmlformats.org/officeDocument/2006/relationships/slideLayout" Target="../slideLayouts/slideLayout2.xml"/><Relationship Id="rId5" Type="http://schemas.openxmlformats.org/officeDocument/2006/relationships/hyperlink" Target="https://hr.wikipedia.org/wiki/Dogma" TargetMode="External"/><Relationship Id="rId4" Type="http://schemas.openxmlformats.org/officeDocument/2006/relationships/hyperlink" Target="https://hr.wikipedia.org/wiki/Teorij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gipu.gov.hr/o-ministarstvu-15/djelokrug/gradjevinska-inspekcija/smjernice-komunalnim-redarima-za-primjenu-zakona-o-gradjevinskoj-inspekciji/38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D2A86F-F998-4770-A64C-4E5A41DF1561}"/>
              </a:ext>
            </a:extLst>
          </p:cNvPr>
          <p:cNvSpPr>
            <a:spLocks noGrp="1"/>
          </p:cNvSpPr>
          <p:nvPr>
            <p:ph type="title"/>
          </p:nvPr>
        </p:nvSpPr>
        <p:spPr/>
        <p:txBody>
          <a:bodyPr/>
          <a:lstStyle/>
          <a:p>
            <a:r>
              <a:rPr lang="en-US" dirty="0" err="1"/>
              <a:t>Zakonska</a:t>
            </a:r>
            <a:r>
              <a:rPr lang="en-US" dirty="0"/>
              <a:t> </a:t>
            </a:r>
            <a:r>
              <a:rPr lang="en-US" dirty="0" err="1"/>
              <a:t>regulativa</a:t>
            </a:r>
            <a:r>
              <a:rPr lang="en-US" dirty="0"/>
              <a:t> </a:t>
            </a:r>
            <a:r>
              <a:rPr lang="en-US" dirty="0" err="1"/>
              <a:t>i</a:t>
            </a:r>
            <a:r>
              <a:rPr lang="en-US" dirty="0"/>
              <a:t> </a:t>
            </a:r>
            <a:r>
              <a:rPr lang="en-US" dirty="0" err="1"/>
              <a:t>akti</a:t>
            </a:r>
            <a:r>
              <a:rPr lang="en-US" dirty="0"/>
              <a:t> za </a:t>
            </a:r>
            <a:r>
              <a:rPr lang="en-US" dirty="0" err="1"/>
              <a:t>postupanje</a:t>
            </a:r>
            <a:r>
              <a:rPr lang="en-US" dirty="0"/>
              <a:t> </a:t>
            </a:r>
            <a:r>
              <a:rPr lang="en-US" dirty="0" err="1"/>
              <a:t>komunalnog</a:t>
            </a:r>
            <a:r>
              <a:rPr lang="en-US" dirty="0"/>
              <a:t> </a:t>
            </a:r>
            <a:r>
              <a:rPr lang="en-US" dirty="0" err="1"/>
              <a:t>redarstva</a:t>
            </a:r>
            <a:endParaRPr lang="hr-HR" dirty="0"/>
          </a:p>
        </p:txBody>
      </p:sp>
      <p:sp>
        <p:nvSpPr>
          <p:cNvPr id="4" name="Rezervirano mjesto broja slajda 3">
            <a:extLst>
              <a:ext uri="{FF2B5EF4-FFF2-40B4-BE49-F238E27FC236}">
                <a16:creationId xmlns:a16="http://schemas.microsoft.com/office/drawing/2014/main" id="{EACF61FD-A338-403F-847C-D86C10C7BA46}"/>
              </a:ext>
            </a:extLst>
          </p:cNvPr>
          <p:cNvSpPr>
            <a:spLocks noGrp="1"/>
          </p:cNvSpPr>
          <p:nvPr>
            <p:ph type="sldNum" sz="quarter" idx="12"/>
          </p:nvPr>
        </p:nvSpPr>
        <p:spPr/>
        <p:txBody>
          <a:bodyPr/>
          <a:lstStyle/>
          <a:p>
            <a:fld id="{9CD8D479-8942-46E8-A226-A4E01F7A105C}" type="slidenum">
              <a:rPr lang="hr-HR" smtClean="0"/>
              <a:pPr/>
              <a:t>1</a:t>
            </a:fld>
            <a:endParaRPr lang="hr-HR"/>
          </a:p>
        </p:txBody>
      </p:sp>
      <p:sp>
        <p:nvSpPr>
          <p:cNvPr id="5" name="Rezervirano mjesto datuma 4">
            <a:extLst>
              <a:ext uri="{FF2B5EF4-FFF2-40B4-BE49-F238E27FC236}">
                <a16:creationId xmlns:a16="http://schemas.microsoft.com/office/drawing/2014/main" id="{2D18C0A3-4F28-4197-BDAB-C73A9DA08CCA}"/>
              </a:ext>
            </a:extLst>
          </p:cNvPr>
          <p:cNvSpPr>
            <a:spLocks noGrp="1"/>
          </p:cNvSpPr>
          <p:nvPr>
            <p:ph type="dt" sz="half" idx="10"/>
          </p:nvPr>
        </p:nvSpPr>
        <p:spPr/>
        <p:txBody>
          <a:bodyPr/>
          <a:lstStyle/>
          <a:p>
            <a:fld id="{87C2C191-50BB-404D-91A2-FEE71EAA06F9}" type="datetime1">
              <a:rPr lang="hr-HR" smtClean="0"/>
              <a:t>23.10.2023.</a:t>
            </a:fld>
            <a:endParaRPr lang="en-US" dirty="0"/>
          </a:p>
        </p:txBody>
      </p:sp>
      <p:pic>
        <p:nvPicPr>
          <p:cNvPr id="8" name="Content Placeholder 7">
            <a:extLst>
              <a:ext uri="{FF2B5EF4-FFF2-40B4-BE49-F238E27FC236}">
                <a16:creationId xmlns:a16="http://schemas.microsoft.com/office/drawing/2014/main" id="{D121E694-003B-4513-AB3B-067E720AA304}"/>
              </a:ext>
            </a:extLst>
          </p:cNvPr>
          <p:cNvPicPr>
            <a:picLocks noGrp="1" noChangeAspect="1"/>
          </p:cNvPicPr>
          <p:nvPr>
            <p:ph idx="1"/>
          </p:nvPr>
        </p:nvPicPr>
        <p:blipFill>
          <a:blip r:embed="rId2"/>
          <a:stretch>
            <a:fillRect/>
          </a:stretch>
        </p:blipFill>
        <p:spPr>
          <a:xfrm>
            <a:off x="3922643" y="1565275"/>
            <a:ext cx="3922357" cy="5016638"/>
          </a:xfrm>
          <a:prstGeom prst="rect">
            <a:avLst/>
          </a:prstGeom>
        </p:spPr>
      </p:pic>
      <p:sp>
        <p:nvSpPr>
          <p:cNvPr id="3" name="Elipsa 2">
            <a:extLst>
              <a:ext uri="{FF2B5EF4-FFF2-40B4-BE49-F238E27FC236}">
                <a16:creationId xmlns:a16="http://schemas.microsoft.com/office/drawing/2014/main" id="{39823C85-6E15-40A2-A1AA-4F33A4D5C797}"/>
              </a:ext>
            </a:extLst>
          </p:cNvPr>
          <p:cNvSpPr/>
          <p:nvPr/>
        </p:nvSpPr>
        <p:spPr>
          <a:xfrm>
            <a:off x="8028910" y="3625075"/>
            <a:ext cx="377505" cy="251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Elipsa 6">
            <a:extLst>
              <a:ext uri="{FF2B5EF4-FFF2-40B4-BE49-F238E27FC236}">
                <a16:creationId xmlns:a16="http://schemas.microsoft.com/office/drawing/2014/main" id="{C63AC5B8-DEEB-434E-ACD1-BA6EE8FD9772}"/>
              </a:ext>
            </a:extLst>
          </p:cNvPr>
          <p:cNvSpPr/>
          <p:nvPr/>
        </p:nvSpPr>
        <p:spPr>
          <a:xfrm>
            <a:off x="8300906" y="2986480"/>
            <a:ext cx="578840" cy="383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Elipsa 8">
            <a:extLst>
              <a:ext uri="{FF2B5EF4-FFF2-40B4-BE49-F238E27FC236}">
                <a16:creationId xmlns:a16="http://schemas.microsoft.com/office/drawing/2014/main" id="{11F7B67B-53EB-4A82-BEFB-7F5BECF0183E}"/>
              </a:ext>
            </a:extLst>
          </p:cNvPr>
          <p:cNvSpPr/>
          <p:nvPr/>
        </p:nvSpPr>
        <p:spPr>
          <a:xfrm>
            <a:off x="8506437" y="2416029"/>
            <a:ext cx="671119" cy="383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Elipsa 9">
            <a:extLst>
              <a:ext uri="{FF2B5EF4-FFF2-40B4-BE49-F238E27FC236}">
                <a16:creationId xmlns:a16="http://schemas.microsoft.com/office/drawing/2014/main" id="{DEC06B35-6752-4AF9-A538-A007EEC9AEC7}"/>
              </a:ext>
            </a:extLst>
          </p:cNvPr>
          <p:cNvSpPr/>
          <p:nvPr/>
        </p:nvSpPr>
        <p:spPr>
          <a:xfrm>
            <a:off x="8590326" y="1157681"/>
            <a:ext cx="2332139" cy="10884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Što je, zapravo, komunalni red?</a:t>
            </a:r>
          </a:p>
        </p:txBody>
      </p:sp>
    </p:spTree>
    <p:extLst>
      <p:ext uri="{BB962C8B-B14F-4D97-AF65-F5344CB8AC3E}">
        <p14:creationId xmlns:p14="http://schemas.microsoft.com/office/powerpoint/2010/main" val="34114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B556F1-D596-48F9-A250-91EB59149BCC}"/>
              </a:ext>
            </a:extLst>
          </p:cNvPr>
          <p:cNvSpPr>
            <a:spLocks noGrp="1"/>
          </p:cNvSpPr>
          <p:nvPr>
            <p:ph type="title"/>
          </p:nvPr>
        </p:nvSpPr>
        <p:spPr>
          <a:xfrm>
            <a:off x="677334" y="609600"/>
            <a:ext cx="11158108" cy="560832"/>
          </a:xfrm>
        </p:spPr>
        <p:txBody>
          <a:bodyPr>
            <a:normAutofit fontScale="90000"/>
          </a:bodyPr>
          <a:lstStyle/>
          <a:p>
            <a:r>
              <a:rPr lang="hr-HR" sz="3200" b="1" dirty="0"/>
              <a:t>Zakon o gospodarenju otpadom (ZGO) 			</a:t>
            </a:r>
            <a:endParaRPr lang="hr-HR" sz="3200" b="1" dirty="0">
              <a:solidFill>
                <a:schemeClr val="tx1"/>
              </a:solidFill>
            </a:endParaRPr>
          </a:p>
        </p:txBody>
      </p:sp>
      <p:sp>
        <p:nvSpPr>
          <p:cNvPr id="3" name="Rezervirano mjesto sadržaja 2">
            <a:extLst>
              <a:ext uri="{FF2B5EF4-FFF2-40B4-BE49-F238E27FC236}">
                <a16:creationId xmlns:a16="http://schemas.microsoft.com/office/drawing/2014/main" id="{27873C04-E196-4CB1-A160-E97DADBF7DD3}"/>
              </a:ext>
            </a:extLst>
          </p:cNvPr>
          <p:cNvSpPr>
            <a:spLocks noGrp="1"/>
          </p:cNvSpPr>
          <p:nvPr>
            <p:ph idx="1"/>
          </p:nvPr>
        </p:nvSpPr>
        <p:spPr>
          <a:xfrm>
            <a:off x="677334" y="1622739"/>
            <a:ext cx="10278688" cy="4765182"/>
          </a:xfrm>
        </p:spPr>
        <p:txBody>
          <a:bodyPr>
            <a:normAutofit fontScale="92500"/>
          </a:bodyPr>
          <a:lstStyle/>
          <a:p>
            <a:pPr marL="0" indent="0" algn="ctr" fontAlgn="base">
              <a:buNone/>
            </a:pPr>
            <a:r>
              <a:rPr lang="pl-PL" sz="2200" i="1" dirty="0"/>
              <a:t>Ovlasti komunalnog redara</a:t>
            </a:r>
          </a:p>
          <a:p>
            <a:pPr marL="0" indent="0" algn="ctr" fontAlgn="base">
              <a:buNone/>
            </a:pPr>
            <a:r>
              <a:rPr lang="pl-PL" sz="2200" i="1" dirty="0"/>
              <a:t>Članak 140.</a:t>
            </a:r>
          </a:p>
          <a:p>
            <a:pPr marL="457200" indent="-457200" algn="just" fontAlgn="base">
              <a:buAutoNum type="arabicParenBoth"/>
            </a:pPr>
            <a:r>
              <a:rPr lang="pl-PL" sz="2200" i="1" dirty="0"/>
              <a:t>Komunalni redar ovlašten je </a:t>
            </a:r>
            <a:r>
              <a:rPr lang="pl-PL" sz="2200" i="1" dirty="0">
                <a:solidFill>
                  <a:srgbClr val="C00000"/>
                </a:solidFill>
              </a:rPr>
              <a:t>utvrditi identitet fizičke osobe </a:t>
            </a:r>
            <a:r>
              <a:rPr lang="pl-PL" sz="2200" i="1" dirty="0"/>
              <a:t>počinitelja odbacivanja otpada uvidom u osobni identifikacijski dokument ili na drugi odgovarajući način.</a:t>
            </a:r>
          </a:p>
          <a:p>
            <a:pPr marL="0" indent="0" algn="ctr" fontAlgn="base">
              <a:buNone/>
            </a:pPr>
            <a:r>
              <a:rPr lang="pl-PL" sz="2000" i="1" dirty="0"/>
              <a:t>Članak 145.</a:t>
            </a:r>
          </a:p>
          <a:p>
            <a:pPr marL="0" indent="0" algn="just" fontAlgn="base">
              <a:buNone/>
            </a:pPr>
            <a:r>
              <a:rPr lang="pl-PL" sz="2000" i="1" dirty="0"/>
              <a:t>(1) Komunalni redar </a:t>
            </a:r>
            <a:r>
              <a:rPr lang="pl-PL" sz="2000" i="1" dirty="0">
                <a:solidFill>
                  <a:srgbClr val="C00000"/>
                </a:solidFill>
              </a:rPr>
              <a:t>naređuje uklanjanje otpada osobi </a:t>
            </a:r>
            <a:r>
              <a:rPr lang="pl-PL" sz="2000" i="1" dirty="0"/>
              <a:t>koja je nepropisno uskladištila, ostavila, odbacila i/ili odložila otpad.</a:t>
            </a:r>
          </a:p>
          <a:p>
            <a:pPr marL="0" indent="0" algn="just" fontAlgn="base">
              <a:lnSpc>
                <a:spcPct val="120000"/>
              </a:lnSpc>
              <a:buNone/>
            </a:pPr>
            <a:r>
              <a:rPr lang="pl-PL" sz="2000" i="1" dirty="0"/>
              <a:t>(2) Ako osoba koja je nepropisno uskladištila, ostavila, odbacila i/ili odložila otpad nepoznata, komunalni redar rješenjem naređuje uklanjanje otpada </a:t>
            </a:r>
            <a:r>
              <a:rPr lang="pl-PL" sz="2000" i="1" dirty="0">
                <a:solidFill>
                  <a:srgbClr val="C00000"/>
                </a:solidFill>
              </a:rPr>
              <a:t>vlasniku</a:t>
            </a:r>
            <a:r>
              <a:rPr lang="pl-PL" sz="2000" i="1" dirty="0"/>
              <a:t> nekretnine na kojoj je nepropisno uskladišten, ostavljen, odbačen i/ili odložen otpad ili </a:t>
            </a:r>
            <a:r>
              <a:rPr lang="pl-PL" sz="2000" i="1" dirty="0">
                <a:solidFill>
                  <a:srgbClr val="C00000"/>
                </a:solidFill>
              </a:rPr>
              <a:t>posjedniku</a:t>
            </a:r>
            <a:r>
              <a:rPr lang="pl-PL" sz="2000" i="1" dirty="0"/>
              <a:t> nekretnine ako vlasnik nekretnine nije poznat ili osobi koja sukladno posebnim propisima upravlja određenim područjem (dobrom), ako je otpad odložen na tom području (dobru) ili osobi koju je zatekao da odbacuje otpad izvan lokacije gospodarenja otpadom ili </a:t>
            </a:r>
            <a:r>
              <a:rPr lang="pl-PL" sz="2000" i="1" dirty="0">
                <a:solidFill>
                  <a:srgbClr val="C00000"/>
                </a:solidFill>
              </a:rPr>
              <a:t>osobi za koju se može dokazati </a:t>
            </a:r>
            <a:r>
              <a:rPr lang="pl-PL" sz="2000" i="1" dirty="0"/>
              <a:t>da je otpad odbacila izvan lokacije gospodarenja otpadom.</a:t>
            </a:r>
          </a:p>
          <a:p>
            <a:pPr marL="457200" indent="-457200" algn="just" fontAlgn="base">
              <a:buAutoNum type="arabicParenBoth"/>
            </a:pPr>
            <a:endParaRPr lang="pl-PL" sz="2200" i="1" dirty="0"/>
          </a:p>
          <a:p>
            <a:pPr marL="457200" indent="-457200" algn="just" fontAlgn="base">
              <a:buAutoNum type="arabicParenBoth"/>
            </a:pPr>
            <a:endParaRPr lang="pl-PL" sz="2200" i="1" dirty="0"/>
          </a:p>
        </p:txBody>
      </p:sp>
      <p:sp>
        <p:nvSpPr>
          <p:cNvPr id="4" name="Rezervirano mjesto datuma 3">
            <a:extLst>
              <a:ext uri="{FF2B5EF4-FFF2-40B4-BE49-F238E27FC236}">
                <a16:creationId xmlns:a16="http://schemas.microsoft.com/office/drawing/2014/main" id="{CF168570-8CD4-475D-B166-66D6707208FA}"/>
              </a:ext>
            </a:extLst>
          </p:cNvPr>
          <p:cNvSpPr>
            <a:spLocks noGrp="1"/>
          </p:cNvSpPr>
          <p:nvPr>
            <p:ph type="dt" sz="half" idx="10"/>
          </p:nvPr>
        </p:nvSpPr>
        <p:spPr/>
        <p:txBody>
          <a:bodyPr/>
          <a:lstStyle/>
          <a:p>
            <a:fld id="{F1764822-10C9-4C3E-989E-F587D8CC29B0}" type="datetime1">
              <a:rPr lang="hr-HR" smtClean="0"/>
              <a:t>23.10.2023.</a:t>
            </a:fld>
            <a:endParaRPr lang="en-US" dirty="0"/>
          </a:p>
        </p:txBody>
      </p:sp>
      <p:sp>
        <p:nvSpPr>
          <p:cNvPr id="6" name="Rezervirano mjesto broja slajda 5">
            <a:extLst>
              <a:ext uri="{FF2B5EF4-FFF2-40B4-BE49-F238E27FC236}">
                <a16:creationId xmlns:a16="http://schemas.microsoft.com/office/drawing/2014/main" id="{C66DF657-FE71-4EF1-9294-89E8A1C81F24}"/>
              </a:ext>
            </a:extLst>
          </p:cNvPr>
          <p:cNvSpPr>
            <a:spLocks noGrp="1"/>
          </p:cNvSpPr>
          <p:nvPr>
            <p:ph type="sldNum" sz="quarter" idx="12"/>
          </p:nvPr>
        </p:nvSpPr>
        <p:spPr/>
        <p:txBody>
          <a:bodyPr/>
          <a:lstStyle/>
          <a:p>
            <a:fld id="{9CD8D479-8942-46E8-A226-A4E01F7A105C}" type="slidenum">
              <a:rPr lang="hr-HR" smtClean="0"/>
              <a:pPr/>
              <a:t>10</a:t>
            </a:fld>
            <a:endParaRPr lang="hr-HR"/>
          </a:p>
        </p:txBody>
      </p:sp>
    </p:spTree>
    <p:extLst>
      <p:ext uri="{BB962C8B-B14F-4D97-AF65-F5344CB8AC3E}">
        <p14:creationId xmlns:p14="http://schemas.microsoft.com/office/powerpoint/2010/main" val="20414221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1914390" y="365126"/>
            <a:ext cx="8365749" cy="823912"/>
          </a:xfrm>
        </p:spPr>
        <p:txBody>
          <a:bodyPr>
            <a:noAutofit/>
          </a:bodyPr>
          <a:lstStyle/>
          <a:p>
            <a:r>
              <a:rPr lang="hr-HR" sz="2903" dirty="0"/>
              <a:t>Zakonske stranputice – ovlasti komunalnog redarstva</a:t>
            </a:r>
          </a:p>
        </p:txBody>
      </p:sp>
      <p:sp>
        <p:nvSpPr>
          <p:cNvPr id="4" name="Rezervirano mjesto teksta 3">
            <a:extLst>
              <a:ext uri="{FF2B5EF4-FFF2-40B4-BE49-F238E27FC236}">
                <a16:creationId xmlns:a16="http://schemas.microsoft.com/office/drawing/2014/main" id="{D269AEDF-967C-832B-6546-7552AE2B82A0}"/>
              </a:ext>
            </a:extLst>
          </p:cNvPr>
          <p:cNvSpPr>
            <a:spLocks noGrp="1"/>
          </p:cNvSpPr>
          <p:nvPr>
            <p:ph type="body" idx="1"/>
          </p:nvPr>
        </p:nvSpPr>
        <p:spPr>
          <a:xfrm>
            <a:off x="1911863" y="1274558"/>
            <a:ext cx="4103308" cy="823912"/>
          </a:xfrm>
        </p:spPr>
        <p:txBody>
          <a:bodyPr/>
          <a:lstStyle/>
          <a:p>
            <a:r>
              <a:rPr lang="hr-HR" sz="2540" dirty="0"/>
              <a:t>Zakon o gospodarenju otpadom (čl. 136.)</a:t>
            </a:r>
          </a:p>
        </p:txBody>
      </p:sp>
      <p:sp>
        <p:nvSpPr>
          <p:cNvPr id="5" name="Rezervirano mjesto sadržaja 4">
            <a:extLst>
              <a:ext uri="{FF2B5EF4-FFF2-40B4-BE49-F238E27FC236}">
                <a16:creationId xmlns:a16="http://schemas.microsoft.com/office/drawing/2014/main" id="{2D8E6AD5-7FC7-50D5-00F3-B40E8716CDDF}"/>
              </a:ext>
            </a:extLst>
          </p:cNvPr>
          <p:cNvSpPr>
            <a:spLocks noGrp="1"/>
          </p:cNvSpPr>
          <p:nvPr>
            <p:ph sz="half" idx="2"/>
          </p:nvPr>
        </p:nvSpPr>
        <p:spPr>
          <a:xfrm>
            <a:off x="1914391" y="2098471"/>
            <a:ext cx="4103308" cy="3381437"/>
          </a:xfrm>
        </p:spPr>
        <p:txBody>
          <a:bodyPr>
            <a:normAutofit fontScale="92500" lnSpcReduction="20000"/>
          </a:bodyPr>
          <a:lstStyle/>
          <a:p>
            <a:r>
              <a:rPr lang="hr-HR" dirty="0"/>
              <a:t>javna usluga sakupljanja komunalnog otpada</a:t>
            </a:r>
          </a:p>
          <a:p>
            <a:r>
              <a:rPr lang="hr-HR" dirty="0"/>
              <a:t>spaljivanje otpada od strane fizičkih osoba</a:t>
            </a:r>
          </a:p>
          <a:p>
            <a:r>
              <a:rPr lang="hr-HR" dirty="0"/>
              <a:t>nepropisno skladištenje, ostavljanje, odbacivanje ili odlaganje otpada od strane fizičke osobe ili nepoznatih osoba</a:t>
            </a:r>
          </a:p>
          <a:p>
            <a:r>
              <a:rPr lang="hr-HR" dirty="0"/>
              <a:t>puno veće kazne, ali…</a:t>
            </a:r>
          </a:p>
          <a:p>
            <a:r>
              <a:rPr lang="hr-HR" dirty="0">
                <a:solidFill>
                  <a:srgbClr val="C00000"/>
                </a:solidFill>
              </a:rPr>
              <a:t>nema ovlasti nad obrtima i pravnim osobama, osim kod miješanog otpada!</a:t>
            </a:r>
          </a:p>
          <a:p>
            <a:endParaRPr lang="hr-HR" dirty="0"/>
          </a:p>
        </p:txBody>
      </p:sp>
      <p:sp>
        <p:nvSpPr>
          <p:cNvPr id="6" name="Rezervirano mjesto teksta 5">
            <a:extLst>
              <a:ext uri="{FF2B5EF4-FFF2-40B4-BE49-F238E27FC236}">
                <a16:creationId xmlns:a16="http://schemas.microsoft.com/office/drawing/2014/main" id="{74C19BC3-689A-FCB0-EE12-727B3E8D75AB}"/>
              </a:ext>
            </a:extLst>
          </p:cNvPr>
          <p:cNvSpPr>
            <a:spLocks noGrp="1"/>
          </p:cNvSpPr>
          <p:nvPr>
            <p:ph type="body" sz="quarter" idx="3"/>
          </p:nvPr>
        </p:nvSpPr>
        <p:spPr>
          <a:xfrm>
            <a:off x="6240414" y="1274558"/>
            <a:ext cx="4123516" cy="823912"/>
          </a:xfrm>
        </p:spPr>
        <p:txBody>
          <a:bodyPr/>
          <a:lstStyle/>
          <a:p>
            <a:r>
              <a:rPr lang="hr-HR" sz="2540" dirty="0"/>
              <a:t>Zakon o komunalnom gospodarstvu</a:t>
            </a:r>
          </a:p>
        </p:txBody>
      </p:sp>
      <p:sp>
        <p:nvSpPr>
          <p:cNvPr id="7" name="Rezervirano mjesto sadržaja 6">
            <a:extLst>
              <a:ext uri="{FF2B5EF4-FFF2-40B4-BE49-F238E27FC236}">
                <a16:creationId xmlns:a16="http://schemas.microsoft.com/office/drawing/2014/main" id="{56643D8E-9468-C869-7D7D-6929BD02AB44}"/>
              </a:ext>
            </a:extLst>
          </p:cNvPr>
          <p:cNvSpPr>
            <a:spLocks noGrp="1"/>
          </p:cNvSpPr>
          <p:nvPr>
            <p:ph sz="quarter" idx="4"/>
          </p:nvPr>
        </p:nvSpPr>
        <p:spPr>
          <a:xfrm>
            <a:off x="6156623" y="2098471"/>
            <a:ext cx="4123516" cy="4091193"/>
          </a:xfrm>
        </p:spPr>
        <p:txBody>
          <a:bodyPr>
            <a:normAutofit fontScale="92500" lnSpcReduction="20000"/>
          </a:bodyPr>
          <a:lstStyle/>
          <a:p>
            <a:pPr marL="0" indent="0">
              <a:buNone/>
            </a:pPr>
            <a:r>
              <a:rPr lang="hr-HR" b="1" dirty="0"/>
              <a:t>Odluka o komunalnom redu JLS</a:t>
            </a:r>
            <a:r>
              <a:rPr lang="hr-HR" dirty="0"/>
              <a:t>:</a:t>
            </a:r>
          </a:p>
          <a:p>
            <a:r>
              <a:rPr lang="hr-HR" dirty="0"/>
              <a:t>propisuje prekršaje na javnoj površini i na privatnoj okućnici vidljivoj s površine javne namjene (npr. odbacivanje otpada van spremnika)</a:t>
            </a:r>
          </a:p>
          <a:p>
            <a:r>
              <a:rPr lang="hr-HR" dirty="0"/>
              <a:t>manje kazne za prekršitelje</a:t>
            </a:r>
          </a:p>
          <a:p>
            <a:r>
              <a:rPr lang="hr-HR" dirty="0">
                <a:solidFill>
                  <a:srgbClr val="C00000"/>
                </a:solidFill>
              </a:rPr>
              <a:t>ne diskriminira počinitelje po pravnom statusu!</a:t>
            </a:r>
          </a:p>
          <a:p>
            <a:endParaRPr lang="hr-HR" dirty="0"/>
          </a:p>
        </p:txBody>
      </p:sp>
    </p:spTree>
    <p:extLst>
      <p:ext uri="{BB962C8B-B14F-4D97-AF65-F5344CB8AC3E}">
        <p14:creationId xmlns:p14="http://schemas.microsoft.com/office/powerpoint/2010/main" val="19160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B556F1-D596-48F9-A250-91EB59149BCC}"/>
              </a:ext>
            </a:extLst>
          </p:cNvPr>
          <p:cNvSpPr>
            <a:spLocks noGrp="1"/>
          </p:cNvSpPr>
          <p:nvPr>
            <p:ph type="title"/>
          </p:nvPr>
        </p:nvSpPr>
        <p:spPr>
          <a:xfrm>
            <a:off x="677334" y="609600"/>
            <a:ext cx="11158108" cy="560832"/>
          </a:xfrm>
        </p:spPr>
        <p:txBody>
          <a:bodyPr>
            <a:normAutofit fontScale="90000"/>
          </a:bodyPr>
          <a:lstStyle/>
          <a:p>
            <a:r>
              <a:rPr lang="hr-HR" sz="3200" b="1" dirty="0"/>
              <a:t>Zakon o gospodarenju otpadom (ZGO) 	- nadzor države nad JLS	</a:t>
            </a:r>
            <a:endParaRPr lang="hr-HR" sz="3200" b="1" dirty="0">
              <a:solidFill>
                <a:schemeClr val="tx1"/>
              </a:solidFill>
            </a:endParaRPr>
          </a:p>
        </p:txBody>
      </p:sp>
      <p:sp>
        <p:nvSpPr>
          <p:cNvPr id="3" name="Rezervirano mjesto sadržaja 2">
            <a:extLst>
              <a:ext uri="{FF2B5EF4-FFF2-40B4-BE49-F238E27FC236}">
                <a16:creationId xmlns:a16="http://schemas.microsoft.com/office/drawing/2014/main" id="{27873C04-E196-4CB1-A160-E97DADBF7DD3}"/>
              </a:ext>
            </a:extLst>
          </p:cNvPr>
          <p:cNvSpPr>
            <a:spLocks noGrp="1"/>
          </p:cNvSpPr>
          <p:nvPr>
            <p:ph idx="1"/>
          </p:nvPr>
        </p:nvSpPr>
        <p:spPr>
          <a:xfrm>
            <a:off x="677334" y="1384182"/>
            <a:ext cx="9305565" cy="5083729"/>
          </a:xfrm>
        </p:spPr>
        <p:txBody>
          <a:bodyPr>
            <a:normAutofit/>
          </a:bodyPr>
          <a:lstStyle/>
          <a:p>
            <a:pPr marL="0" indent="0" algn="ctr" fontAlgn="base">
              <a:buNone/>
            </a:pPr>
            <a:r>
              <a:rPr lang="pl-PL" sz="2200" i="1" dirty="0"/>
              <a:t>Članak 146.</a:t>
            </a:r>
          </a:p>
          <a:p>
            <a:pPr marL="457200" indent="-457200" algn="just" fontAlgn="base">
              <a:buAutoNum type="arabicParenBoth"/>
            </a:pPr>
            <a:r>
              <a:rPr lang="pl-PL" sz="2200" i="1" dirty="0"/>
              <a:t>Inspektor zaštite okoliša rješenjem naređuje jedinici lokalne samouprave odnosno Gradu Zagrebu uklanjanje, odnosno zbrinjavanje i/ili oporabu otpada u primjerenom roku, putem osobe koja posjeduje odgovarajući akt za obavljanje djelatnosti gospodarenja otpadom sukladno odredbama ovoga Zakona, ako utvrdi da je otpad odbačen izvan građevine za zbrinjavanje otpada, odnosno lokacije za gospodarenje otpadom, a </a:t>
            </a:r>
            <a:r>
              <a:rPr lang="pl-PL" sz="2200" i="1" dirty="0">
                <a:solidFill>
                  <a:srgbClr val="C00000"/>
                </a:solidFill>
              </a:rPr>
              <a:t>komunalni redar u roku od 60 dana od obavljenog nadzora nije donio rješenje iz članka 145. ovoga Zakona</a:t>
            </a:r>
            <a:r>
              <a:rPr lang="pl-PL" sz="2200" i="1" dirty="0"/>
              <a:t>.</a:t>
            </a:r>
          </a:p>
          <a:p>
            <a:pPr marL="457200" indent="-457200" algn="just" fontAlgn="base">
              <a:buAutoNum type="arabicParenBoth"/>
            </a:pPr>
            <a:endParaRPr lang="pl-PL" i="1" dirty="0"/>
          </a:p>
          <a:p>
            <a:pPr marL="457200" indent="-457200" algn="just" fontAlgn="base">
              <a:buAutoNum type="arabicParenBoth"/>
            </a:pPr>
            <a:endParaRPr lang="pl-PL" sz="2400" i="1" dirty="0"/>
          </a:p>
          <a:p>
            <a:pPr marL="0" indent="0" algn="just" fontAlgn="base">
              <a:buNone/>
            </a:pPr>
            <a:r>
              <a:rPr lang="hr-HR" sz="2400" b="0" i="1" u="none" strike="noStrike" dirty="0">
                <a:solidFill>
                  <a:srgbClr val="0070C0"/>
                </a:solidFill>
                <a:effectLst/>
                <a:latin typeface="Minion Pro Cond"/>
              </a:rPr>
              <a:t>https://eloo.haop.hr/public/</a:t>
            </a:r>
            <a:endParaRPr lang="hr-HR" sz="2400" dirty="0"/>
          </a:p>
        </p:txBody>
      </p:sp>
      <p:sp>
        <p:nvSpPr>
          <p:cNvPr id="4" name="Rezervirano mjesto datuma 3">
            <a:extLst>
              <a:ext uri="{FF2B5EF4-FFF2-40B4-BE49-F238E27FC236}">
                <a16:creationId xmlns:a16="http://schemas.microsoft.com/office/drawing/2014/main" id="{4EDA5CBF-6A5F-4626-B466-F2C3C12DEE1F}"/>
              </a:ext>
            </a:extLst>
          </p:cNvPr>
          <p:cNvSpPr>
            <a:spLocks noGrp="1"/>
          </p:cNvSpPr>
          <p:nvPr>
            <p:ph type="dt" sz="half" idx="10"/>
          </p:nvPr>
        </p:nvSpPr>
        <p:spPr/>
        <p:txBody>
          <a:bodyPr/>
          <a:lstStyle/>
          <a:p>
            <a:fld id="{0C0F692A-E4DE-406B-9E1F-C68848AC26C5}" type="datetime1">
              <a:rPr lang="hr-HR" smtClean="0"/>
              <a:t>23.10.2023.</a:t>
            </a:fld>
            <a:endParaRPr lang="en-US" dirty="0"/>
          </a:p>
        </p:txBody>
      </p:sp>
      <p:sp>
        <p:nvSpPr>
          <p:cNvPr id="6" name="Rezervirano mjesto broja slajda 5">
            <a:extLst>
              <a:ext uri="{FF2B5EF4-FFF2-40B4-BE49-F238E27FC236}">
                <a16:creationId xmlns:a16="http://schemas.microsoft.com/office/drawing/2014/main" id="{5DB11002-2623-4E9F-8A35-926796C173BE}"/>
              </a:ext>
            </a:extLst>
          </p:cNvPr>
          <p:cNvSpPr>
            <a:spLocks noGrp="1"/>
          </p:cNvSpPr>
          <p:nvPr>
            <p:ph type="sldNum" sz="quarter" idx="12"/>
          </p:nvPr>
        </p:nvSpPr>
        <p:spPr/>
        <p:txBody>
          <a:bodyPr/>
          <a:lstStyle/>
          <a:p>
            <a:fld id="{9CD8D479-8942-46E8-A226-A4E01F7A105C}" type="slidenum">
              <a:rPr lang="hr-HR" smtClean="0"/>
              <a:pPr/>
              <a:t>12</a:t>
            </a:fld>
            <a:endParaRPr lang="hr-HR"/>
          </a:p>
        </p:txBody>
      </p:sp>
    </p:spTree>
    <p:extLst>
      <p:ext uri="{BB962C8B-B14F-4D97-AF65-F5344CB8AC3E}">
        <p14:creationId xmlns:p14="http://schemas.microsoft.com/office/powerpoint/2010/main" val="235565083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Anketno istraživanje</a:t>
            </a:r>
          </a:p>
        </p:txBody>
      </p:sp>
      <p:sp>
        <p:nvSpPr>
          <p:cNvPr id="3" name="Content Placeholder 2">
            <a:extLst>
              <a:ext uri="{FF2B5EF4-FFF2-40B4-BE49-F238E27FC236}">
                <a16:creationId xmlns:a16="http://schemas.microsoft.com/office/drawing/2014/main" id="{49A825CE-FF86-465A-A747-C3FDCB0B647B}"/>
              </a:ext>
            </a:extLst>
          </p:cNvPr>
          <p:cNvSpPr>
            <a:spLocks noGrp="1"/>
          </p:cNvSpPr>
          <p:nvPr>
            <p:ph idx="1"/>
          </p:nvPr>
        </p:nvSpPr>
        <p:spPr>
          <a:xfrm>
            <a:off x="2005964" y="1248658"/>
            <a:ext cx="8272912" cy="4200026"/>
          </a:xfrm>
        </p:spPr>
        <p:txBody>
          <a:bodyPr>
            <a:normAutofit fontScale="85000" lnSpcReduction="10000"/>
          </a:bodyPr>
          <a:lstStyle/>
          <a:p>
            <a:r>
              <a:rPr lang="hr-HR" dirty="0"/>
              <a:t>„</a:t>
            </a:r>
            <a:r>
              <a:rPr lang="hr-HR" b="1" dirty="0"/>
              <a:t>Analiza navika o odvojenom prikupljanju biootpada i važnost razumijevanja pojma kružnog gospodarstva</a:t>
            </a:r>
            <a:r>
              <a:rPr lang="hr-HR" dirty="0"/>
              <a:t>“, doc.dr.sc. Sanja Kalambura, Veleučilište Velika Gorica</a:t>
            </a:r>
          </a:p>
          <a:p>
            <a:r>
              <a:rPr lang="hr-HR" dirty="0"/>
              <a:t>preliminarni rezultati predstavljeni u svibnju 2022.</a:t>
            </a:r>
          </a:p>
          <a:p>
            <a:r>
              <a:rPr lang="hr-HR" dirty="0"/>
              <a:t>28 pitanja vezanih uz gospodarenje biootpadom</a:t>
            </a:r>
          </a:p>
          <a:p>
            <a:r>
              <a:rPr lang="hr-HR" dirty="0"/>
              <a:t>čak 68% onih koji imaju mogućnost vlastitog kompostiranja to ne želi raditi</a:t>
            </a:r>
          </a:p>
          <a:p>
            <a:r>
              <a:rPr lang="hr-HR" dirty="0"/>
              <a:t>polovica anketiranih misli da je dovoljno educirana o odvojenom sakupljanju</a:t>
            </a:r>
          </a:p>
          <a:p>
            <a:r>
              <a:rPr lang="hr-HR" dirty="0"/>
              <a:t>na pitanje što bi ih potaknulo da počnu </a:t>
            </a:r>
            <a:r>
              <a:rPr lang="hr-HR" dirty="0" err="1"/>
              <a:t>kompostirati</a:t>
            </a:r>
            <a:r>
              <a:rPr lang="hr-HR" dirty="0"/>
              <a:t>, samo 15,1% ljudi je odgovorilo „manji mjesečni račun za odvoz“,  48,6 % anketiranih je mišljenja da je glavni poticaj za provedbu vlastitog kompostiranja zaštita okoliša, a za svakog četvrtog je dobivanje vlastitog čistog komposta (26,7 %)</a:t>
            </a:r>
          </a:p>
          <a:p>
            <a:r>
              <a:rPr lang="hr-HR" dirty="0">
                <a:solidFill>
                  <a:srgbClr val="C00000"/>
                </a:solidFill>
              </a:rPr>
              <a:t>na ubačeno „trik-pitanje” hoće li i miješani otpad odlagati u posude/vrećice koje se ne naplaćuju (biootpad, plastika, papir, staklo), čak 45 % anketiranih je odgovorilo „vrlo vjerojatno“! </a:t>
            </a:r>
          </a:p>
          <a:p>
            <a:pPr marL="0" indent="0">
              <a:buNone/>
            </a:pPr>
            <a:endParaRPr lang="hr-HR" dirty="0"/>
          </a:p>
        </p:txBody>
      </p:sp>
    </p:spTree>
    <p:extLst>
      <p:ext uri="{BB962C8B-B14F-4D97-AF65-F5344CB8AC3E}">
        <p14:creationId xmlns:p14="http://schemas.microsoft.com/office/powerpoint/2010/main" val="90417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0D9CC5-F6E3-5419-6729-C574D80836BE}"/>
              </a:ext>
            </a:extLst>
          </p:cNvPr>
          <p:cNvSpPr>
            <a:spLocks noGrp="1"/>
          </p:cNvSpPr>
          <p:nvPr>
            <p:ph type="title"/>
          </p:nvPr>
        </p:nvSpPr>
        <p:spPr/>
        <p:txBody>
          <a:bodyPr/>
          <a:lstStyle/>
          <a:p>
            <a:r>
              <a:rPr lang="hr-HR" dirty="0"/>
              <a:t>Posljedice nedovoljno promišljenog sustava</a:t>
            </a:r>
          </a:p>
        </p:txBody>
      </p:sp>
      <p:sp>
        <p:nvSpPr>
          <p:cNvPr id="3" name="Rezervirano mjesto sadržaja 2">
            <a:extLst>
              <a:ext uri="{FF2B5EF4-FFF2-40B4-BE49-F238E27FC236}">
                <a16:creationId xmlns:a16="http://schemas.microsoft.com/office/drawing/2014/main" id="{E5988E00-4065-894F-A129-FD99D3847578}"/>
              </a:ext>
            </a:extLst>
          </p:cNvPr>
          <p:cNvSpPr>
            <a:spLocks noGrp="1"/>
          </p:cNvSpPr>
          <p:nvPr>
            <p:ph idx="1"/>
          </p:nvPr>
        </p:nvSpPr>
        <p:spPr/>
        <p:txBody>
          <a:bodyPr>
            <a:normAutofit/>
          </a:bodyPr>
          <a:lstStyle/>
          <a:p>
            <a:pPr marL="755957" marR="0" lvl="1" indent="-251986" algn="l" defTabSz="1007943" rtl="0" eaLnBrk="1" fontAlgn="auto" latinLnBrk="0" hangingPunct="1">
              <a:lnSpc>
                <a:spcPct val="150000"/>
              </a:lnSpc>
              <a:spcBef>
                <a:spcPts val="551"/>
              </a:spcBef>
              <a:spcAft>
                <a:spcPts val="0"/>
              </a:spcAft>
              <a:buClrTx/>
              <a:buSzTx/>
              <a:buFont typeface="Arial" panose="020B0604020202020204" pitchFamily="34" charset="0"/>
              <a:buChar char="•"/>
              <a:tabLst/>
              <a:defRPr/>
            </a:pPr>
            <a:r>
              <a:rPr kumimoji="0" lang="hr-HR" sz="2400" b="0" i="0" u="none" strike="noStrike" kern="1200" cap="none" spc="0" normalizeH="0" baseline="0" noProof="0" dirty="0">
                <a:ln>
                  <a:noFill/>
                </a:ln>
                <a:solidFill>
                  <a:prstClr val="black"/>
                </a:solidFill>
                <a:effectLst/>
                <a:uLnTx/>
                <a:uFillTx/>
                <a:latin typeface="Calibri" panose="020F0502020204030204"/>
                <a:ea typeface="+mn-ea"/>
                <a:cs typeface="+mn-cs"/>
              </a:rPr>
              <a:t>Gradovi plaćaju velike iznose proračunskog novca za sanaciju divljih deponija (</a:t>
            </a:r>
            <a:r>
              <a:rPr kumimoji="0" lang="hr-HR" sz="2400" b="0" i="0" u="none" strike="noStrike" kern="1200" cap="none" spc="0" normalizeH="0" baseline="0" noProof="0" dirty="0">
                <a:ln>
                  <a:noFill/>
                </a:ln>
                <a:solidFill>
                  <a:srgbClr val="C00000"/>
                </a:solidFill>
                <a:effectLst/>
                <a:uLnTx/>
                <a:uFillTx/>
                <a:latin typeface="Calibri" panose="020F0502020204030204"/>
                <a:ea typeface="+mn-ea"/>
                <a:cs typeface="+mn-cs"/>
              </a:rPr>
              <a:t>bijeg otpada u ilegalu</a:t>
            </a:r>
            <a:r>
              <a:rPr kumimoji="0" lang="hr-HR"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55957" marR="0" lvl="1" indent="-251986" algn="l" defTabSz="1007943" rtl="0" eaLnBrk="1" fontAlgn="auto" latinLnBrk="0" hangingPunct="1">
              <a:lnSpc>
                <a:spcPct val="150000"/>
              </a:lnSpc>
              <a:spcBef>
                <a:spcPts val="551"/>
              </a:spcBef>
              <a:spcAft>
                <a:spcPts val="0"/>
              </a:spcAft>
              <a:buClrTx/>
              <a:buSzTx/>
              <a:buFont typeface="Arial" panose="020B0604020202020204" pitchFamily="34" charset="0"/>
              <a:buChar char="•"/>
              <a:tabLst/>
              <a:defRPr/>
            </a:pPr>
            <a:r>
              <a:rPr kumimoji="0" lang="hr-HR" sz="2400" b="0" i="0" u="none" strike="noStrike" kern="1200" cap="none" spc="0" normalizeH="0" baseline="0" noProof="0" dirty="0">
                <a:ln>
                  <a:noFill/>
                </a:ln>
                <a:solidFill>
                  <a:prstClr val="black"/>
                </a:solidFill>
                <a:effectLst/>
                <a:uLnTx/>
                <a:uFillTx/>
                <a:latin typeface="Calibri" panose="020F0502020204030204"/>
                <a:ea typeface="+mn-ea"/>
                <a:cs typeface="+mn-cs"/>
              </a:rPr>
              <a:t>Gradovi plaćaju velike penale Fondu za zaštitu okoliša</a:t>
            </a:r>
          </a:p>
          <a:p>
            <a:pPr marL="755957" marR="0" lvl="1" indent="-251986" algn="l" defTabSz="1007943" rtl="0" eaLnBrk="1" fontAlgn="auto" latinLnBrk="0" hangingPunct="1">
              <a:lnSpc>
                <a:spcPct val="150000"/>
              </a:lnSpc>
              <a:spcBef>
                <a:spcPts val="551"/>
              </a:spcBef>
              <a:spcAft>
                <a:spcPts val="0"/>
              </a:spcAft>
              <a:buClrTx/>
              <a:buSzTx/>
              <a:buFont typeface="Arial" panose="020B0604020202020204" pitchFamily="34" charset="0"/>
              <a:buChar char="•"/>
              <a:tabLst/>
              <a:defRPr/>
            </a:pPr>
            <a:r>
              <a:rPr kumimoji="0" lang="hr-HR" sz="2400" b="0" i="0" u="none" strike="noStrike" kern="1200" cap="none" spc="0" normalizeH="0" baseline="0" noProof="0" dirty="0">
                <a:ln>
                  <a:noFill/>
                </a:ln>
                <a:solidFill>
                  <a:prstClr val="black"/>
                </a:solidFill>
                <a:effectLst/>
                <a:uLnTx/>
                <a:uFillTx/>
                <a:latin typeface="Calibri" panose="020F0502020204030204"/>
                <a:ea typeface="+mn-ea"/>
                <a:cs typeface="+mn-cs"/>
              </a:rPr>
              <a:t>građani imaju nerealna očekivanja (cijena, kvaliteta usluge)</a:t>
            </a:r>
          </a:p>
          <a:p>
            <a:pPr marL="755957" marR="0" lvl="1" indent="-251986" algn="l" defTabSz="1007943" rtl="0" eaLnBrk="1" fontAlgn="auto" latinLnBrk="0" hangingPunct="1">
              <a:lnSpc>
                <a:spcPct val="150000"/>
              </a:lnSpc>
              <a:spcBef>
                <a:spcPts val="551"/>
              </a:spcBef>
              <a:spcAft>
                <a:spcPts val="0"/>
              </a:spcAft>
              <a:buClrTx/>
              <a:buSzTx/>
              <a:buFont typeface="Arial" panose="020B0604020202020204" pitchFamily="34" charset="0"/>
              <a:buChar char="•"/>
              <a:tabLst/>
              <a:defRPr/>
            </a:pPr>
            <a:r>
              <a:rPr kumimoji="0" lang="hr-HR" sz="2400" b="0" i="0" u="none" strike="noStrike" kern="1200" cap="none" spc="0" normalizeH="0" baseline="0" noProof="0" dirty="0">
                <a:ln>
                  <a:noFill/>
                </a:ln>
                <a:solidFill>
                  <a:prstClr val="black"/>
                </a:solidFill>
                <a:effectLst/>
                <a:uLnTx/>
                <a:uFillTx/>
                <a:latin typeface="Calibri" panose="020F0502020204030204"/>
                <a:ea typeface="+mn-ea"/>
                <a:cs typeface="+mn-cs"/>
              </a:rPr>
              <a:t>davatelji javne usluge zbog rasta troškova financijski sve više slabe bez obzira na stalni rast cijene javne usluge</a:t>
            </a:r>
          </a:p>
          <a:p>
            <a:endParaRPr lang="hr-HR" dirty="0"/>
          </a:p>
        </p:txBody>
      </p:sp>
      <p:sp>
        <p:nvSpPr>
          <p:cNvPr id="4" name="Rezervirano mjesto broja slajda 3">
            <a:extLst>
              <a:ext uri="{FF2B5EF4-FFF2-40B4-BE49-F238E27FC236}">
                <a16:creationId xmlns:a16="http://schemas.microsoft.com/office/drawing/2014/main" id="{A2DF3EA9-1DA5-626B-C0FB-43FC0FE34EBC}"/>
              </a:ext>
            </a:extLst>
          </p:cNvPr>
          <p:cNvSpPr>
            <a:spLocks noGrp="1"/>
          </p:cNvSpPr>
          <p:nvPr>
            <p:ph type="sldNum" sz="quarter" idx="12"/>
          </p:nvPr>
        </p:nvSpPr>
        <p:spPr/>
        <p:txBody>
          <a:bodyPr/>
          <a:lstStyle/>
          <a:p>
            <a:fld id="{9CD8D479-8942-46E8-A226-A4E01F7A105C}" type="slidenum">
              <a:rPr lang="hr-HR" smtClean="0"/>
              <a:pPr/>
              <a:t>14</a:t>
            </a:fld>
            <a:endParaRPr lang="hr-HR"/>
          </a:p>
        </p:txBody>
      </p:sp>
      <p:sp>
        <p:nvSpPr>
          <p:cNvPr id="5" name="Rezervirano mjesto datuma 4">
            <a:extLst>
              <a:ext uri="{FF2B5EF4-FFF2-40B4-BE49-F238E27FC236}">
                <a16:creationId xmlns:a16="http://schemas.microsoft.com/office/drawing/2014/main" id="{EBA2ABB9-A81C-721A-455A-C05639B43187}"/>
              </a:ext>
            </a:extLst>
          </p:cNvPr>
          <p:cNvSpPr>
            <a:spLocks noGrp="1"/>
          </p:cNvSpPr>
          <p:nvPr>
            <p:ph type="dt" sz="half" idx="10"/>
          </p:nvPr>
        </p:nvSpPr>
        <p:spPr/>
        <p:txBody>
          <a:bodyPr/>
          <a:lstStyle/>
          <a:p>
            <a:fld id="{863FD2C4-BABF-4C3A-99CC-F748EB9027D5}" type="datetime1">
              <a:rPr lang="hr-HR" smtClean="0"/>
              <a:t>23.10.2023.</a:t>
            </a:fld>
            <a:endParaRPr lang="en-US" dirty="0"/>
          </a:p>
        </p:txBody>
      </p:sp>
    </p:spTree>
    <p:extLst>
      <p:ext uri="{BB962C8B-B14F-4D97-AF65-F5344CB8AC3E}">
        <p14:creationId xmlns:p14="http://schemas.microsoft.com/office/powerpoint/2010/main" val="25175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26C6B9-EBCA-498D-A47A-890617C45F64}"/>
              </a:ext>
            </a:extLst>
          </p:cNvPr>
          <p:cNvSpPr>
            <a:spLocks noGrp="1"/>
          </p:cNvSpPr>
          <p:nvPr>
            <p:ph type="title"/>
          </p:nvPr>
        </p:nvSpPr>
        <p:spPr/>
        <p:txBody>
          <a:bodyPr/>
          <a:lstStyle/>
          <a:p>
            <a:r>
              <a:rPr lang="hr-HR" dirty="0"/>
              <a:t>Razgraničenje ovlasti komunalnog redara i davatelja javne usluge</a:t>
            </a:r>
          </a:p>
        </p:txBody>
      </p:sp>
      <p:sp>
        <p:nvSpPr>
          <p:cNvPr id="3" name="Rezervirano mjesto sadržaja 2">
            <a:extLst>
              <a:ext uri="{FF2B5EF4-FFF2-40B4-BE49-F238E27FC236}">
                <a16:creationId xmlns:a16="http://schemas.microsoft.com/office/drawing/2014/main" id="{647537C5-6ED7-4051-800A-7551221507B0}"/>
              </a:ext>
            </a:extLst>
          </p:cNvPr>
          <p:cNvSpPr>
            <a:spLocks noGrp="1"/>
          </p:cNvSpPr>
          <p:nvPr>
            <p:ph idx="1"/>
          </p:nvPr>
        </p:nvSpPr>
        <p:spPr>
          <a:xfrm>
            <a:off x="1410027" y="2290193"/>
            <a:ext cx="9371948" cy="3896489"/>
          </a:xfrm>
        </p:spPr>
        <p:txBody>
          <a:bodyPr/>
          <a:lstStyle/>
          <a:p>
            <a:r>
              <a:rPr lang="hr-HR" dirty="0"/>
              <a:t>sudska praksa po starome zakonu: za sve što je u spremniku nadležan je davatelj usluge, za sve van spremnika nadležan je komunalni redar</a:t>
            </a:r>
          </a:p>
          <a:p>
            <a:endParaRPr lang="hr-HR" dirty="0"/>
          </a:p>
          <a:p>
            <a:r>
              <a:rPr lang="hr-HR" dirty="0"/>
              <a:t>ugovorna kazna davatelja javne usluge nije kazna u klasičnom smislu riječi, već nadoknada troškova sanacije nepravilnog postupanja korisnika (visina ograničena na </a:t>
            </a:r>
            <a:r>
              <a:rPr lang="hr-HR" dirty="0" err="1"/>
              <a:t>max</a:t>
            </a:r>
            <a:r>
              <a:rPr lang="hr-HR" dirty="0"/>
              <a:t>. 12 fiksnih mjesečnih iznosa na računu toga korisnika</a:t>
            </a:r>
          </a:p>
          <a:p>
            <a:endParaRPr lang="hr-HR" dirty="0"/>
          </a:p>
          <a:p>
            <a:endParaRPr lang="hr-HR" dirty="0"/>
          </a:p>
          <a:p>
            <a:endParaRPr lang="hr-HR" dirty="0"/>
          </a:p>
          <a:p>
            <a:pPr marL="0" indent="0">
              <a:buNone/>
            </a:pPr>
            <a:endParaRPr lang="hr-HR" dirty="0"/>
          </a:p>
          <a:p>
            <a:endParaRPr lang="hr-HR" dirty="0"/>
          </a:p>
        </p:txBody>
      </p:sp>
      <p:sp>
        <p:nvSpPr>
          <p:cNvPr id="4" name="Rezervirano mjesto broja slajda 3">
            <a:extLst>
              <a:ext uri="{FF2B5EF4-FFF2-40B4-BE49-F238E27FC236}">
                <a16:creationId xmlns:a16="http://schemas.microsoft.com/office/drawing/2014/main" id="{7D7A820B-663A-4D95-8DB2-32A3DC4279F4}"/>
              </a:ext>
            </a:extLst>
          </p:cNvPr>
          <p:cNvSpPr>
            <a:spLocks noGrp="1"/>
          </p:cNvSpPr>
          <p:nvPr>
            <p:ph type="sldNum" sz="quarter" idx="12"/>
          </p:nvPr>
        </p:nvSpPr>
        <p:spPr/>
        <p:txBody>
          <a:bodyPr/>
          <a:lstStyle/>
          <a:p>
            <a:r>
              <a:rPr lang="hr-HR" dirty="0"/>
              <a:t>14</a:t>
            </a:r>
          </a:p>
        </p:txBody>
      </p:sp>
      <p:sp>
        <p:nvSpPr>
          <p:cNvPr id="5" name="Rezervirano mjesto datuma 4">
            <a:extLst>
              <a:ext uri="{FF2B5EF4-FFF2-40B4-BE49-F238E27FC236}">
                <a16:creationId xmlns:a16="http://schemas.microsoft.com/office/drawing/2014/main" id="{4AE5E969-618C-42CB-85A2-6D6044C3EC42}"/>
              </a:ext>
            </a:extLst>
          </p:cNvPr>
          <p:cNvSpPr>
            <a:spLocks noGrp="1"/>
          </p:cNvSpPr>
          <p:nvPr>
            <p:ph type="dt" sz="half" idx="10"/>
          </p:nvPr>
        </p:nvSpPr>
        <p:spPr/>
        <p:txBody>
          <a:bodyPr/>
          <a:lstStyle/>
          <a:p>
            <a:fld id="{A25B4763-5196-479D-9597-A01409731CA8}" type="datetime1">
              <a:rPr lang="hr-HR" smtClean="0"/>
              <a:t>23.10.2023.</a:t>
            </a:fld>
            <a:endParaRPr lang="en-US" dirty="0"/>
          </a:p>
        </p:txBody>
      </p:sp>
    </p:spTree>
    <p:extLst>
      <p:ext uri="{BB962C8B-B14F-4D97-AF65-F5344CB8AC3E}">
        <p14:creationId xmlns:p14="http://schemas.microsoft.com/office/powerpoint/2010/main" val="31614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Nivo problema u stvarnom životu</a:t>
            </a:r>
          </a:p>
        </p:txBody>
      </p:sp>
      <p:pic>
        <p:nvPicPr>
          <p:cNvPr id="4" name="Rezervirano mjesto sadržaja 3">
            <a:extLst>
              <a:ext uri="{FF2B5EF4-FFF2-40B4-BE49-F238E27FC236}">
                <a16:creationId xmlns:a16="http://schemas.microsoft.com/office/drawing/2014/main" id="{E05D647C-4825-0F0A-B0DD-C29A736D817C}"/>
              </a:ext>
            </a:extLst>
          </p:cNvPr>
          <p:cNvPicPr>
            <a:picLocks noGrp="1" noChangeAspect="1"/>
          </p:cNvPicPr>
          <p:nvPr>
            <p:ph idx="1"/>
          </p:nvPr>
        </p:nvPicPr>
        <p:blipFill>
          <a:blip r:embed="rId2"/>
          <a:stretch>
            <a:fillRect/>
          </a:stretch>
        </p:blipFill>
        <p:spPr>
          <a:xfrm>
            <a:off x="2105978" y="1248612"/>
            <a:ext cx="8072216" cy="4199481"/>
          </a:xfrm>
          <a:prstGeom prst="rect">
            <a:avLst/>
          </a:prstGeom>
        </p:spPr>
      </p:pic>
    </p:spTree>
    <p:extLst>
      <p:ext uri="{BB962C8B-B14F-4D97-AF65-F5344CB8AC3E}">
        <p14:creationId xmlns:p14="http://schemas.microsoft.com/office/powerpoint/2010/main" val="293075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Autofit/>
          </a:bodyPr>
          <a:lstStyle/>
          <a:p>
            <a:r>
              <a:rPr lang="hr-HR" sz="3266" dirty="0"/>
              <a:t>Suradnja grada i komunalnog poduzeća	</a:t>
            </a:r>
          </a:p>
        </p:txBody>
      </p:sp>
      <p:pic>
        <p:nvPicPr>
          <p:cNvPr id="4" name="Rezervirano mjesto sadržaja 3">
            <a:extLst>
              <a:ext uri="{FF2B5EF4-FFF2-40B4-BE49-F238E27FC236}">
                <a16:creationId xmlns:a16="http://schemas.microsoft.com/office/drawing/2014/main" id="{EE2D03ED-D96F-6F7F-AF09-CCB27692691D}"/>
              </a:ext>
            </a:extLst>
          </p:cNvPr>
          <p:cNvPicPr>
            <a:picLocks noGrp="1" noChangeAspect="1"/>
          </p:cNvPicPr>
          <p:nvPr>
            <p:ph idx="1"/>
          </p:nvPr>
        </p:nvPicPr>
        <p:blipFill>
          <a:blip r:embed="rId2"/>
          <a:stretch>
            <a:fillRect/>
          </a:stretch>
        </p:blipFill>
        <p:spPr>
          <a:xfrm>
            <a:off x="2006650" y="1248612"/>
            <a:ext cx="8270872" cy="4199481"/>
          </a:xfrm>
          <a:prstGeom prst="rect">
            <a:avLst/>
          </a:prstGeom>
        </p:spPr>
      </p:pic>
    </p:spTree>
    <p:extLst>
      <p:ext uri="{BB962C8B-B14F-4D97-AF65-F5344CB8AC3E}">
        <p14:creationId xmlns:p14="http://schemas.microsoft.com/office/powerpoint/2010/main" val="32930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sz="3266" dirty="0"/>
              <a:t>2. faza: nadzor prije prolaza kamiona</a:t>
            </a:r>
          </a:p>
        </p:txBody>
      </p:sp>
      <p:pic>
        <p:nvPicPr>
          <p:cNvPr id="10" name="Rezervirano mjesto sadržaja 9">
            <a:extLst>
              <a:ext uri="{FF2B5EF4-FFF2-40B4-BE49-F238E27FC236}">
                <a16:creationId xmlns:a16="http://schemas.microsoft.com/office/drawing/2014/main" id="{C35E2836-A3B9-F02D-FF5D-0EF8C5CB9962}"/>
              </a:ext>
            </a:extLst>
          </p:cNvPr>
          <p:cNvPicPr>
            <a:picLocks noGrp="1" noChangeAspect="1"/>
          </p:cNvPicPr>
          <p:nvPr>
            <p:ph idx="1"/>
          </p:nvPr>
        </p:nvPicPr>
        <p:blipFill>
          <a:blip r:embed="rId2"/>
          <a:stretch>
            <a:fillRect/>
          </a:stretch>
        </p:blipFill>
        <p:spPr>
          <a:xfrm>
            <a:off x="1913081" y="1585580"/>
            <a:ext cx="8365838" cy="3910065"/>
          </a:xfrm>
          <a:prstGeom prst="rect">
            <a:avLst/>
          </a:prstGeom>
        </p:spPr>
      </p:pic>
    </p:spTree>
    <p:extLst>
      <p:ext uri="{BB962C8B-B14F-4D97-AF65-F5344CB8AC3E}">
        <p14:creationId xmlns:p14="http://schemas.microsoft.com/office/powerpoint/2010/main" val="38258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3. faza: obrada prijave</a:t>
            </a:r>
          </a:p>
        </p:txBody>
      </p:sp>
      <p:pic>
        <p:nvPicPr>
          <p:cNvPr id="4" name="Rezervirano mjesto sadržaja 3">
            <a:extLst>
              <a:ext uri="{FF2B5EF4-FFF2-40B4-BE49-F238E27FC236}">
                <a16:creationId xmlns:a16="http://schemas.microsoft.com/office/drawing/2014/main" id="{2C88B386-44ED-3075-3F46-95079508DF79}"/>
              </a:ext>
            </a:extLst>
          </p:cNvPr>
          <p:cNvPicPr>
            <a:picLocks noGrp="1" noChangeAspect="1"/>
          </p:cNvPicPr>
          <p:nvPr>
            <p:ph idx="1"/>
          </p:nvPr>
        </p:nvPicPr>
        <p:blipFill>
          <a:blip r:embed="rId2"/>
          <a:stretch>
            <a:fillRect/>
          </a:stretch>
        </p:blipFill>
        <p:spPr>
          <a:xfrm>
            <a:off x="2005964" y="1140025"/>
            <a:ext cx="3330641" cy="4324827"/>
          </a:xfrm>
          <a:prstGeom prst="rect">
            <a:avLst/>
          </a:prstGeom>
        </p:spPr>
      </p:pic>
      <p:pic>
        <p:nvPicPr>
          <p:cNvPr id="5" name="Slika 4">
            <a:extLst>
              <a:ext uri="{FF2B5EF4-FFF2-40B4-BE49-F238E27FC236}">
                <a16:creationId xmlns:a16="http://schemas.microsoft.com/office/drawing/2014/main" id="{8B34B7DC-AD4D-CA9D-56BF-187A0B2021D4}"/>
              </a:ext>
            </a:extLst>
          </p:cNvPr>
          <p:cNvPicPr>
            <a:picLocks noChangeAspect="1"/>
          </p:cNvPicPr>
          <p:nvPr/>
        </p:nvPicPr>
        <p:blipFill>
          <a:blip r:embed="rId3"/>
          <a:stretch>
            <a:fillRect/>
          </a:stretch>
        </p:blipFill>
        <p:spPr>
          <a:xfrm>
            <a:off x="6855397" y="238000"/>
            <a:ext cx="3423478" cy="5602206"/>
          </a:xfrm>
          <a:prstGeom prst="rect">
            <a:avLst/>
          </a:prstGeom>
        </p:spPr>
      </p:pic>
    </p:spTree>
    <p:extLst>
      <p:ext uri="{BB962C8B-B14F-4D97-AF65-F5344CB8AC3E}">
        <p14:creationId xmlns:p14="http://schemas.microsoft.com/office/powerpoint/2010/main" val="140630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Kako izaći iz začaranog kruga?</a:t>
            </a:r>
          </a:p>
        </p:txBody>
      </p:sp>
      <p:pic>
        <p:nvPicPr>
          <p:cNvPr id="4" name="Rezervirano mjesto sadržaja 3">
            <a:extLst>
              <a:ext uri="{FF2B5EF4-FFF2-40B4-BE49-F238E27FC236}">
                <a16:creationId xmlns:a16="http://schemas.microsoft.com/office/drawing/2014/main" id="{0340FA05-BE1A-98F6-D256-E908B6ED4FC5}"/>
              </a:ext>
            </a:extLst>
          </p:cNvPr>
          <p:cNvPicPr>
            <a:picLocks noGrp="1" noChangeAspect="1"/>
          </p:cNvPicPr>
          <p:nvPr>
            <p:ph idx="1"/>
          </p:nvPr>
        </p:nvPicPr>
        <p:blipFill>
          <a:blip r:embed="rId2"/>
          <a:stretch>
            <a:fillRect/>
          </a:stretch>
        </p:blipFill>
        <p:spPr>
          <a:xfrm>
            <a:off x="2005963" y="1198338"/>
            <a:ext cx="6273553" cy="4199481"/>
          </a:xfrm>
          <a:prstGeom prst="rect">
            <a:avLst/>
          </a:prstGeom>
        </p:spPr>
      </p:pic>
      <p:sp>
        <p:nvSpPr>
          <p:cNvPr id="6" name="TekstniOkvir 5">
            <a:extLst>
              <a:ext uri="{FF2B5EF4-FFF2-40B4-BE49-F238E27FC236}">
                <a16:creationId xmlns:a16="http://schemas.microsoft.com/office/drawing/2014/main" id="{F6A15DB6-8145-635F-7DB0-6012E0B63320}"/>
              </a:ext>
            </a:extLst>
          </p:cNvPr>
          <p:cNvSpPr txBox="1"/>
          <p:nvPr/>
        </p:nvSpPr>
        <p:spPr>
          <a:xfrm>
            <a:off x="7643660" y="5324612"/>
            <a:ext cx="2635215" cy="343620"/>
          </a:xfrm>
          <a:prstGeom prst="rect">
            <a:avLst/>
          </a:prstGeom>
          <a:noFill/>
        </p:spPr>
        <p:txBody>
          <a:bodyPr wrap="square">
            <a:spAutoFit/>
          </a:bodyPr>
          <a:lstStyle/>
          <a:p>
            <a:r>
              <a:rPr lang="hr-HR" sz="1633" dirty="0"/>
              <a:t>Autor: dr.sc. Viktor </a:t>
            </a:r>
            <a:r>
              <a:rPr lang="hr-HR" sz="1633" dirty="0" err="1"/>
              <a:t>Simončič</a:t>
            </a:r>
            <a:endParaRPr lang="hr-HR" sz="1633" dirty="0"/>
          </a:p>
        </p:txBody>
      </p:sp>
    </p:spTree>
    <p:extLst>
      <p:ext uri="{BB962C8B-B14F-4D97-AF65-F5344CB8AC3E}">
        <p14:creationId xmlns:p14="http://schemas.microsoft.com/office/powerpoint/2010/main" val="384051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4. faza: reakcija</a:t>
            </a:r>
          </a:p>
        </p:txBody>
      </p:sp>
      <p:pic>
        <p:nvPicPr>
          <p:cNvPr id="4" name="Rezervirano mjesto sadržaja 3">
            <a:extLst>
              <a:ext uri="{FF2B5EF4-FFF2-40B4-BE49-F238E27FC236}">
                <a16:creationId xmlns:a16="http://schemas.microsoft.com/office/drawing/2014/main" id="{B9370FFD-0288-5860-2CD0-42E14FD18031}"/>
              </a:ext>
            </a:extLst>
          </p:cNvPr>
          <p:cNvPicPr>
            <a:picLocks noGrp="1" noChangeAspect="1"/>
          </p:cNvPicPr>
          <p:nvPr>
            <p:ph idx="1"/>
          </p:nvPr>
        </p:nvPicPr>
        <p:blipFill>
          <a:blip r:embed="rId2"/>
          <a:stretch>
            <a:fillRect/>
          </a:stretch>
        </p:blipFill>
        <p:spPr>
          <a:xfrm>
            <a:off x="1799310" y="1290376"/>
            <a:ext cx="8764497" cy="3672509"/>
          </a:xfrm>
          <a:prstGeom prst="rect">
            <a:avLst/>
          </a:prstGeom>
        </p:spPr>
      </p:pic>
    </p:spTree>
    <p:extLst>
      <p:ext uri="{BB962C8B-B14F-4D97-AF65-F5344CB8AC3E}">
        <p14:creationId xmlns:p14="http://schemas.microsoft.com/office/powerpoint/2010/main" val="38453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Što dalje?</a:t>
            </a:r>
          </a:p>
        </p:txBody>
      </p:sp>
      <p:sp>
        <p:nvSpPr>
          <p:cNvPr id="3" name="Content Placeholder 2">
            <a:extLst>
              <a:ext uri="{FF2B5EF4-FFF2-40B4-BE49-F238E27FC236}">
                <a16:creationId xmlns:a16="http://schemas.microsoft.com/office/drawing/2014/main" id="{49A825CE-FF86-465A-A747-C3FDCB0B647B}"/>
              </a:ext>
            </a:extLst>
          </p:cNvPr>
          <p:cNvSpPr>
            <a:spLocks noGrp="1"/>
          </p:cNvSpPr>
          <p:nvPr>
            <p:ph idx="1"/>
          </p:nvPr>
        </p:nvSpPr>
        <p:spPr>
          <a:xfrm>
            <a:off x="2005964" y="1248658"/>
            <a:ext cx="8272912" cy="4200026"/>
          </a:xfrm>
        </p:spPr>
        <p:txBody>
          <a:bodyPr/>
          <a:lstStyle/>
          <a:p>
            <a:r>
              <a:rPr lang="hr-HR" dirty="0"/>
              <a:t>„inventura” odredbi u gradskim javnim natječajima:</a:t>
            </a:r>
          </a:p>
          <a:p>
            <a:pPr lvl="1"/>
            <a:r>
              <a:rPr lang="hr-HR" dirty="0"/>
              <a:t>dozvole na pomorskom dobru, ugovori o zakupu javnih površina za postavljanje kioska, ugostiteljskih terasa i sl. </a:t>
            </a:r>
          </a:p>
          <a:p>
            <a:r>
              <a:rPr lang="hr-HR" dirty="0"/>
              <a:t>diskvalificiranje prekršitelja Odluke o komunalnom redu/Odluke o redu na pomorskom dobru</a:t>
            </a:r>
          </a:p>
          <a:p>
            <a:r>
              <a:rPr lang="hr-HR" dirty="0"/>
              <a:t>raskid ugovora s prekršiteljima i njihovo iseljenje („udar na džep”)</a:t>
            </a:r>
          </a:p>
          <a:p>
            <a:pPr lvl="1"/>
            <a:endParaRPr lang="hr-HR" dirty="0"/>
          </a:p>
        </p:txBody>
      </p:sp>
    </p:spTree>
    <p:extLst>
      <p:ext uri="{BB962C8B-B14F-4D97-AF65-F5344CB8AC3E}">
        <p14:creationId xmlns:p14="http://schemas.microsoft.com/office/powerpoint/2010/main" val="151135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C7BE66-F347-4F79-9E57-640215A8FC19}"/>
              </a:ext>
            </a:extLst>
          </p:cNvPr>
          <p:cNvSpPr>
            <a:spLocks noGrp="1"/>
          </p:cNvSpPr>
          <p:nvPr>
            <p:ph type="title"/>
          </p:nvPr>
        </p:nvSpPr>
        <p:spPr/>
        <p:txBody>
          <a:bodyPr/>
          <a:lstStyle/>
          <a:p>
            <a:r>
              <a:rPr lang="hr-HR" dirty="0"/>
              <a:t>Zakon o zaštiti od buke					1.</a:t>
            </a:r>
          </a:p>
        </p:txBody>
      </p:sp>
      <p:sp>
        <p:nvSpPr>
          <p:cNvPr id="3" name="Rezervirano mjesto sadržaja 2">
            <a:extLst>
              <a:ext uri="{FF2B5EF4-FFF2-40B4-BE49-F238E27FC236}">
                <a16:creationId xmlns:a16="http://schemas.microsoft.com/office/drawing/2014/main" id="{5241212A-6DED-4C3A-8016-FB5FAECD8925}"/>
              </a:ext>
            </a:extLst>
          </p:cNvPr>
          <p:cNvSpPr>
            <a:spLocks noGrp="1"/>
          </p:cNvSpPr>
          <p:nvPr>
            <p:ph idx="1"/>
          </p:nvPr>
        </p:nvSpPr>
        <p:spPr>
          <a:xfrm>
            <a:off x="1410026" y="1566001"/>
            <a:ext cx="10188415" cy="4620682"/>
          </a:xfrm>
        </p:spPr>
        <p:txBody>
          <a:bodyPr/>
          <a:lstStyle/>
          <a:p>
            <a:pPr marL="0" indent="0">
              <a:buNone/>
            </a:pPr>
            <a:r>
              <a:rPr lang="hr-HR" dirty="0"/>
              <a:t>Članak 16. </a:t>
            </a:r>
          </a:p>
          <a:p>
            <a:pPr marL="0" indent="0">
              <a:buNone/>
            </a:pPr>
            <a:r>
              <a:rPr lang="hr-HR" dirty="0"/>
              <a:t>… nadzor nad provedbom odluka predstavničkih tijela JLS provodi komunalno redarstvo.</a:t>
            </a:r>
          </a:p>
          <a:p>
            <a:pPr marL="0" indent="0">
              <a:buNone/>
            </a:pPr>
            <a:r>
              <a:rPr lang="hr-HR" dirty="0">
                <a:solidFill>
                  <a:schemeClr val="accent1">
                    <a:lumMod val="50000"/>
                  </a:schemeClr>
                </a:solidFill>
              </a:rPr>
              <a:t>Odluka JLS </a:t>
            </a:r>
            <a:r>
              <a:rPr lang="hr-HR" dirty="0"/>
              <a:t>regulira:</a:t>
            </a:r>
          </a:p>
          <a:p>
            <a:r>
              <a:rPr lang="hr-HR" dirty="0"/>
              <a:t>u</a:t>
            </a:r>
            <a:r>
              <a:rPr lang="en-US" dirty="0" err="1"/>
              <a:t>porab</a:t>
            </a:r>
            <a:r>
              <a:rPr lang="hr-HR" dirty="0"/>
              <a:t>u</a:t>
            </a:r>
            <a:r>
              <a:rPr lang="en-US" dirty="0"/>
              <a:t> </a:t>
            </a:r>
            <a:r>
              <a:rPr lang="en-US" dirty="0" err="1"/>
              <a:t>akustičkih</a:t>
            </a:r>
            <a:r>
              <a:rPr lang="en-US" dirty="0"/>
              <a:t> </a:t>
            </a:r>
            <a:r>
              <a:rPr lang="en-US" dirty="0" err="1"/>
              <a:t>i</a:t>
            </a:r>
            <a:r>
              <a:rPr lang="en-US" dirty="0"/>
              <a:t> </a:t>
            </a:r>
            <a:r>
              <a:rPr lang="en-US" dirty="0" err="1"/>
              <a:t>elektroakustičkih</a:t>
            </a:r>
            <a:r>
              <a:rPr lang="en-US" dirty="0"/>
              <a:t> </a:t>
            </a:r>
            <a:r>
              <a:rPr lang="en-US" dirty="0" err="1"/>
              <a:t>uređaja</a:t>
            </a:r>
            <a:r>
              <a:rPr lang="en-US" dirty="0"/>
              <a:t> </a:t>
            </a:r>
            <a:r>
              <a:rPr lang="en-US" dirty="0" err="1"/>
              <a:t>na</a:t>
            </a:r>
            <a:r>
              <a:rPr lang="en-US" dirty="0"/>
              <a:t> </a:t>
            </a:r>
            <a:r>
              <a:rPr lang="en-US" dirty="0" err="1"/>
              <a:t>otvorenom</a:t>
            </a:r>
            <a:r>
              <a:rPr lang="en-US" dirty="0"/>
              <a:t> u </a:t>
            </a:r>
            <a:r>
              <a:rPr lang="en-US" dirty="0" err="1"/>
              <a:t>objektima</a:t>
            </a:r>
            <a:r>
              <a:rPr lang="en-US" dirty="0"/>
              <a:t> </a:t>
            </a:r>
            <a:r>
              <a:rPr lang="en-US" dirty="0" err="1"/>
              <a:t>registriranim</a:t>
            </a:r>
            <a:r>
              <a:rPr lang="en-US" dirty="0"/>
              <a:t> za </a:t>
            </a:r>
            <a:r>
              <a:rPr lang="en-US" dirty="0" err="1"/>
              <a:t>obavljanje</a:t>
            </a:r>
            <a:r>
              <a:rPr lang="en-US" dirty="0"/>
              <a:t> </a:t>
            </a:r>
            <a:r>
              <a:rPr lang="en-US" dirty="0" err="1"/>
              <a:t>ugostiteljske</a:t>
            </a:r>
            <a:r>
              <a:rPr lang="en-US" dirty="0"/>
              <a:t> </a:t>
            </a:r>
            <a:r>
              <a:rPr lang="en-US" dirty="0" err="1"/>
              <a:t>djelatnosti</a:t>
            </a:r>
            <a:r>
              <a:rPr lang="en-US" dirty="0"/>
              <a:t> </a:t>
            </a:r>
            <a:r>
              <a:rPr lang="hr-HR" dirty="0"/>
              <a:t>(</a:t>
            </a:r>
            <a:r>
              <a:rPr lang="en-US" dirty="0" err="1"/>
              <a:t>ako</a:t>
            </a:r>
            <a:r>
              <a:rPr lang="en-US" dirty="0"/>
              <a:t> </a:t>
            </a:r>
            <a:r>
              <a:rPr lang="hr-HR" dirty="0"/>
              <a:t>akt JLS ne određuje drugačije, </a:t>
            </a:r>
            <a:r>
              <a:rPr lang="en-US" dirty="0"/>
              <a:t>ne </a:t>
            </a:r>
            <a:r>
              <a:rPr lang="en-US" dirty="0" err="1"/>
              <a:t>smije</a:t>
            </a:r>
            <a:r>
              <a:rPr lang="en-US" dirty="0"/>
              <a:t> </a:t>
            </a:r>
            <a:r>
              <a:rPr lang="en-US" dirty="0" err="1"/>
              <a:t>prelaziti</a:t>
            </a:r>
            <a:r>
              <a:rPr lang="en-US" dirty="0"/>
              <a:t> </a:t>
            </a:r>
            <a:r>
              <a:rPr lang="hr-HR" dirty="0"/>
              <a:t>vrijeme nakon 24.00 sati),</a:t>
            </a:r>
          </a:p>
          <a:p>
            <a:r>
              <a:rPr lang="hr-HR" dirty="0"/>
              <a:t>lokacije (ulice, trgovi, dijelovi, zone…)  na kojima buka smije prekoračiti dopuštenu granicu (javni skupovi i priredbe), putevi dolaska i odlaska sudionika</a:t>
            </a:r>
          </a:p>
          <a:p>
            <a:endParaRPr lang="hr-HR" dirty="0"/>
          </a:p>
          <a:p>
            <a:pPr marL="0" indent="0">
              <a:buNone/>
            </a:pPr>
            <a:endParaRPr lang="hr-HR" dirty="0"/>
          </a:p>
        </p:txBody>
      </p:sp>
      <p:sp>
        <p:nvSpPr>
          <p:cNvPr id="4" name="Rezervirano mjesto broja slajda 3">
            <a:extLst>
              <a:ext uri="{FF2B5EF4-FFF2-40B4-BE49-F238E27FC236}">
                <a16:creationId xmlns:a16="http://schemas.microsoft.com/office/drawing/2014/main" id="{1B11818A-301A-4F4B-AC1D-9DB2C003952D}"/>
              </a:ext>
            </a:extLst>
          </p:cNvPr>
          <p:cNvSpPr>
            <a:spLocks noGrp="1"/>
          </p:cNvSpPr>
          <p:nvPr>
            <p:ph type="sldNum" sz="quarter" idx="12"/>
          </p:nvPr>
        </p:nvSpPr>
        <p:spPr/>
        <p:txBody>
          <a:bodyPr/>
          <a:lstStyle/>
          <a:p>
            <a:fld id="{9CD8D479-8942-46E8-A226-A4E01F7A105C}" type="slidenum">
              <a:rPr lang="hr-HR" smtClean="0"/>
              <a:pPr/>
              <a:t>22</a:t>
            </a:fld>
            <a:endParaRPr lang="hr-HR"/>
          </a:p>
        </p:txBody>
      </p:sp>
      <p:sp>
        <p:nvSpPr>
          <p:cNvPr id="5" name="Rezervirano mjesto datuma 4">
            <a:extLst>
              <a:ext uri="{FF2B5EF4-FFF2-40B4-BE49-F238E27FC236}">
                <a16:creationId xmlns:a16="http://schemas.microsoft.com/office/drawing/2014/main" id="{66E57E37-B351-438A-AF2B-8724510B5C4F}"/>
              </a:ext>
            </a:extLst>
          </p:cNvPr>
          <p:cNvSpPr>
            <a:spLocks noGrp="1"/>
          </p:cNvSpPr>
          <p:nvPr>
            <p:ph type="dt" sz="half" idx="10"/>
          </p:nvPr>
        </p:nvSpPr>
        <p:spPr/>
        <p:txBody>
          <a:bodyPr/>
          <a:lstStyle/>
          <a:p>
            <a:fld id="{A2668A30-310B-45FA-84B0-31CD6690DEC0}" type="datetime1">
              <a:rPr lang="hr-HR" smtClean="0"/>
              <a:t>23.10.2023.</a:t>
            </a:fld>
            <a:endParaRPr lang="en-US" dirty="0"/>
          </a:p>
        </p:txBody>
      </p:sp>
    </p:spTree>
    <p:extLst>
      <p:ext uri="{BB962C8B-B14F-4D97-AF65-F5344CB8AC3E}">
        <p14:creationId xmlns:p14="http://schemas.microsoft.com/office/powerpoint/2010/main" val="3796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1D6698-A75E-4DA5-99AB-BD28E4C128B3}"/>
              </a:ext>
            </a:extLst>
          </p:cNvPr>
          <p:cNvSpPr>
            <a:spLocks noGrp="1"/>
          </p:cNvSpPr>
          <p:nvPr>
            <p:ph type="title"/>
          </p:nvPr>
        </p:nvSpPr>
        <p:spPr/>
        <p:txBody>
          <a:bodyPr/>
          <a:lstStyle/>
          <a:p>
            <a:r>
              <a:rPr lang="hr-HR" dirty="0"/>
              <a:t>Zakon o zaštiti od buke					2.</a:t>
            </a:r>
          </a:p>
        </p:txBody>
      </p:sp>
      <p:sp>
        <p:nvSpPr>
          <p:cNvPr id="3" name="Rezervirano mjesto sadržaja 2">
            <a:extLst>
              <a:ext uri="{FF2B5EF4-FFF2-40B4-BE49-F238E27FC236}">
                <a16:creationId xmlns:a16="http://schemas.microsoft.com/office/drawing/2014/main" id="{A53DAB4C-CA10-4EB2-9B3D-91624FC0FB37}"/>
              </a:ext>
            </a:extLst>
          </p:cNvPr>
          <p:cNvSpPr>
            <a:spLocks noGrp="1"/>
          </p:cNvSpPr>
          <p:nvPr>
            <p:ph idx="1"/>
          </p:nvPr>
        </p:nvSpPr>
        <p:spPr/>
        <p:txBody>
          <a:bodyPr>
            <a:normAutofit/>
          </a:bodyPr>
          <a:lstStyle/>
          <a:p>
            <a:pPr marL="0" indent="0">
              <a:buNone/>
            </a:pPr>
            <a:r>
              <a:rPr lang="hr-HR" dirty="0"/>
              <a:t>Komunalni redari su ovlašteni:</a:t>
            </a:r>
            <a:endParaRPr lang="en-US" dirty="0"/>
          </a:p>
          <a:p>
            <a:pPr>
              <a:buFontTx/>
              <a:buChar char="-"/>
            </a:pPr>
            <a:r>
              <a:rPr lang="en-US" dirty="0" err="1"/>
              <a:t>zatražiti</a:t>
            </a:r>
            <a:r>
              <a:rPr lang="en-US" dirty="0"/>
              <a:t> od </a:t>
            </a:r>
            <a:r>
              <a:rPr lang="en-US" dirty="0" err="1"/>
              <a:t>vlasnika</a:t>
            </a:r>
            <a:r>
              <a:rPr lang="hr-HR" dirty="0"/>
              <a:t> / organizatora</a:t>
            </a:r>
            <a:r>
              <a:rPr lang="en-US" dirty="0"/>
              <a:t> </a:t>
            </a:r>
            <a:r>
              <a:rPr lang="en-US" dirty="0" err="1">
                <a:solidFill>
                  <a:srgbClr val="FF0000"/>
                </a:solidFill>
              </a:rPr>
              <a:t>rješenje</a:t>
            </a:r>
            <a:r>
              <a:rPr lang="en-US" dirty="0">
                <a:solidFill>
                  <a:srgbClr val="FF0000"/>
                </a:solidFill>
              </a:rPr>
              <a:t> </a:t>
            </a:r>
            <a:r>
              <a:rPr lang="en-US" dirty="0" err="1">
                <a:solidFill>
                  <a:srgbClr val="FF0000"/>
                </a:solidFill>
              </a:rPr>
              <a:t>sanitarne</a:t>
            </a:r>
            <a:r>
              <a:rPr lang="en-US" dirty="0">
                <a:solidFill>
                  <a:srgbClr val="FF0000"/>
                </a:solidFill>
              </a:rPr>
              <a:t> </a:t>
            </a:r>
            <a:r>
              <a:rPr lang="en-US" dirty="0" err="1">
                <a:solidFill>
                  <a:srgbClr val="FF0000"/>
                </a:solidFill>
              </a:rPr>
              <a:t>inspekcije</a:t>
            </a:r>
            <a:r>
              <a:rPr lang="en-US" dirty="0">
                <a:solidFill>
                  <a:srgbClr val="FF0000"/>
                </a:solidFill>
              </a:rPr>
              <a:t> o </a:t>
            </a:r>
            <a:r>
              <a:rPr lang="en-US" dirty="0" err="1">
                <a:solidFill>
                  <a:srgbClr val="FF0000"/>
                </a:solidFill>
              </a:rPr>
              <a:t>zadovoljavanju</a:t>
            </a:r>
            <a:r>
              <a:rPr lang="en-US" dirty="0">
                <a:solidFill>
                  <a:srgbClr val="FF0000"/>
                </a:solidFill>
              </a:rPr>
              <a:t> </a:t>
            </a:r>
            <a:r>
              <a:rPr lang="en-US" dirty="0" err="1">
                <a:solidFill>
                  <a:srgbClr val="FF0000"/>
                </a:solidFill>
              </a:rPr>
              <a:t>uvjeta</a:t>
            </a:r>
            <a:r>
              <a:rPr lang="en-US" dirty="0">
                <a:solidFill>
                  <a:srgbClr val="FF0000"/>
                </a:solidFill>
              </a:rPr>
              <a:t> </a:t>
            </a:r>
            <a:r>
              <a:rPr lang="en-US" dirty="0" err="1">
                <a:solidFill>
                  <a:srgbClr val="FF0000"/>
                </a:solidFill>
              </a:rPr>
              <a:t>zaštite</a:t>
            </a:r>
            <a:r>
              <a:rPr lang="en-US" dirty="0">
                <a:solidFill>
                  <a:srgbClr val="FF0000"/>
                </a:solidFill>
              </a:rPr>
              <a:t> od buke</a:t>
            </a:r>
            <a:r>
              <a:rPr lang="en-US" dirty="0"/>
              <a:t>,</a:t>
            </a:r>
            <a:endParaRPr lang="hr-HR" dirty="0"/>
          </a:p>
          <a:p>
            <a:pPr>
              <a:buFontTx/>
              <a:buChar char="-"/>
            </a:pPr>
            <a:r>
              <a:rPr lang="en-US" dirty="0"/>
              <a:t> </a:t>
            </a:r>
            <a:r>
              <a:rPr lang="hr-HR" dirty="0"/>
              <a:t>pregledati da li su uređaji delimitirani.</a:t>
            </a:r>
          </a:p>
          <a:p>
            <a:pPr marL="0" indent="0">
              <a:buNone/>
            </a:pPr>
            <a:endParaRPr lang="hr-HR" dirty="0"/>
          </a:p>
          <a:p>
            <a:pPr marL="0" indent="0">
              <a:buNone/>
            </a:pPr>
            <a:r>
              <a:rPr lang="hr-HR" dirty="0"/>
              <a:t>Komunalni redari rješenjem naređuju </a:t>
            </a:r>
            <a:r>
              <a:rPr lang="hr-HR" u="sng" dirty="0"/>
              <a:t>upravne mjere po čl.18.st.1, </a:t>
            </a:r>
            <a:r>
              <a:rPr lang="hr-HR" u="sng" dirty="0" err="1"/>
              <a:t>tč</a:t>
            </a:r>
            <a:r>
              <a:rPr lang="hr-HR" u="sng" dirty="0"/>
              <a:t>. 1-4</a:t>
            </a:r>
            <a:r>
              <a:rPr lang="hr-HR" dirty="0"/>
              <a:t>:</a:t>
            </a:r>
          </a:p>
          <a:p>
            <a:pPr marL="457200" indent="-457200">
              <a:buFont typeface="+mj-lt"/>
              <a:buAutoNum type="arabicPeriod"/>
            </a:pPr>
            <a:r>
              <a:rPr lang="hr-HR" dirty="0"/>
              <a:t>naređuju akustična mjerenja osobama koje koriste izvore buke</a:t>
            </a:r>
          </a:p>
          <a:p>
            <a:pPr marL="457200" indent="-457200">
              <a:buFont typeface="+mj-lt"/>
              <a:buAutoNum type="arabicPeriod"/>
            </a:pPr>
            <a:r>
              <a:rPr lang="hr-HR" dirty="0"/>
              <a:t>naređuju poduzimanje propisanih utvrđenih mjera zaštite od buke</a:t>
            </a:r>
          </a:p>
          <a:p>
            <a:pPr marL="457200" indent="-457200">
              <a:buFont typeface="+mj-lt"/>
              <a:buAutoNum type="arabicPeriod"/>
            </a:pPr>
            <a:r>
              <a:rPr lang="hr-HR" dirty="0"/>
              <a:t>zabranjuju uporabu izvora buke prije poduzimanja mjera zaštite</a:t>
            </a:r>
          </a:p>
          <a:p>
            <a:pPr marL="457200" indent="-457200">
              <a:buFont typeface="+mj-lt"/>
              <a:buAutoNum type="arabicPeriod"/>
            </a:pPr>
            <a:r>
              <a:rPr lang="hr-HR" dirty="0">
                <a:solidFill>
                  <a:srgbClr val="FF0000"/>
                </a:solidFill>
              </a:rPr>
              <a:t>zabranjuju obavljanje djelatnosti </a:t>
            </a:r>
            <a:r>
              <a:rPr lang="hr-HR" dirty="0"/>
              <a:t>(ako mjera 3. ne može imati efekta)</a:t>
            </a:r>
          </a:p>
        </p:txBody>
      </p:sp>
      <p:sp>
        <p:nvSpPr>
          <p:cNvPr id="4" name="Rezervirano mjesto broja slajda 3">
            <a:extLst>
              <a:ext uri="{FF2B5EF4-FFF2-40B4-BE49-F238E27FC236}">
                <a16:creationId xmlns:a16="http://schemas.microsoft.com/office/drawing/2014/main" id="{CC318C7F-C13E-45AC-91C9-0DAF9D5D2B33}"/>
              </a:ext>
            </a:extLst>
          </p:cNvPr>
          <p:cNvSpPr>
            <a:spLocks noGrp="1"/>
          </p:cNvSpPr>
          <p:nvPr>
            <p:ph type="sldNum" sz="quarter" idx="12"/>
          </p:nvPr>
        </p:nvSpPr>
        <p:spPr/>
        <p:txBody>
          <a:bodyPr/>
          <a:lstStyle/>
          <a:p>
            <a:fld id="{9CD8D479-8942-46E8-A226-A4E01F7A105C}" type="slidenum">
              <a:rPr lang="hr-HR" smtClean="0"/>
              <a:pPr/>
              <a:t>23</a:t>
            </a:fld>
            <a:endParaRPr lang="hr-HR"/>
          </a:p>
        </p:txBody>
      </p:sp>
      <p:sp>
        <p:nvSpPr>
          <p:cNvPr id="5" name="Rezervirano mjesto datuma 4">
            <a:extLst>
              <a:ext uri="{FF2B5EF4-FFF2-40B4-BE49-F238E27FC236}">
                <a16:creationId xmlns:a16="http://schemas.microsoft.com/office/drawing/2014/main" id="{E1F37D7C-B696-4970-A8F3-BD15F9C3C22B}"/>
              </a:ext>
            </a:extLst>
          </p:cNvPr>
          <p:cNvSpPr>
            <a:spLocks noGrp="1"/>
          </p:cNvSpPr>
          <p:nvPr>
            <p:ph type="dt" sz="half" idx="10"/>
          </p:nvPr>
        </p:nvSpPr>
        <p:spPr/>
        <p:txBody>
          <a:bodyPr/>
          <a:lstStyle/>
          <a:p>
            <a:fld id="{2D7A6910-BA34-4B89-9F3B-EF9958B33ED9}" type="datetime1">
              <a:rPr lang="hr-HR" smtClean="0"/>
              <a:t>23.10.2023.</a:t>
            </a:fld>
            <a:endParaRPr lang="en-US" dirty="0"/>
          </a:p>
        </p:txBody>
      </p:sp>
    </p:spTree>
    <p:extLst>
      <p:ext uri="{BB962C8B-B14F-4D97-AF65-F5344CB8AC3E}">
        <p14:creationId xmlns:p14="http://schemas.microsoft.com/office/powerpoint/2010/main" val="14419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3CE195-62ED-45DD-9A26-ECC5B784CCB2}"/>
              </a:ext>
            </a:extLst>
          </p:cNvPr>
          <p:cNvSpPr>
            <a:spLocks noGrp="1"/>
          </p:cNvSpPr>
          <p:nvPr>
            <p:ph type="title"/>
          </p:nvPr>
        </p:nvSpPr>
        <p:spPr/>
        <p:txBody>
          <a:bodyPr/>
          <a:lstStyle/>
          <a:p>
            <a:r>
              <a:rPr lang="hr-HR" dirty="0"/>
              <a:t>Zakon o zaštiti od buke					3.</a:t>
            </a:r>
          </a:p>
        </p:txBody>
      </p:sp>
      <p:sp>
        <p:nvSpPr>
          <p:cNvPr id="3" name="Rezervirano mjesto sadržaja 2">
            <a:extLst>
              <a:ext uri="{FF2B5EF4-FFF2-40B4-BE49-F238E27FC236}">
                <a16:creationId xmlns:a16="http://schemas.microsoft.com/office/drawing/2014/main" id="{BF61131B-A7E4-4900-8F71-4082429509D9}"/>
              </a:ext>
            </a:extLst>
          </p:cNvPr>
          <p:cNvSpPr>
            <a:spLocks noGrp="1"/>
          </p:cNvSpPr>
          <p:nvPr>
            <p:ph idx="1"/>
          </p:nvPr>
        </p:nvSpPr>
        <p:spPr/>
        <p:txBody>
          <a:bodyPr>
            <a:normAutofit fontScale="77500" lnSpcReduction="20000"/>
          </a:bodyPr>
          <a:lstStyle/>
          <a:p>
            <a:pPr marL="0" indent="0">
              <a:lnSpc>
                <a:spcPct val="120000"/>
              </a:lnSpc>
              <a:buNone/>
            </a:pPr>
            <a:r>
              <a:rPr lang="hr-HR" sz="2100" b="1" dirty="0"/>
              <a:t>Komunalni redari </a:t>
            </a:r>
            <a:r>
              <a:rPr lang="hr-HR" sz="2100" b="1" u="sng" dirty="0"/>
              <a:t>predlažu pokretanje prekršajnog postupka </a:t>
            </a:r>
            <a:r>
              <a:rPr lang="hr-HR" sz="2100" b="1" dirty="0"/>
              <a:t>po čl.19.st.1. </a:t>
            </a:r>
            <a:r>
              <a:rPr lang="hr-HR" sz="2100" b="1" dirty="0" err="1"/>
              <a:t>tč</a:t>
            </a:r>
            <a:r>
              <a:rPr lang="hr-HR" sz="2100" b="1" dirty="0"/>
              <a:t>. 1,2,3,4,9 Zakona</a:t>
            </a:r>
            <a:r>
              <a:rPr lang="hr-HR" sz="2100" dirty="0"/>
              <a:t>:</a:t>
            </a:r>
          </a:p>
          <a:p>
            <a:pPr marL="457200" indent="-457200">
              <a:lnSpc>
                <a:spcPct val="120000"/>
              </a:lnSpc>
              <a:buFont typeface="+mj-lt"/>
              <a:buAutoNum type="arabicPeriod"/>
            </a:pPr>
            <a:r>
              <a:rPr lang="hr-HR" sz="2100" dirty="0"/>
              <a:t>ako pravna ili fizička osoba ne provodi zaštitu od buke</a:t>
            </a:r>
          </a:p>
          <a:p>
            <a:pPr marL="457200" indent="-457200">
              <a:lnSpc>
                <a:spcPct val="120000"/>
              </a:lnSpc>
              <a:buFont typeface="+mj-lt"/>
              <a:buAutoNum type="arabicPeriod"/>
            </a:pPr>
            <a:r>
              <a:rPr lang="hr-HR" sz="2100" dirty="0"/>
              <a:t>ako obavlja radove, djelatnosti i sl. koje u boravišnim prostorima uzrokuju buku štetnu po zdravlje ljudi</a:t>
            </a:r>
          </a:p>
          <a:p>
            <a:pPr marL="457200" indent="-457200">
              <a:lnSpc>
                <a:spcPct val="120000"/>
              </a:lnSpc>
              <a:buFont typeface="+mj-lt"/>
              <a:buAutoNum type="arabicPeriod"/>
            </a:pPr>
            <a:r>
              <a:rPr lang="hr-HR" sz="2100" dirty="0"/>
              <a:t>ako rabi </a:t>
            </a:r>
            <a:r>
              <a:rPr lang="hr-HR" sz="2100" dirty="0" err="1"/>
              <a:t>elektroakust</a:t>
            </a:r>
            <a:r>
              <a:rPr lang="hr-HR" sz="2100" dirty="0"/>
              <a:t>. Ili akustičke uređaje na otvorenom suprotno gradskoj odluci</a:t>
            </a:r>
          </a:p>
          <a:p>
            <a:pPr marL="457200" indent="-457200">
              <a:lnSpc>
                <a:spcPct val="120000"/>
              </a:lnSpc>
              <a:buFont typeface="+mj-lt"/>
              <a:buAutoNum type="arabicPeriod"/>
            </a:pPr>
            <a:r>
              <a:rPr lang="hr-HR" sz="2100" dirty="0"/>
              <a:t>ako buka ad 3. prelazi najviše dopuštene razine buke na otvorenom</a:t>
            </a:r>
          </a:p>
          <a:p>
            <a:pPr marL="457200" indent="-457200">
              <a:lnSpc>
                <a:spcPct val="120000"/>
              </a:lnSpc>
              <a:buFont typeface="+mj-lt"/>
              <a:buAutoNum type="arabicPeriod"/>
            </a:pPr>
            <a:r>
              <a:rPr lang="hr-HR" sz="2100" dirty="0"/>
              <a:t>ako pravna ili fizička osoba ne provede naređene ili propisane mjere zaštite </a:t>
            </a:r>
          </a:p>
          <a:p>
            <a:pPr marL="0" indent="0">
              <a:lnSpc>
                <a:spcPct val="120000"/>
              </a:lnSpc>
              <a:buNone/>
            </a:pPr>
            <a:r>
              <a:rPr lang="hr-HR" sz="2100" b="1" dirty="0"/>
              <a:t>Ukoliko se utvrdi prekršaj ovlašteni su:</a:t>
            </a:r>
          </a:p>
          <a:p>
            <a:pPr>
              <a:lnSpc>
                <a:spcPct val="120000"/>
              </a:lnSpc>
              <a:buFontTx/>
              <a:buChar char="-"/>
            </a:pPr>
            <a:r>
              <a:rPr lang="hr-HR" sz="2100" dirty="0"/>
              <a:t>zabraniti uporabu izvora buke do poduzimanja mjera zaštite</a:t>
            </a:r>
          </a:p>
          <a:p>
            <a:pPr>
              <a:lnSpc>
                <a:spcPct val="120000"/>
              </a:lnSpc>
              <a:buFontTx/>
              <a:buChar char="-"/>
            </a:pPr>
            <a:r>
              <a:rPr lang="hr-HR" sz="2100" dirty="0"/>
              <a:t>narediti poduzimanje propisanih utvrđenih mjera zaštite</a:t>
            </a:r>
          </a:p>
          <a:p>
            <a:pPr>
              <a:lnSpc>
                <a:spcPct val="120000"/>
              </a:lnSpc>
              <a:buFontTx/>
              <a:buChar char="-"/>
            </a:pPr>
            <a:r>
              <a:rPr lang="hr-HR" sz="2100" dirty="0"/>
              <a:t>zabraniti obavljanje djelatnosti ako je ista započeta bez rješenja nadležnog ministarstva</a:t>
            </a:r>
          </a:p>
          <a:p>
            <a:pPr>
              <a:lnSpc>
                <a:spcPct val="120000"/>
              </a:lnSpc>
              <a:buFontTx/>
              <a:buChar char="-"/>
            </a:pPr>
            <a:r>
              <a:rPr lang="hr-HR" sz="2100" dirty="0"/>
              <a:t>podnijeti optužni prijedlog / obvezni prekršajni nalog</a:t>
            </a:r>
            <a:endParaRPr lang="en-US" sz="2100" dirty="0"/>
          </a:p>
          <a:p>
            <a:pPr marL="0" indent="0">
              <a:lnSpc>
                <a:spcPct val="120000"/>
              </a:lnSpc>
              <a:buNone/>
            </a:pPr>
            <a:r>
              <a:rPr lang="hr-HR" sz="2100" b="1" dirty="0"/>
              <a:t>Mandatne kazne (na licu mjesta)</a:t>
            </a:r>
          </a:p>
          <a:p>
            <a:pPr marL="457200" indent="-457200">
              <a:buFont typeface="+mj-lt"/>
              <a:buAutoNum type="arabicPeriod"/>
            </a:pPr>
            <a:endParaRPr lang="hr-HR" dirty="0"/>
          </a:p>
        </p:txBody>
      </p:sp>
      <p:sp>
        <p:nvSpPr>
          <p:cNvPr id="4" name="Rezervirano mjesto broja slajda 3">
            <a:extLst>
              <a:ext uri="{FF2B5EF4-FFF2-40B4-BE49-F238E27FC236}">
                <a16:creationId xmlns:a16="http://schemas.microsoft.com/office/drawing/2014/main" id="{252DA76B-7D61-4941-8376-0CBCD208D312}"/>
              </a:ext>
            </a:extLst>
          </p:cNvPr>
          <p:cNvSpPr>
            <a:spLocks noGrp="1"/>
          </p:cNvSpPr>
          <p:nvPr>
            <p:ph type="sldNum" sz="quarter" idx="12"/>
          </p:nvPr>
        </p:nvSpPr>
        <p:spPr/>
        <p:txBody>
          <a:bodyPr/>
          <a:lstStyle/>
          <a:p>
            <a:fld id="{9CD8D479-8942-46E8-A226-A4E01F7A105C}" type="slidenum">
              <a:rPr lang="hr-HR" smtClean="0"/>
              <a:pPr/>
              <a:t>24</a:t>
            </a:fld>
            <a:endParaRPr lang="hr-HR" dirty="0"/>
          </a:p>
        </p:txBody>
      </p:sp>
      <p:sp>
        <p:nvSpPr>
          <p:cNvPr id="5" name="Rezervirano mjesto datuma 4">
            <a:extLst>
              <a:ext uri="{FF2B5EF4-FFF2-40B4-BE49-F238E27FC236}">
                <a16:creationId xmlns:a16="http://schemas.microsoft.com/office/drawing/2014/main" id="{469E9DD0-4964-4ECA-BC33-C1E9E7BD62DF}"/>
              </a:ext>
            </a:extLst>
          </p:cNvPr>
          <p:cNvSpPr>
            <a:spLocks noGrp="1"/>
          </p:cNvSpPr>
          <p:nvPr>
            <p:ph type="dt" sz="half" idx="10"/>
          </p:nvPr>
        </p:nvSpPr>
        <p:spPr/>
        <p:txBody>
          <a:bodyPr/>
          <a:lstStyle/>
          <a:p>
            <a:fld id="{CFA2D822-9653-44A2-9360-AACEAB672516}" type="datetime1">
              <a:rPr lang="hr-HR" smtClean="0"/>
              <a:t>23.10.2023.</a:t>
            </a:fld>
            <a:endParaRPr lang="en-US" dirty="0"/>
          </a:p>
        </p:txBody>
      </p:sp>
    </p:spTree>
    <p:extLst>
      <p:ext uri="{BB962C8B-B14F-4D97-AF65-F5344CB8AC3E}">
        <p14:creationId xmlns:p14="http://schemas.microsoft.com/office/powerpoint/2010/main" val="20583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AB8226-3180-462E-8782-EF80F9921A1C}"/>
              </a:ext>
            </a:extLst>
          </p:cNvPr>
          <p:cNvSpPr>
            <a:spLocks noGrp="1"/>
          </p:cNvSpPr>
          <p:nvPr>
            <p:ph type="title"/>
          </p:nvPr>
        </p:nvSpPr>
        <p:spPr>
          <a:xfrm>
            <a:off x="1410026" y="276087"/>
            <a:ext cx="10380921" cy="847197"/>
          </a:xfrm>
        </p:spPr>
        <p:txBody>
          <a:bodyPr>
            <a:normAutofit/>
          </a:bodyPr>
          <a:lstStyle/>
          <a:p>
            <a:r>
              <a:rPr lang="hr-HR" dirty="0"/>
              <a:t>Zakon o zaštiti od svjetlosnog onečišćenja 		1.</a:t>
            </a:r>
          </a:p>
        </p:txBody>
      </p:sp>
      <p:sp>
        <p:nvSpPr>
          <p:cNvPr id="3" name="Rezervirano mjesto sadržaja 2">
            <a:extLst>
              <a:ext uri="{FF2B5EF4-FFF2-40B4-BE49-F238E27FC236}">
                <a16:creationId xmlns:a16="http://schemas.microsoft.com/office/drawing/2014/main" id="{A2236252-D2D1-4FE8-8D26-CCA60D7EBCFC}"/>
              </a:ext>
            </a:extLst>
          </p:cNvPr>
          <p:cNvSpPr>
            <a:spLocks noGrp="1"/>
          </p:cNvSpPr>
          <p:nvPr>
            <p:ph idx="1"/>
          </p:nvPr>
        </p:nvSpPr>
        <p:spPr>
          <a:xfrm>
            <a:off x="1410027" y="1411705"/>
            <a:ext cx="9371948" cy="4774978"/>
          </a:xfrm>
        </p:spPr>
        <p:txBody>
          <a:bodyPr>
            <a:normAutofit fontScale="77500" lnSpcReduction="20000"/>
          </a:bodyPr>
          <a:lstStyle/>
          <a:p>
            <a:pPr marL="0" indent="0">
              <a:buNone/>
            </a:pPr>
            <a:endParaRPr lang="hr-HR" u="sng" dirty="0"/>
          </a:p>
          <a:p>
            <a:pPr marL="0" indent="0">
              <a:buNone/>
            </a:pPr>
            <a:endParaRPr lang="hr-HR" u="sng" dirty="0"/>
          </a:p>
          <a:p>
            <a:pPr marL="0" indent="0">
              <a:buNone/>
            </a:pPr>
            <a:endParaRPr lang="hr-HR" u="sng" dirty="0"/>
          </a:p>
          <a:p>
            <a:pPr marL="0" indent="0">
              <a:buNone/>
            </a:pPr>
            <a:r>
              <a:rPr lang="hr-HR" u="sng" dirty="0"/>
              <a:t>Na snagu stup</a:t>
            </a:r>
            <a:r>
              <a:rPr lang="en-US" u="sng" dirty="0" err="1"/>
              <a:t>io</a:t>
            </a:r>
            <a:r>
              <a:rPr lang="hr-HR" u="sng" dirty="0"/>
              <a:t> 1.4.2019.</a:t>
            </a:r>
          </a:p>
          <a:p>
            <a:pPr marL="0" indent="0">
              <a:buNone/>
            </a:pPr>
            <a:r>
              <a:rPr lang="hr-HR" dirty="0"/>
              <a:t>Komunalni redar nadzire zabranu iz čl. 11. st. 5:</a:t>
            </a:r>
          </a:p>
          <a:p>
            <a:pPr marL="0" indent="0" fontAlgn="base">
              <a:buNone/>
            </a:pPr>
            <a:r>
              <a:rPr lang="hr-HR" dirty="0"/>
              <a:t>1. uporabu svjetlosnih snopova bilo kakve vrste ili oblika usmjerenih prema nebu ili prema prirodnom vodnom tijelu</a:t>
            </a:r>
          </a:p>
          <a:p>
            <a:pPr marL="0" indent="0" fontAlgn="base">
              <a:buNone/>
            </a:pPr>
            <a:r>
              <a:rPr lang="hr-HR" dirty="0"/>
              <a:t>2. rasvjetljavanje vanjskom rasvjetom otvora (prozora i/ili vrata) zaštićenog ili stambenog prostora iznad vrijednosti propisanih pravilnikom iz članka 9. ovoga Zakona</a:t>
            </a:r>
          </a:p>
          <a:p>
            <a:pPr marL="0" indent="0" fontAlgn="base">
              <a:buNone/>
            </a:pPr>
            <a:r>
              <a:rPr lang="hr-HR" dirty="0"/>
              <a:t>3. postavljanje vanjske rasvjete tako da ona svojim usmjerenjem i izlaznim svjetlosnim tokom svjetlosti na otvorima (prozori i/ili vrata) nepokretnih kulturnih dobara proizvodi emisije veće od dopuštenih razina</a:t>
            </a:r>
          </a:p>
          <a:p>
            <a:pPr marL="0" indent="0" fontAlgn="base">
              <a:buNone/>
            </a:pPr>
            <a:r>
              <a:rPr lang="hr-HR" dirty="0"/>
              <a:t>4.usmjerenje svjetiljki interijera u građevinama s transparentnom fasadom prema vidljivom dijelu neba</a:t>
            </a:r>
          </a:p>
          <a:p>
            <a:pPr marL="0" indent="0" fontAlgn="base">
              <a:buNone/>
            </a:pPr>
            <a:r>
              <a:rPr lang="hr-HR" dirty="0"/>
              <a:t>5. ugrađivanje svjetiljki i ostalih izvora svjetlosti protivno obveznom načinu upravljanja rasvjetljavanjem propisanom pravilnikom iz članka 9. ovoga Zakona</a:t>
            </a:r>
          </a:p>
          <a:p>
            <a:pPr marL="0" indent="0" fontAlgn="base">
              <a:buNone/>
            </a:pPr>
            <a:r>
              <a:rPr lang="hr-HR" dirty="0"/>
              <a:t>6. ugrađivanje svjetiljki i ostalih izvora svjetlosti koji prelaze najviše dopuštene razine rasvjetljavanja okoliša za vanjsku rasvjetu propisane pravilnikom iz članka 9. ovoga Zakona</a:t>
            </a:r>
          </a:p>
          <a:p>
            <a:pPr marL="0" indent="0" fontAlgn="base">
              <a:buNone/>
            </a:pPr>
            <a:endParaRPr lang="hr-HR" dirty="0"/>
          </a:p>
          <a:p>
            <a:endParaRPr lang="hr-HR" dirty="0"/>
          </a:p>
        </p:txBody>
      </p:sp>
      <p:sp>
        <p:nvSpPr>
          <p:cNvPr id="4" name="Rezervirano mjesto broja slajda 3">
            <a:extLst>
              <a:ext uri="{FF2B5EF4-FFF2-40B4-BE49-F238E27FC236}">
                <a16:creationId xmlns:a16="http://schemas.microsoft.com/office/drawing/2014/main" id="{983DFA5B-86B7-4369-B4A9-0C222B2A9D6B}"/>
              </a:ext>
            </a:extLst>
          </p:cNvPr>
          <p:cNvSpPr>
            <a:spLocks noGrp="1"/>
          </p:cNvSpPr>
          <p:nvPr>
            <p:ph type="sldNum" sz="quarter" idx="12"/>
          </p:nvPr>
        </p:nvSpPr>
        <p:spPr/>
        <p:txBody>
          <a:bodyPr/>
          <a:lstStyle/>
          <a:p>
            <a:r>
              <a:rPr lang="hr-HR" dirty="0"/>
              <a:t>26</a:t>
            </a:r>
          </a:p>
        </p:txBody>
      </p:sp>
      <p:sp>
        <p:nvSpPr>
          <p:cNvPr id="5" name="Rezervirano mjesto datuma 4">
            <a:extLst>
              <a:ext uri="{FF2B5EF4-FFF2-40B4-BE49-F238E27FC236}">
                <a16:creationId xmlns:a16="http://schemas.microsoft.com/office/drawing/2014/main" id="{46B409E4-3D36-48D6-97FF-77475899F668}"/>
              </a:ext>
            </a:extLst>
          </p:cNvPr>
          <p:cNvSpPr>
            <a:spLocks noGrp="1"/>
          </p:cNvSpPr>
          <p:nvPr>
            <p:ph type="dt" sz="half" idx="10"/>
          </p:nvPr>
        </p:nvSpPr>
        <p:spPr/>
        <p:txBody>
          <a:bodyPr/>
          <a:lstStyle/>
          <a:p>
            <a:fld id="{9C12D243-DB74-46B2-9472-28567AC1FDBC}" type="datetime1">
              <a:rPr lang="hr-HR" smtClean="0"/>
              <a:t>23.10.2023.</a:t>
            </a:fld>
            <a:endParaRPr lang="en-US" dirty="0"/>
          </a:p>
        </p:txBody>
      </p:sp>
      <p:sp>
        <p:nvSpPr>
          <p:cNvPr id="6" name="Pravokutnik: zaobljeni kutovi 5">
            <a:extLst>
              <a:ext uri="{FF2B5EF4-FFF2-40B4-BE49-F238E27FC236}">
                <a16:creationId xmlns:a16="http://schemas.microsoft.com/office/drawing/2014/main" id="{3B53E8CB-6AF6-4B31-A9B8-81C463679480}"/>
              </a:ext>
            </a:extLst>
          </p:cNvPr>
          <p:cNvSpPr/>
          <p:nvPr/>
        </p:nvSpPr>
        <p:spPr>
          <a:xfrm>
            <a:off x="2399250" y="1182848"/>
            <a:ext cx="6845417" cy="847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Komunalni redar radi ono što nije u domeni inspekcije!?!</a:t>
            </a:r>
          </a:p>
        </p:txBody>
      </p:sp>
    </p:spTree>
    <p:extLst>
      <p:ext uri="{BB962C8B-B14F-4D97-AF65-F5344CB8AC3E}">
        <p14:creationId xmlns:p14="http://schemas.microsoft.com/office/powerpoint/2010/main" val="29469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218264-1F7B-4BD1-BC44-9B8A7EFF79E7}"/>
              </a:ext>
            </a:extLst>
          </p:cNvPr>
          <p:cNvSpPr>
            <a:spLocks noGrp="1"/>
          </p:cNvSpPr>
          <p:nvPr>
            <p:ph type="title"/>
          </p:nvPr>
        </p:nvSpPr>
        <p:spPr>
          <a:xfrm>
            <a:off x="1410026" y="276087"/>
            <a:ext cx="10493216" cy="686439"/>
          </a:xfrm>
        </p:spPr>
        <p:txBody>
          <a:bodyPr>
            <a:normAutofit/>
          </a:bodyPr>
          <a:lstStyle/>
          <a:p>
            <a:r>
              <a:rPr lang="hr-HR" dirty="0"/>
              <a:t>Zakon o zaštiti od svjetlosnog onečišćenja 		2.</a:t>
            </a:r>
          </a:p>
        </p:txBody>
      </p:sp>
      <p:sp>
        <p:nvSpPr>
          <p:cNvPr id="3" name="Rezervirano mjesto sadržaja 2">
            <a:extLst>
              <a:ext uri="{FF2B5EF4-FFF2-40B4-BE49-F238E27FC236}">
                <a16:creationId xmlns:a16="http://schemas.microsoft.com/office/drawing/2014/main" id="{CE875D95-60E7-4C66-8344-A65C82379394}"/>
              </a:ext>
            </a:extLst>
          </p:cNvPr>
          <p:cNvSpPr>
            <a:spLocks noGrp="1"/>
          </p:cNvSpPr>
          <p:nvPr>
            <p:ph idx="1"/>
          </p:nvPr>
        </p:nvSpPr>
        <p:spPr>
          <a:xfrm>
            <a:off x="1410027" y="1106905"/>
            <a:ext cx="10300710" cy="5079778"/>
          </a:xfrm>
        </p:spPr>
        <p:txBody>
          <a:bodyPr>
            <a:noAutofit/>
          </a:bodyPr>
          <a:lstStyle/>
          <a:p>
            <a:pPr marL="0" lvl="0" indent="0" fontAlgn="base">
              <a:buNone/>
            </a:pPr>
            <a:r>
              <a:rPr lang="hr-HR" sz="2000" dirty="0">
                <a:solidFill>
                  <a:srgbClr val="4D3E2F"/>
                </a:solidFill>
              </a:rPr>
              <a:t>7. ugradnja ekološki neprihvatljivih svjetiljki</a:t>
            </a:r>
          </a:p>
          <a:p>
            <a:pPr marL="0" lvl="0" indent="0" fontAlgn="base">
              <a:buNone/>
            </a:pPr>
            <a:r>
              <a:rPr lang="hr-HR" sz="2000" dirty="0">
                <a:solidFill>
                  <a:srgbClr val="4D3E2F"/>
                </a:solidFill>
              </a:rPr>
              <a:t>8. postava svjetiljki tako da svijetle u horizont i iznad njega te u prirodna vodna tijela, osim u slučajevima dopuštenim ovim Zakonom</a:t>
            </a:r>
          </a:p>
          <a:p>
            <a:pPr marL="0" lvl="0" indent="0" fontAlgn="base">
              <a:buNone/>
            </a:pPr>
            <a:r>
              <a:rPr lang="hr-HR" sz="2000" dirty="0">
                <a:solidFill>
                  <a:srgbClr val="4D3E2F"/>
                </a:solidFill>
              </a:rPr>
              <a:t>9. da svjetlosni tok svjetiljki pri rasvjetljavanju oglasnih ploča vanjskim svjetiljkama, kod dekorativne i krajobrazne rasvjete te rasvjete pročelja objekta izlazi iz gabarita osvjetljavanja</a:t>
            </a:r>
          </a:p>
          <a:p>
            <a:pPr marL="0" lvl="0" indent="0" fontAlgn="base">
              <a:buNone/>
            </a:pPr>
            <a:r>
              <a:rPr lang="hr-HR" sz="2000" dirty="0">
                <a:solidFill>
                  <a:srgbClr val="4D3E2F"/>
                </a:solidFill>
              </a:rPr>
              <a:t>10. u zaštićenim područjima, radi očuvanja ekosustava i bioraznolikosti, postavljati svjetiljke korelirane temperature boje svjetlosti iznad 2200 K te osvijetljene oglasne ploče</a:t>
            </a:r>
          </a:p>
          <a:p>
            <a:pPr marL="0" lvl="0" indent="0" fontAlgn="base">
              <a:buNone/>
            </a:pPr>
            <a:r>
              <a:rPr lang="hr-HR" sz="2000" dirty="0">
                <a:solidFill>
                  <a:srgbClr val="4D3E2F"/>
                </a:solidFill>
              </a:rPr>
              <a:t>11. postavljati cestovnu i javnu rasvjetu uz prirodna vodna tijela tako da svojim usmjerenjem i izlaznim tijekom svjetlosti na vodenoj površini emitiraju svjetlost veću od emisija propisanih pravilnikom iz članka 9. ovoga Zakona</a:t>
            </a:r>
          </a:p>
          <a:p>
            <a:pPr marL="0" lvl="0" indent="0" fontAlgn="base">
              <a:buNone/>
            </a:pPr>
            <a:r>
              <a:rPr lang="hr-HR" sz="2000" dirty="0">
                <a:solidFill>
                  <a:srgbClr val="4D3E2F"/>
                </a:solidFill>
              </a:rPr>
              <a:t>12. postavljati oglasne ploče tako da zaklanjaju ili smanjuju vidljivost postavljenih prometnih znakova ili zasljepljuju sudionike u prometu ili odvraćaju njihovu pozornost u mjeri koja može biti opasna za sigurnost prometa</a:t>
            </a:r>
          </a:p>
          <a:p>
            <a:pPr marL="0" lvl="0" indent="0" fontAlgn="base">
              <a:buNone/>
            </a:pPr>
            <a:r>
              <a:rPr lang="hr-HR" sz="2000" dirty="0">
                <a:solidFill>
                  <a:srgbClr val="4D3E2F"/>
                </a:solidFill>
              </a:rPr>
              <a:t>13. postavljati oglasne ploče koje emitiraju svjetlost veću od emisija propisanih pravilnikom iz članka 9. ovoga Zakona</a:t>
            </a:r>
            <a:endParaRPr lang="hr-HR" sz="2000" dirty="0"/>
          </a:p>
        </p:txBody>
      </p:sp>
      <p:sp>
        <p:nvSpPr>
          <p:cNvPr id="4" name="Rezervirano mjesto broja slajda 3">
            <a:extLst>
              <a:ext uri="{FF2B5EF4-FFF2-40B4-BE49-F238E27FC236}">
                <a16:creationId xmlns:a16="http://schemas.microsoft.com/office/drawing/2014/main" id="{1EAA56B1-5703-4AC3-A21B-7EACD0943A85}"/>
              </a:ext>
            </a:extLst>
          </p:cNvPr>
          <p:cNvSpPr>
            <a:spLocks noGrp="1"/>
          </p:cNvSpPr>
          <p:nvPr>
            <p:ph type="sldNum" sz="quarter" idx="12"/>
          </p:nvPr>
        </p:nvSpPr>
        <p:spPr/>
        <p:txBody>
          <a:bodyPr/>
          <a:lstStyle/>
          <a:p>
            <a:fld id="{9CD8D479-8942-46E8-A226-A4E01F7A105C}" type="slidenum">
              <a:rPr lang="hr-HR" smtClean="0"/>
              <a:pPr/>
              <a:t>26</a:t>
            </a:fld>
            <a:endParaRPr lang="hr-HR"/>
          </a:p>
        </p:txBody>
      </p:sp>
      <p:sp>
        <p:nvSpPr>
          <p:cNvPr id="5" name="Rezervirano mjesto datuma 4">
            <a:extLst>
              <a:ext uri="{FF2B5EF4-FFF2-40B4-BE49-F238E27FC236}">
                <a16:creationId xmlns:a16="http://schemas.microsoft.com/office/drawing/2014/main" id="{7E975FD0-BA46-4CA3-9B24-10E5A137F149}"/>
              </a:ext>
            </a:extLst>
          </p:cNvPr>
          <p:cNvSpPr>
            <a:spLocks noGrp="1"/>
          </p:cNvSpPr>
          <p:nvPr>
            <p:ph type="dt" sz="half" idx="10"/>
          </p:nvPr>
        </p:nvSpPr>
        <p:spPr/>
        <p:txBody>
          <a:bodyPr/>
          <a:lstStyle/>
          <a:p>
            <a:fld id="{1895A3A5-1029-4BD2-982D-D7CFF330740E}" type="datetime1">
              <a:rPr lang="hr-HR" smtClean="0"/>
              <a:t>23.10.2023.</a:t>
            </a:fld>
            <a:endParaRPr lang="en-US" dirty="0"/>
          </a:p>
        </p:txBody>
      </p:sp>
    </p:spTree>
    <p:extLst>
      <p:ext uri="{BB962C8B-B14F-4D97-AF65-F5344CB8AC3E}">
        <p14:creationId xmlns:p14="http://schemas.microsoft.com/office/powerpoint/2010/main" val="21401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5F3B6B-1396-4D7A-9D77-C504FB8BF68D}"/>
              </a:ext>
            </a:extLst>
          </p:cNvPr>
          <p:cNvSpPr>
            <a:spLocks noGrp="1"/>
          </p:cNvSpPr>
          <p:nvPr>
            <p:ph type="title"/>
          </p:nvPr>
        </p:nvSpPr>
        <p:spPr>
          <a:xfrm>
            <a:off x="1410025" y="276087"/>
            <a:ext cx="10268627" cy="638313"/>
          </a:xfrm>
        </p:spPr>
        <p:txBody>
          <a:bodyPr>
            <a:normAutofit fontScale="90000"/>
          </a:bodyPr>
          <a:lstStyle/>
          <a:p>
            <a:r>
              <a:rPr lang="hr-HR" dirty="0"/>
              <a:t>Zakon o zaštiti od svjetlosnog onečišćenja (NN 14/19)	3.</a:t>
            </a:r>
          </a:p>
        </p:txBody>
      </p:sp>
      <p:sp>
        <p:nvSpPr>
          <p:cNvPr id="3" name="Rezervirano mjesto sadržaja 2">
            <a:extLst>
              <a:ext uri="{FF2B5EF4-FFF2-40B4-BE49-F238E27FC236}">
                <a16:creationId xmlns:a16="http://schemas.microsoft.com/office/drawing/2014/main" id="{D9278ED0-61F6-4A2A-8413-0325E0357C31}"/>
              </a:ext>
            </a:extLst>
          </p:cNvPr>
          <p:cNvSpPr>
            <a:spLocks noGrp="1"/>
          </p:cNvSpPr>
          <p:nvPr>
            <p:ph idx="1"/>
          </p:nvPr>
        </p:nvSpPr>
        <p:spPr>
          <a:xfrm>
            <a:off x="1410027" y="1171074"/>
            <a:ext cx="9371948" cy="5015609"/>
          </a:xfrm>
        </p:spPr>
        <p:txBody>
          <a:bodyPr/>
          <a:lstStyle/>
          <a:p>
            <a:pPr marL="0" indent="0">
              <a:buNone/>
            </a:pPr>
            <a:r>
              <a:rPr lang="hr-HR" dirty="0"/>
              <a:t>Mjere komunalnog redara:</a:t>
            </a:r>
          </a:p>
          <a:p>
            <a:pPr marL="457200" indent="-457200">
              <a:buAutoNum type="arabicPeriod"/>
            </a:pPr>
            <a:r>
              <a:rPr lang="hr-HR" dirty="0"/>
              <a:t>operateru rasvjete naređuje gašenje rasvjete protivne čl.11.st.5.</a:t>
            </a:r>
          </a:p>
          <a:p>
            <a:pPr marL="457200" indent="-457200">
              <a:buAutoNum type="arabicPeriod"/>
            </a:pPr>
            <a:r>
              <a:rPr lang="hr-HR" dirty="0"/>
              <a:t>operateru rasvjete naređuje gašenje dekorativne ili prigodne vanjske rasvjete zgrada ili površina ako je prekoračeno dopušteno trajanje određeno planom rada dekorativne ili prigodne vanjske rasvjete JLS</a:t>
            </a:r>
          </a:p>
          <a:p>
            <a:pPr marL="457200" indent="-457200">
              <a:buAutoNum type="arabicPeriod"/>
            </a:pPr>
            <a:r>
              <a:rPr lang="hr-HR" dirty="0"/>
              <a:t>vlasniku oglasne ploče naređuje usklađenje sa Zakonom</a:t>
            </a:r>
          </a:p>
          <a:p>
            <a:pPr marL="457200" indent="-457200">
              <a:buAutoNum type="arabicPeriod"/>
            </a:pPr>
            <a:r>
              <a:rPr lang="hr-HR" dirty="0"/>
              <a:t>ako uoči nezakonitosti po kojima nije ovlašten postupati, dužan je odmah obavijestiti inspekciju</a:t>
            </a:r>
          </a:p>
          <a:p>
            <a:pPr marL="457200" indent="-457200">
              <a:buAutoNum type="arabicPeriod"/>
            </a:pPr>
            <a:endParaRPr lang="hr-HR" dirty="0"/>
          </a:p>
          <a:p>
            <a:pPr marL="457200" indent="-457200">
              <a:buAutoNum type="arabicPeriod"/>
            </a:pPr>
            <a:endParaRPr lang="hr-HR" dirty="0"/>
          </a:p>
          <a:p>
            <a:pPr marL="0" indent="0">
              <a:buNone/>
            </a:pPr>
            <a:r>
              <a:rPr lang="hr-HR" dirty="0">
                <a:solidFill>
                  <a:schemeClr val="accent1">
                    <a:lumMod val="75000"/>
                  </a:schemeClr>
                </a:solidFill>
              </a:rPr>
              <a:t>Ministar je trebao u roku od 12 mjeseci donijeti Pravilnik, JLS u daljnjih 12 mjeseci plan rasvjete i akcijski plan rekonstrukcije – usklađenje u roku od 12 godina!</a:t>
            </a:r>
          </a:p>
          <a:p>
            <a:pPr marL="457200" indent="-457200">
              <a:buAutoNum type="arabicPeriod"/>
            </a:pPr>
            <a:endParaRPr lang="hr-HR" dirty="0"/>
          </a:p>
          <a:p>
            <a:pPr marL="457200" indent="-457200">
              <a:buAutoNum type="arabicPeriod"/>
            </a:pPr>
            <a:endParaRPr lang="hr-HR" dirty="0"/>
          </a:p>
        </p:txBody>
      </p:sp>
      <p:sp>
        <p:nvSpPr>
          <p:cNvPr id="4" name="Rezervirano mjesto broja slajda 3">
            <a:extLst>
              <a:ext uri="{FF2B5EF4-FFF2-40B4-BE49-F238E27FC236}">
                <a16:creationId xmlns:a16="http://schemas.microsoft.com/office/drawing/2014/main" id="{5AD6B528-6F24-4262-A732-8A8265164794}"/>
              </a:ext>
            </a:extLst>
          </p:cNvPr>
          <p:cNvSpPr>
            <a:spLocks noGrp="1"/>
          </p:cNvSpPr>
          <p:nvPr>
            <p:ph type="sldNum" sz="quarter" idx="12"/>
          </p:nvPr>
        </p:nvSpPr>
        <p:spPr/>
        <p:txBody>
          <a:bodyPr/>
          <a:lstStyle/>
          <a:p>
            <a:fld id="{9CD8D479-8942-46E8-A226-A4E01F7A105C}" type="slidenum">
              <a:rPr lang="hr-HR" smtClean="0"/>
              <a:pPr/>
              <a:t>27</a:t>
            </a:fld>
            <a:endParaRPr lang="hr-HR"/>
          </a:p>
        </p:txBody>
      </p:sp>
      <p:sp>
        <p:nvSpPr>
          <p:cNvPr id="5" name="Rezervirano mjesto datuma 4">
            <a:extLst>
              <a:ext uri="{FF2B5EF4-FFF2-40B4-BE49-F238E27FC236}">
                <a16:creationId xmlns:a16="http://schemas.microsoft.com/office/drawing/2014/main" id="{4B74D505-8B76-4623-9AA4-58ADC015FB10}"/>
              </a:ext>
            </a:extLst>
          </p:cNvPr>
          <p:cNvSpPr>
            <a:spLocks noGrp="1"/>
          </p:cNvSpPr>
          <p:nvPr>
            <p:ph type="dt" sz="half" idx="10"/>
          </p:nvPr>
        </p:nvSpPr>
        <p:spPr/>
        <p:txBody>
          <a:bodyPr/>
          <a:lstStyle/>
          <a:p>
            <a:fld id="{261F1F04-28EC-4219-96A7-5C90DA6E0730}" type="datetime1">
              <a:rPr lang="hr-HR" smtClean="0"/>
              <a:t>23.10.2023.</a:t>
            </a:fld>
            <a:endParaRPr lang="en-US" dirty="0"/>
          </a:p>
        </p:txBody>
      </p:sp>
    </p:spTree>
    <p:extLst>
      <p:ext uri="{BB962C8B-B14F-4D97-AF65-F5344CB8AC3E}">
        <p14:creationId xmlns:p14="http://schemas.microsoft.com/office/powerpoint/2010/main" val="42055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41B959-C74E-47C5-8F69-6B87508057C3}"/>
              </a:ext>
            </a:extLst>
          </p:cNvPr>
          <p:cNvSpPr>
            <a:spLocks noGrp="1"/>
          </p:cNvSpPr>
          <p:nvPr>
            <p:ph type="title"/>
          </p:nvPr>
        </p:nvSpPr>
        <p:spPr/>
        <p:txBody>
          <a:bodyPr/>
          <a:lstStyle/>
          <a:p>
            <a:r>
              <a:rPr lang="hr-HR" dirty="0"/>
              <a:t>Zakon o zaštiti životinja 					1.</a:t>
            </a:r>
          </a:p>
        </p:txBody>
      </p:sp>
      <p:sp>
        <p:nvSpPr>
          <p:cNvPr id="3" name="Rezervirano mjesto sadržaja 2">
            <a:extLst>
              <a:ext uri="{FF2B5EF4-FFF2-40B4-BE49-F238E27FC236}">
                <a16:creationId xmlns:a16="http://schemas.microsoft.com/office/drawing/2014/main" id="{B2AFE4CE-F89C-46E6-A76A-75B89C28E5AA}"/>
              </a:ext>
            </a:extLst>
          </p:cNvPr>
          <p:cNvSpPr>
            <a:spLocks noGrp="1"/>
          </p:cNvSpPr>
          <p:nvPr>
            <p:ph idx="1"/>
          </p:nvPr>
        </p:nvSpPr>
        <p:spPr/>
        <p:txBody>
          <a:bodyPr/>
          <a:lstStyle/>
          <a:p>
            <a:pPr marL="0" indent="0">
              <a:buNone/>
            </a:pPr>
            <a:r>
              <a:rPr lang="hr-HR" dirty="0"/>
              <a:t>Komunalni redar nadzire provedbu općih akata JLS vezano za:</a:t>
            </a:r>
          </a:p>
          <a:p>
            <a:pPr marL="457200" indent="-457200">
              <a:buFont typeface="+mj-lt"/>
              <a:buAutoNum type="arabicPeriod"/>
            </a:pPr>
            <a:r>
              <a:rPr lang="hr-HR" dirty="0"/>
              <a:t>postupanje s divljim životinjama van staništa</a:t>
            </a:r>
          </a:p>
          <a:p>
            <a:pPr marL="457200" indent="-457200">
              <a:buFont typeface="+mj-lt"/>
              <a:buAutoNum type="arabicPeriod"/>
            </a:pPr>
            <a:r>
              <a:rPr lang="hr-HR" dirty="0"/>
              <a:t>postupanje s kućnim ljubimcima</a:t>
            </a:r>
          </a:p>
          <a:p>
            <a:pPr marL="457200" indent="-457200">
              <a:buFont typeface="+mj-lt"/>
              <a:buAutoNum type="arabicPeriod"/>
            </a:pPr>
            <a:r>
              <a:rPr lang="hr-HR" dirty="0"/>
              <a:t>postupanje s napuštenim ili izgubljenim životinjama</a:t>
            </a:r>
          </a:p>
          <a:p>
            <a:pPr marL="457200" indent="-457200">
              <a:buFont typeface="+mj-lt"/>
              <a:buAutoNum type="arabicPeriod"/>
            </a:pPr>
            <a:endParaRPr lang="hr-HR" dirty="0"/>
          </a:p>
          <a:p>
            <a:pPr marL="0" indent="0">
              <a:buNone/>
            </a:pPr>
            <a:r>
              <a:rPr lang="hr-HR" dirty="0"/>
              <a:t>Postupa temeljem procjene rizika, nasumičnim odabirom mjesta nadzora ili po saznanju (prijavi).</a:t>
            </a:r>
          </a:p>
          <a:p>
            <a:pPr marL="0" indent="0">
              <a:buNone/>
            </a:pPr>
            <a:r>
              <a:rPr lang="hr-HR" dirty="0"/>
              <a:t>Naplaćuje kaznu propisanu općim aktom JLS.</a:t>
            </a:r>
          </a:p>
          <a:p>
            <a:pPr marL="0" indent="0">
              <a:buNone/>
            </a:pPr>
            <a:r>
              <a:rPr lang="hr-HR" dirty="0"/>
              <a:t>Nadzor </a:t>
            </a:r>
            <a:r>
              <a:rPr lang="hr-HR" dirty="0" err="1"/>
              <a:t>mikročipiranja</a:t>
            </a:r>
            <a:r>
              <a:rPr lang="hr-HR" dirty="0"/>
              <a:t> – 30.06.2018.</a:t>
            </a:r>
          </a:p>
          <a:p>
            <a:pPr marL="0" indent="0">
              <a:buNone/>
            </a:pPr>
            <a:r>
              <a:rPr lang="hr-HR" dirty="0"/>
              <a:t>Policija mu pruža pomoć ako se očekuje otpor.</a:t>
            </a:r>
          </a:p>
        </p:txBody>
      </p:sp>
      <p:sp>
        <p:nvSpPr>
          <p:cNvPr id="4" name="Rezervirano mjesto broja slajda 3">
            <a:extLst>
              <a:ext uri="{FF2B5EF4-FFF2-40B4-BE49-F238E27FC236}">
                <a16:creationId xmlns:a16="http://schemas.microsoft.com/office/drawing/2014/main" id="{E9887F95-103C-4A2F-8AC0-903BA4B3276E}"/>
              </a:ext>
            </a:extLst>
          </p:cNvPr>
          <p:cNvSpPr>
            <a:spLocks noGrp="1"/>
          </p:cNvSpPr>
          <p:nvPr>
            <p:ph type="sldNum" sz="quarter" idx="12"/>
          </p:nvPr>
        </p:nvSpPr>
        <p:spPr/>
        <p:txBody>
          <a:bodyPr/>
          <a:lstStyle/>
          <a:p>
            <a:fld id="{9CD8D479-8942-46E8-A226-A4E01F7A105C}" type="slidenum">
              <a:rPr lang="hr-HR" smtClean="0"/>
              <a:pPr/>
              <a:t>28</a:t>
            </a:fld>
            <a:endParaRPr lang="hr-HR"/>
          </a:p>
        </p:txBody>
      </p:sp>
      <p:sp>
        <p:nvSpPr>
          <p:cNvPr id="5" name="Rezervirano mjesto datuma 4">
            <a:extLst>
              <a:ext uri="{FF2B5EF4-FFF2-40B4-BE49-F238E27FC236}">
                <a16:creationId xmlns:a16="http://schemas.microsoft.com/office/drawing/2014/main" id="{31B57F94-FBF7-4A3B-8CD8-799254188F23}"/>
              </a:ext>
            </a:extLst>
          </p:cNvPr>
          <p:cNvSpPr>
            <a:spLocks noGrp="1"/>
          </p:cNvSpPr>
          <p:nvPr>
            <p:ph type="dt" sz="half" idx="10"/>
          </p:nvPr>
        </p:nvSpPr>
        <p:spPr/>
        <p:txBody>
          <a:bodyPr/>
          <a:lstStyle/>
          <a:p>
            <a:fld id="{629527B7-3DAC-4308-8B74-D0B3A1AB0183}" type="datetime1">
              <a:rPr lang="hr-HR" smtClean="0"/>
              <a:t>23.10.2023.</a:t>
            </a:fld>
            <a:endParaRPr lang="en-US" dirty="0"/>
          </a:p>
        </p:txBody>
      </p:sp>
    </p:spTree>
    <p:extLst>
      <p:ext uri="{BB962C8B-B14F-4D97-AF65-F5344CB8AC3E}">
        <p14:creationId xmlns:p14="http://schemas.microsoft.com/office/powerpoint/2010/main" val="25959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CB9100-0E2A-44E7-B10D-4048CE37BB17}"/>
              </a:ext>
            </a:extLst>
          </p:cNvPr>
          <p:cNvSpPr>
            <a:spLocks noGrp="1"/>
          </p:cNvSpPr>
          <p:nvPr>
            <p:ph type="title"/>
          </p:nvPr>
        </p:nvSpPr>
        <p:spPr>
          <a:xfrm>
            <a:off x="1410026" y="276087"/>
            <a:ext cx="9371949" cy="622271"/>
          </a:xfrm>
        </p:spPr>
        <p:txBody>
          <a:bodyPr/>
          <a:lstStyle/>
          <a:p>
            <a:r>
              <a:rPr lang="hr-HR" dirty="0"/>
              <a:t>Zakon o zaštiti životinja 					2.</a:t>
            </a:r>
          </a:p>
        </p:txBody>
      </p:sp>
      <p:sp>
        <p:nvSpPr>
          <p:cNvPr id="3" name="Rezervirano mjesto sadržaja 2">
            <a:extLst>
              <a:ext uri="{FF2B5EF4-FFF2-40B4-BE49-F238E27FC236}">
                <a16:creationId xmlns:a16="http://schemas.microsoft.com/office/drawing/2014/main" id="{57AB6BD5-19D1-41FD-B74C-91D9AE041492}"/>
              </a:ext>
            </a:extLst>
          </p:cNvPr>
          <p:cNvSpPr>
            <a:spLocks noGrp="1"/>
          </p:cNvSpPr>
          <p:nvPr>
            <p:ph idx="1"/>
          </p:nvPr>
        </p:nvSpPr>
        <p:spPr>
          <a:xfrm>
            <a:off x="1410027" y="1042737"/>
            <a:ext cx="9371948" cy="5143946"/>
          </a:xfrm>
        </p:spPr>
        <p:txBody>
          <a:bodyPr/>
          <a:lstStyle/>
          <a:p>
            <a:pPr marL="0" indent="0">
              <a:buNone/>
            </a:pPr>
            <a:r>
              <a:rPr lang="hr-HR" dirty="0"/>
              <a:t>Komunalni redar je ovlašten:</a:t>
            </a:r>
          </a:p>
          <a:p>
            <a:pPr marL="0" indent="0" fontAlgn="base">
              <a:buNone/>
            </a:pPr>
            <a:r>
              <a:rPr lang="hr-HR" dirty="0"/>
              <a:t>– pregledati isprave na temelju kojih se može utvrditi identitet stranke i drugih osoba nazočnih nadzoru</a:t>
            </a:r>
          </a:p>
          <a:p>
            <a:pPr marL="0" indent="0" fontAlgn="base">
              <a:buNone/>
            </a:pPr>
            <a:r>
              <a:rPr lang="hr-HR" dirty="0"/>
              <a:t>– ući u prostore/prostorije u kojima se drže kućni ljubimci</a:t>
            </a:r>
          </a:p>
          <a:p>
            <a:pPr marL="0" indent="0" fontAlgn="base">
              <a:buNone/>
            </a:pPr>
            <a:r>
              <a:rPr lang="hr-HR" dirty="0"/>
              <a:t>– uzimati izjave stranaka i drugih osoba</a:t>
            </a:r>
          </a:p>
          <a:p>
            <a:pPr marL="0" indent="0" fontAlgn="base">
              <a:buNone/>
            </a:pPr>
            <a:r>
              <a:rPr lang="hr-HR" dirty="0"/>
              <a:t>– zatražiti od stranke podatke i dokumentaciju</a:t>
            </a:r>
          </a:p>
          <a:p>
            <a:pPr marL="0" indent="0" fontAlgn="base">
              <a:buNone/>
            </a:pPr>
            <a:r>
              <a:rPr lang="hr-HR" dirty="0"/>
              <a:t>– prikupljati dokaze na vizualni i drugi odgovarajući način</a:t>
            </a:r>
          </a:p>
          <a:p>
            <a:pPr marL="0" indent="0" fontAlgn="base">
              <a:buNone/>
            </a:pPr>
            <a:r>
              <a:rPr lang="hr-HR" dirty="0"/>
              <a:t>– očitati mikročip</a:t>
            </a:r>
          </a:p>
          <a:p>
            <a:pPr marL="0" indent="0" fontAlgn="base">
              <a:buNone/>
            </a:pPr>
            <a:r>
              <a:rPr lang="hr-HR" dirty="0"/>
              <a:t>– obavljati druge radnje u skladu sa svrhom nadzora</a:t>
            </a:r>
          </a:p>
          <a:p>
            <a:pPr marL="0" indent="0" fontAlgn="base">
              <a:buNone/>
            </a:pPr>
            <a:r>
              <a:rPr lang="hr-HR" dirty="0"/>
              <a:t>– podnositi kaznenu prijavu ili optužni prijedlog.</a:t>
            </a:r>
          </a:p>
          <a:p>
            <a:pPr marL="0" indent="0">
              <a:buNone/>
            </a:pPr>
            <a:r>
              <a:rPr lang="hr-HR" dirty="0"/>
              <a:t>Obavještava </a:t>
            </a:r>
            <a:r>
              <a:rPr lang="hr-HR" dirty="0" err="1"/>
              <a:t>vet</a:t>
            </a:r>
            <a:r>
              <a:rPr lang="hr-HR" dirty="0"/>
              <a:t>. inspektora (odluku o oduzimanju donosi inspektor), sklonište.</a:t>
            </a:r>
          </a:p>
        </p:txBody>
      </p:sp>
      <p:sp>
        <p:nvSpPr>
          <p:cNvPr id="4" name="Rezervirano mjesto broja slajda 3">
            <a:extLst>
              <a:ext uri="{FF2B5EF4-FFF2-40B4-BE49-F238E27FC236}">
                <a16:creationId xmlns:a16="http://schemas.microsoft.com/office/drawing/2014/main" id="{164381F2-F289-4007-B968-D63A07E3F976}"/>
              </a:ext>
            </a:extLst>
          </p:cNvPr>
          <p:cNvSpPr>
            <a:spLocks noGrp="1"/>
          </p:cNvSpPr>
          <p:nvPr>
            <p:ph type="sldNum" sz="quarter" idx="12"/>
          </p:nvPr>
        </p:nvSpPr>
        <p:spPr/>
        <p:txBody>
          <a:bodyPr/>
          <a:lstStyle/>
          <a:p>
            <a:fld id="{9CD8D479-8942-46E8-A226-A4E01F7A105C}" type="slidenum">
              <a:rPr lang="hr-HR" smtClean="0"/>
              <a:pPr/>
              <a:t>29</a:t>
            </a:fld>
            <a:endParaRPr lang="hr-HR"/>
          </a:p>
        </p:txBody>
      </p:sp>
      <p:sp>
        <p:nvSpPr>
          <p:cNvPr id="5" name="Rezervirano mjesto datuma 4">
            <a:extLst>
              <a:ext uri="{FF2B5EF4-FFF2-40B4-BE49-F238E27FC236}">
                <a16:creationId xmlns:a16="http://schemas.microsoft.com/office/drawing/2014/main" id="{5058515A-FD8A-4651-91A6-EF29AE1E0DE3}"/>
              </a:ext>
            </a:extLst>
          </p:cNvPr>
          <p:cNvSpPr>
            <a:spLocks noGrp="1"/>
          </p:cNvSpPr>
          <p:nvPr>
            <p:ph type="dt" sz="half" idx="10"/>
          </p:nvPr>
        </p:nvSpPr>
        <p:spPr/>
        <p:txBody>
          <a:bodyPr/>
          <a:lstStyle/>
          <a:p>
            <a:fld id="{C3346B50-8A75-47FE-8CB4-14BAED0B88CA}" type="datetime1">
              <a:rPr lang="hr-HR" smtClean="0"/>
              <a:t>23.10.2023.</a:t>
            </a:fld>
            <a:endParaRPr lang="en-US" dirty="0"/>
          </a:p>
        </p:txBody>
      </p:sp>
    </p:spTree>
    <p:extLst>
      <p:ext uri="{BB962C8B-B14F-4D97-AF65-F5344CB8AC3E}">
        <p14:creationId xmlns:p14="http://schemas.microsoft.com/office/powerpoint/2010/main" val="34290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EC3-B34A-453E-A224-F0916DDF90E6}"/>
              </a:ext>
            </a:extLst>
          </p:cNvPr>
          <p:cNvSpPr>
            <a:spLocks noGrp="1"/>
          </p:cNvSpPr>
          <p:nvPr>
            <p:ph type="title"/>
          </p:nvPr>
        </p:nvSpPr>
        <p:spPr>
          <a:xfrm>
            <a:off x="2005964" y="365127"/>
            <a:ext cx="8272912" cy="647770"/>
          </a:xfrm>
        </p:spPr>
        <p:txBody>
          <a:bodyPr>
            <a:normAutofit/>
          </a:bodyPr>
          <a:lstStyle/>
          <a:p>
            <a:r>
              <a:rPr lang="hr-HR" dirty="0"/>
              <a:t>Stanimo na loptu…</a:t>
            </a:r>
          </a:p>
        </p:txBody>
      </p:sp>
      <p:sp>
        <p:nvSpPr>
          <p:cNvPr id="3" name="Content Placeholder 2">
            <a:extLst>
              <a:ext uri="{FF2B5EF4-FFF2-40B4-BE49-F238E27FC236}">
                <a16:creationId xmlns:a16="http://schemas.microsoft.com/office/drawing/2014/main" id="{49A825CE-FF86-465A-A747-C3FDCB0B647B}"/>
              </a:ext>
            </a:extLst>
          </p:cNvPr>
          <p:cNvSpPr>
            <a:spLocks noGrp="1"/>
          </p:cNvSpPr>
          <p:nvPr>
            <p:ph idx="1"/>
          </p:nvPr>
        </p:nvSpPr>
        <p:spPr>
          <a:xfrm>
            <a:off x="2005964" y="1248657"/>
            <a:ext cx="8272912" cy="4578705"/>
          </a:xfrm>
        </p:spPr>
        <p:txBody>
          <a:bodyPr>
            <a:normAutofit lnSpcReduction="10000"/>
          </a:bodyPr>
          <a:lstStyle/>
          <a:p>
            <a:endParaRPr lang="hr-HR" sz="1724" b="1" dirty="0">
              <a:solidFill>
                <a:srgbClr val="202122"/>
              </a:solidFill>
            </a:endParaRPr>
          </a:p>
          <a:p>
            <a:pPr marL="0" indent="0">
              <a:buNone/>
            </a:pPr>
            <a:r>
              <a:rPr lang="hr-HR" sz="2000" b="1" dirty="0">
                <a:solidFill>
                  <a:srgbClr val="202122"/>
                </a:solidFill>
              </a:rPr>
              <a:t>Aksiom</a:t>
            </a:r>
            <a:r>
              <a:rPr lang="hr-HR" sz="2000" dirty="0">
                <a:solidFill>
                  <a:srgbClr val="202122"/>
                </a:solidFill>
              </a:rPr>
              <a:t> (grč. </a:t>
            </a:r>
            <a:r>
              <a:rPr lang="hr-HR" sz="2000" i="1" dirty="0" err="1">
                <a:solidFill>
                  <a:srgbClr val="202122"/>
                </a:solidFill>
              </a:rPr>
              <a:t>aksios</a:t>
            </a:r>
            <a:r>
              <a:rPr lang="hr-HR" sz="2000" dirty="0">
                <a:solidFill>
                  <a:srgbClr val="202122"/>
                </a:solidFill>
              </a:rPr>
              <a:t> - bez) ili </a:t>
            </a:r>
            <a:r>
              <a:rPr lang="hr-HR" sz="2000" b="1" dirty="0">
                <a:solidFill>
                  <a:srgbClr val="202122"/>
                </a:solidFill>
              </a:rPr>
              <a:t>postulat</a:t>
            </a:r>
            <a:r>
              <a:rPr lang="hr-HR" sz="2000" dirty="0">
                <a:solidFill>
                  <a:srgbClr val="202122"/>
                </a:solidFill>
              </a:rPr>
              <a:t> je </a:t>
            </a:r>
            <a:r>
              <a:rPr lang="hr-HR" sz="2000" i="1" dirty="0">
                <a:solidFill>
                  <a:srgbClr val="202122"/>
                </a:solidFill>
              </a:rPr>
              <a:t>temeljna istina</a:t>
            </a:r>
            <a:r>
              <a:rPr lang="hr-HR" sz="2000" dirty="0">
                <a:solidFill>
                  <a:srgbClr val="202122"/>
                </a:solidFill>
              </a:rPr>
              <a:t> koja se ne dokazuje i služi kao osnova neke </a:t>
            </a:r>
            <a:r>
              <a:rPr lang="hr-HR" sz="2000" dirty="0">
                <a:solidFill>
                  <a:srgbClr val="3366CC"/>
                </a:solidFill>
                <a:hlinkClick r:id="rId2" tooltip="Matematika"/>
              </a:rPr>
              <a:t>matematičke</a:t>
            </a:r>
            <a:r>
              <a:rPr lang="hr-HR" sz="2000" dirty="0">
                <a:solidFill>
                  <a:srgbClr val="202122"/>
                </a:solidFill>
              </a:rPr>
              <a:t> ili </a:t>
            </a:r>
            <a:r>
              <a:rPr lang="hr-HR" sz="2000" dirty="0">
                <a:solidFill>
                  <a:srgbClr val="3366CC"/>
                </a:solidFill>
                <a:hlinkClick r:id="rId3" tooltip="Logika"/>
              </a:rPr>
              <a:t>logičke</a:t>
            </a:r>
            <a:r>
              <a:rPr lang="hr-HR" sz="2000" dirty="0">
                <a:solidFill>
                  <a:srgbClr val="202122"/>
                </a:solidFill>
              </a:rPr>
              <a:t> </a:t>
            </a:r>
            <a:r>
              <a:rPr lang="hr-HR" sz="2000" dirty="0">
                <a:solidFill>
                  <a:srgbClr val="3366CC"/>
                </a:solidFill>
                <a:hlinkClick r:id="rId4" tooltip="Teorija"/>
              </a:rPr>
              <a:t>teorije</a:t>
            </a:r>
            <a:r>
              <a:rPr lang="hr-HR" sz="2000" dirty="0">
                <a:solidFill>
                  <a:srgbClr val="202122"/>
                </a:solidFill>
              </a:rPr>
              <a:t>. Za razliku od </a:t>
            </a:r>
            <a:r>
              <a:rPr lang="hr-HR" sz="2000" dirty="0">
                <a:solidFill>
                  <a:srgbClr val="3366CC"/>
                </a:solidFill>
                <a:hlinkClick r:id="rId5" tooltip="Dogma"/>
              </a:rPr>
              <a:t>dogme</a:t>
            </a:r>
            <a:r>
              <a:rPr lang="hr-HR" sz="2000" dirty="0">
                <a:solidFill>
                  <a:srgbClr val="202122"/>
                </a:solidFill>
              </a:rPr>
              <a:t> uglavnom se ne tvrdi njena nužna istinitost jer je to logički nemoguće utvrditi, nego se uzima kao pretpostavka na kojoj se gradi teorija. </a:t>
            </a:r>
          </a:p>
          <a:p>
            <a:pPr marL="0" indent="0">
              <a:buNone/>
            </a:pPr>
            <a:endParaRPr lang="hr-HR" sz="2000" dirty="0">
              <a:solidFill>
                <a:srgbClr val="202122"/>
              </a:solidFill>
            </a:endParaRPr>
          </a:p>
          <a:p>
            <a:pPr lvl="1"/>
            <a:r>
              <a:rPr lang="hr-HR" sz="2000" dirty="0">
                <a:solidFill>
                  <a:srgbClr val="202122"/>
                </a:solidFill>
              </a:rPr>
              <a:t>Zašto se naši građani lako prilagode i prihvate pravila postupanja (otpad, parkiranje, kućni ljubimci, buka…) ukoliko se presele u npr. Švicarsku ili Njemačku?</a:t>
            </a:r>
          </a:p>
          <a:p>
            <a:pPr lvl="1"/>
            <a:endParaRPr lang="hr-HR" sz="2000" dirty="0">
              <a:solidFill>
                <a:srgbClr val="202122"/>
              </a:solidFill>
            </a:endParaRPr>
          </a:p>
          <a:p>
            <a:pPr lvl="1"/>
            <a:r>
              <a:rPr lang="hr-HR" sz="2000" dirty="0">
                <a:solidFill>
                  <a:srgbClr val="202122"/>
                </a:solidFill>
              </a:rPr>
              <a:t>Kako su Nijemci i Austrijanci započeli gradnju efikasnog sustava?</a:t>
            </a:r>
          </a:p>
          <a:p>
            <a:pPr lvl="1"/>
            <a:endParaRPr lang="hr-HR" sz="2000" dirty="0">
              <a:solidFill>
                <a:srgbClr val="202122"/>
              </a:solidFill>
            </a:endParaRPr>
          </a:p>
          <a:p>
            <a:pPr lvl="1"/>
            <a:r>
              <a:rPr lang="hr-HR" sz="2000" dirty="0">
                <a:solidFill>
                  <a:srgbClr val="202122"/>
                </a:solidFill>
              </a:rPr>
              <a:t>Nemoguće je uhvatiti sve prekršitelje, ali…</a:t>
            </a:r>
          </a:p>
          <a:p>
            <a:pPr lvl="1"/>
            <a:endParaRPr lang="hr-HR" sz="2000" dirty="0">
              <a:solidFill>
                <a:srgbClr val="202122"/>
              </a:solidFill>
            </a:endParaRPr>
          </a:p>
          <a:p>
            <a:pPr lvl="1"/>
            <a:r>
              <a:rPr lang="hr-HR" sz="2000" dirty="0">
                <a:solidFill>
                  <a:srgbClr val="202122"/>
                </a:solidFill>
              </a:rPr>
              <a:t>Redara je malo, ali državnih inspektora još manje!</a:t>
            </a:r>
            <a:endParaRPr lang="hr-HR" sz="2000" dirty="0"/>
          </a:p>
          <a:p>
            <a:pPr marL="0" indent="0">
              <a:buNone/>
            </a:pPr>
            <a:endParaRPr lang="hr-HR" dirty="0"/>
          </a:p>
        </p:txBody>
      </p:sp>
    </p:spTree>
    <p:extLst>
      <p:ext uri="{BB962C8B-B14F-4D97-AF65-F5344CB8AC3E}">
        <p14:creationId xmlns:p14="http://schemas.microsoft.com/office/powerpoint/2010/main" val="24630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7A5DFF-9F1E-444D-BFEF-85AE4605CBB6}"/>
              </a:ext>
            </a:extLst>
          </p:cNvPr>
          <p:cNvSpPr>
            <a:spLocks noGrp="1"/>
          </p:cNvSpPr>
          <p:nvPr>
            <p:ph type="title"/>
          </p:nvPr>
        </p:nvSpPr>
        <p:spPr>
          <a:xfrm>
            <a:off x="1410026" y="276087"/>
            <a:ext cx="10140290" cy="686439"/>
          </a:xfrm>
        </p:spPr>
        <p:txBody>
          <a:bodyPr>
            <a:normAutofit/>
          </a:bodyPr>
          <a:lstStyle/>
          <a:p>
            <a:r>
              <a:rPr lang="hr-HR" dirty="0"/>
              <a:t>Zakon o prijevozu u cestovnom prometu 	</a:t>
            </a:r>
          </a:p>
        </p:txBody>
      </p:sp>
      <p:sp>
        <p:nvSpPr>
          <p:cNvPr id="3" name="Rezervirano mjesto sadržaja 2">
            <a:extLst>
              <a:ext uri="{FF2B5EF4-FFF2-40B4-BE49-F238E27FC236}">
                <a16:creationId xmlns:a16="http://schemas.microsoft.com/office/drawing/2014/main" id="{D319D1D8-CAFC-4113-941C-C570EC66725A}"/>
              </a:ext>
            </a:extLst>
          </p:cNvPr>
          <p:cNvSpPr>
            <a:spLocks noGrp="1"/>
          </p:cNvSpPr>
          <p:nvPr>
            <p:ph idx="1"/>
          </p:nvPr>
        </p:nvSpPr>
        <p:spPr>
          <a:xfrm>
            <a:off x="1410027" y="1203158"/>
            <a:ext cx="9371948" cy="4983525"/>
          </a:xfrm>
        </p:spPr>
        <p:txBody>
          <a:bodyPr>
            <a:normAutofit/>
          </a:bodyPr>
          <a:lstStyle/>
          <a:p>
            <a:r>
              <a:rPr lang="hr-HR" sz="2800" dirty="0">
                <a:solidFill>
                  <a:schemeClr val="accent1">
                    <a:lumMod val="75000"/>
                  </a:schemeClr>
                </a:solidFill>
              </a:rPr>
              <a:t>Autotaksi</a:t>
            </a:r>
            <a:r>
              <a:rPr lang="hr-HR" sz="2800" dirty="0"/>
              <a:t> na području JLS – komunalni i/ili prometni redar imaju ovlast pregleda dokumentacije, licencije, dozvola, vozila i vozača.</a:t>
            </a:r>
          </a:p>
          <a:p>
            <a:r>
              <a:rPr lang="hr-HR" sz="2800" dirty="0">
                <a:solidFill>
                  <a:schemeClr val="accent1">
                    <a:lumMod val="75000"/>
                  </a:schemeClr>
                </a:solidFill>
              </a:rPr>
              <a:t>Komunalni prijevoz putnika </a:t>
            </a:r>
            <a:r>
              <a:rPr lang="hr-HR" sz="2800" dirty="0"/>
              <a:t>obavlja se temeljem ugovora sklopljenog između prijevoznika i jedinice lokalne samouprave na čijem području se takav prijevoz organizira i obavlja, sukladno odluci jedinice lokalne samouprave o komunalnom prijevozu, odredbama ovoga Zakona te odredbama Uredbe (EZ) br. 1370/2007. – ovo je </a:t>
            </a:r>
            <a:r>
              <a:rPr lang="hr-HR" sz="2800" dirty="0">
                <a:solidFill>
                  <a:schemeClr val="accent1">
                    <a:lumMod val="75000"/>
                  </a:schemeClr>
                </a:solidFill>
              </a:rPr>
              <a:t>uslužna komunalna djelatnost (ZKG)</a:t>
            </a:r>
          </a:p>
        </p:txBody>
      </p:sp>
      <p:sp>
        <p:nvSpPr>
          <p:cNvPr id="4" name="Rezervirano mjesto broja slajda 3">
            <a:extLst>
              <a:ext uri="{FF2B5EF4-FFF2-40B4-BE49-F238E27FC236}">
                <a16:creationId xmlns:a16="http://schemas.microsoft.com/office/drawing/2014/main" id="{7FBEB9B4-D2A5-44E9-8113-231DE2D79B4F}"/>
              </a:ext>
            </a:extLst>
          </p:cNvPr>
          <p:cNvSpPr>
            <a:spLocks noGrp="1"/>
          </p:cNvSpPr>
          <p:nvPr>
            <p:ph type="sldNum" sz="quarter" idx="12"/>
          </p:nvPr>
        </p:nvSpPr>
        <p:spPr/>
        <p:txBody>
          <a:bodyPr/>
          <a:lstStyle/>
          <a:p>
            <a:fld id="{9CD8D479-8942-46E8-A226-A4E01F7A105C}" type="slidenum">
              <a:rPr lang="hr-HR" smtClean="0"/>
              <a:pPr/>
              <a:t>30</a:t>
            </a:fld>
            <a:endParaRPr lang="hr-HR"/>
          </a:p>
        </p:txBody>
      </p:sp>
      <p:sp>
        <p:nvSpPr>
          <p:cNvPr id="5" name="Rezervirano mjesto datuma 4">
            <a:extLst>
              <a:ext uri="{FF2B5EF4-FFF2-40B4-BE49-F238E27FC236}">
                <a16:creationId xmlns:a16="http://schemas.microsoft.com/office/drawing/2014/main" id="{20387CE2-F54A-4B5D-BC5F-1CC74097B8FA}"/>
              </a:ext>
            </a:extLst>
          </p:cNvPr>
          <p:cNvSpPr>
            <a:spLocks noGrp="1"/>
          </p:cNvSpPr>
          <p:nvPr>
            <p:ph type="dt" sz="half" idx="10"/>
          </p:nvPr>
        </p:nvSpPr>
        <p:spPr/>
        <p:txBody>
          <a:bodyPr/>
          <a:lstStyle/>
          <a:p>
            <a:fld id="{B0D4861F-3F34-4A29-A57E-8B31967E13C2}" type="datetime1">
              <a:rPr lang="hr-HR" smtClean="0"/>
              <a:t>23.10.2023.</a:t>
            </a:fld>
            <a:endParaRPr lang="en-US" dirty="0"/>
          </a:p>
        </p:txBody>
      </p:sp>
    </p:spTree>
    <p:extLst>
      <p:ext uri="{BB962C8B-B14F-4D97-AF65-F5344CB8AC3E}">
        <p14:creationId xmlns:p14="http://schemas.microsoft.com/office/powerpoint/2010/main" val="60360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9AD633-F84F-4D91-A350-394A2B0E3ABB}"/>
              </a:ext>
            </a:extLst>
          </p:cNvPr>
          <p:cNvSpPr>
            <a:spLocks noGrp="1"/>
          </p:cNvSpPr>
          <p:nvPr>
            <p:ph type="title"/>
          </p:nvPr>
        </p:nvSpPr>
        <p:spPr>
          <a:xfrm>
            <a:off x="1410026" y="276087"/>
            <a:ext cx="9371949" cy="734566"/>
          </a:xfrm>
        </p:spPr>
        <p:txBody>
          <a:bodyPr/>
          <a:lstStyle/>
          <a:p>
            <a:r>
              <a:rPr lang="hr-HR" dirty="0"/>
              <a:t>Zakon o ugostiteljskoj djelatnosti</a:t>
            </a:r>
          </a:p>
        </p:txBody>
      </p:sp>
      <p:sp>
        <p:nvSpPr>
          <p:cNvPr id="3" name="Rezervirano mjesto sadržaja 2">
            <a:extLst>
              <a:ext uri="{FF2B5EF4-FFF2-40B4-BE49-F238E27FC236}">
                <a16:creationId xmlns:a16="http://schemas.microsoft.com/office/drawing/2014/main" id="{34834F14-F732-457E-ADA6-A0AE36179FB5}"/>
              </a:ext>
            </a:extLst>
          </p:cNvPr>
          <p:cNvSpPr>
            <a:spLocks noGrp="1"/>
          </p:cNvSpPr>
          <p:nvPr>
            <p:ph idx="1"/>
          </p:nvPr>
        </p:nvSpPr>
        <p:spPr>
          <a:xfrm>
            <a:off x="1410027" y="1411705"/>
            <a:ext cx="9371948" cy="4774978"/>
          </a:xfrm>
        </p:spPr>
        <p:txBody>
          <a:bodyPr>
            <a:normAutofit lnSpcReduction="10000"/>
          </a:bodyPr>
          <a:lstStyle/>
          <a:p>
            <a:pPr marL="0" indent="0">
              <a:buNone/>
            </a:pPr>
            <a:r>
              <a:rPr lang="hr-HR" dirty="0"/>
              <a:t>Nadzor zabrane kampiranja van kampova (privatno vlasništvo, javna površina):</a:t>
            </a:r>
          </a:p>
          <a:p>
            <a:r>
              <a:rPr lang="hr-HR" dirty="0"/>
              <a:t>optužni prijedlog ili</a:t>
            </a:r>
          </a:p>
          <a:p>
            <a:r>
              <a:rPr lang="hr-HR" dirty="0"/>
              <a:t>prekršajni nalog ili</a:t>
            </a:r>
          </a:p>
          <a:p>
            <a:r>
              <a:rPr lang="hr-HR" dirty="0"/>
              <a:t>novčana kazna na mjestu izvršenja prekršaja</a:t>
            </a:r>
          </a:p>
          <a:p>
            <a:endParaRPr lang="hr-HR" dirty="0"/>
          </a:p>
          <a:p>
            <a:pPr marL="0" indent="0">
              <a:buNone/>
            </a:pPr>
            <a:r>
              <a:rPr lang="hr-HR" dirty="0"/>
              <a:t>Nadzor turističkog inspektora i komunalnog redara:</a:t>
            </a:r>
          </a:p>
          <a:p>
            <a:r>
              <a:rPr lang="hr-HR" dirty="0"/>
              <a:t>usmeni nalog – zabrana kampiranja na 60 dana, </a:t>
            </a:r>
          </a:p>
          <a:p>
            <a:r>
              <a:rPr lang="hr-HR" dirty="0"/>
              <a:t>pečaćenje opreme, </a:t>
            </a:r>
          </a:p>
          <a:p>
            <a:r>
              <a:rPr lang="hr-HR" dirty="0"/>
              <a:t>pisano rješenje u roku od 8 dana</a:t>
            </a:r>
          </a:p>
          <a:p>
            <a:endParaRPr lang="hr-HR" dirty="0"/>
          </a:p>
          <a:p>
            <a:pPr marL="0" indent="0">
              <a:buNone/>
            </a:pPr>
            <a:r>
              <a:rPr lang="hr-HR" dirty="0">
                <a:solidFill>
                  <a:schemeClr val="accent1">
                    <a:lumMod val="75000"/>
                  </a:schemeClr>
                </a:solidFill>
              </a:rPr>
              <a:t>JLS, JU i dr. pravne osobe aktima određuju prostor, uvjete i trajanje za </a:t>
            </a:r>
            <a:r>
              <a:rPr lang="hr-HR" dirty="0" err="1">
                <a:solidFill>
                  <a:schemeClr val="accent1">
                    <a:lumMod val="75000"/>
                  </a:schemeClr>
                </a:solidFill>
              </a:rPr>
              <a:t>org</a:t>
            </a:r>
            <a:r>
              <a:rPr lang="hr-HR" dirty="0">
                <a:solidFill>
                  <a:schemeClr val="accent1">
                    <a:lumMod val="75000"/>
                  </a:schemeClr>
                </a:solidFill>
              </a:rPr>
              <a:t>. kampiranje van kampova (manifestacije) – nadzor komunalni redar!</a:t>
            </a:r>
          </a:p>
        </p:txBody>
      </p:sp>
      <p:sp>
        <p:nvSpPr>
          <p:cNvPr id="4" name="Rezervirano mjesto broja slajda 3">
            <a:extLst>
              <a:ext uri="{FF2B5EF4-FFF2-40B4-BE49-F238E27FC236}">
                <a16:creationId xmlns:a16="http://schemas.microsoft.com/office/drawing/2014/main" id="{5A0E6D4F-3C0C-4054-ABAE-E26AF2C6CA7B}"/>
              </a:ext>
            </a:extLst>
          </p:cNvPr>
          <p:cNvSpPr>
            <a:spLocks noGrp="1"/>
          </p:cNvSpPr>
          <p:nvPr>
            <p:ph type="sldNum" sz="quarter" idx="12"/>
          </p:nvPr>
        </p:nvSpPr>
        <p:spPr/>
        <p:txBody>
          <a:bodyPr/>
          <a:lstStyle/>
          <a:p>
            <a:fld id="{9CD8D479-8942-46E8-A226-A4E01F7A105C}" type="slidenum">
              <a:rPr lang="hr-HR" smtClean="0"/>
              <a:pPr/>
              <a:t>31</a:t>
            </a:fld>
            <a:endParaRPr lang="hr-HR"/>
          </a:p>
        </p:txBody>
      </p:sp>
      <p:sp>
        <p:nvSpPr>
          <p:cNvPr id="5" name="Rezervirano mjesto datuma 4">
            <a:extLst>
              <a:ext uri="{FF2B5EF4-FFF2-40B4-BE49-F238E27FC236}">
                <a16:creationId xmlns:a16="http://schemas.microsoft.com/office/drawing/2014/main" id="{98F2D7BA-3050-41B7-BDBC-393360CFC8FA}"/>
              </a:ext>
            </a:extLst>
          </p:cNvPr>
          <p:cNvSpPr>
            <a:spLocks noGrp="1"/>
          </p:cNvSpPr>
          <p:nvPr>
            <p:ph type="dt" sz="half" idx="10"/>
          </p:nvPr>
        </p:nvSpPr>
        <p:spPr/>
        <p:txBody>
          <a:bodyPr/>
          <a:lstStyle/>
          <a:p>
            <a:fld id="{8952A8FE-C7E0-4BDE-8B3B-8D6064D9FA5F}" type="datetime1">
              <a:rPr lang="hr-HR" smtClean="0"/>
              <a:t>23.10.2023.</a:t>
            </a:fld>
            <a:endParaRPr lang="en-US" dirty="0"/>
          </a:p>
        </p:txBody>
      </p:sp>
    </p:spTree>
    <p:extLst>
      <p:ext uri="{BB962C8B-B14F-4D97-AF65-F5344CB8AC3E}">
        <p14:creationId xmlns:p14="http://schemas.microsoft.com/office/powerpoint/2010/main" val="15032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B29BD8-BFEC-46F1-863D-00235B75E56B}"/>
              </a:ext>
            </a:extLst>
          </p:cNvPr>
          <p:cNvSpPr>
            <a:spLocks noGrp="1"/>
          </p:cNvSpPr>
          <p:nvPr>
            <p:ph type="title"/>
          </p:nvPr>
        </p:nvSpPr>
        <p:spPr/>
        <p:txBody>
          <a:bodyPr/>
          <a:lstStyle/>
          <a:p>
            <a:r>
              <a:rPr lang="hr-HR" dirty="0"/>
              <a:t>Zakon o građevinskoj inspekciji – posebna tema</a:t>
            </a:r>
          </a:p>
        </p:txBody>
      </p:sp>
      <p:sp>
        <p:nvSpPr>
          <p:cNvPr id="3" name="Rezervirano mjesto sadržaja 2">
            <a:extLst>
              <a:ext uri="{FF2B5EF4-FFF2-40B4-BE49-F238E27FC236}">
                <a16:creationId xmlns:a16="http://schemas.microsoft.com/office/drawing/2014/main" id="{46D13FEA-391C-4539-8010-9004BD434CF5}"/>
              </a:ext>
            </a:extLst>
          </p:cNvPr>
          <p:cNvSpPr>
            <a:spLocks noGrp="1"/>
          </p:cNvSpPr>
          <p:nvPr>
            <p:ph idx="1"/>
          </p:nvPr>
        </p:nvSpPr>
        <p:spPr/>
        <p:txBody>
          <a:bodyPr/>
          <a:lstStyle/>
          <a:p>
            <a:pPr marL="0" indent="0">
              <a:buNone/>
            </a:pPr>
            <a:r>
              <a:rPr lang="hr-HR" dirty="0"/>
              <a:t>U provedbi zakona komunalni redar je ovlašten utvrditi zakonitost građenja i provedbe zahvata u prostoru koje nisu građenje, i to SAMO ZA GRAĐEVINE ZA KOJE NIJE POTREBAN AKT O GRAĐENJU (GRAĐEVINSKA DOZVOLA).</a:t>
            </a:r>
          </a:p>
          <a:p>
            <a:pPr marL="0" indent="0">
              <a:buNone/>
            </a:pPr>
            <a:r>
              <a:rPr lang="hr-HR" dirty="0"/>
              <a:t>U PROVEDBI JE OVLAŠTEN:</a:t>
            </a:r>
          </a:p>
          <a:p>
            <a:pPr>
              <a:buFontTx/>
              <a:buChar char="-"/>
            </a:pPr>
            <a:r>
              <a:rPr lang="hr-HR" dirty="0"/>
              <a:t>ući na građevinsko zemljište,</a:t>
            </a:r>
          </a:p>
          <a:p>
            <a:pPr>
              <a:buFontTx/>
              <a:buChar char="-"/>
            </a:pPr>
            <a:r>
              <a:rPr lang="hr-HR" dirty="0"/>
              <a:t>zatražiti i pregledati isprave,</a:t>
            </a:r>
          </a:p>
          <a:p>
            <a:pPr>
              <a:buFontTx/>
              <a:buChar char="-"/>
            </a:pPr>
            <a:r>
              <a:rPr lang="hr-HR" dirty="0"/>
              <a:t>uzimati izjave i prikupljati dokaze,</a:t>
            </a:r>
          </a:p>
          <a:p>
            <a:pPr>
              <a:buFontTx/>
              <a:buChar char="-"/>
            </a:pPr>
            <a:r>
              <a:rPr lang="hr-HR" dirty="0"/>
              <a:t>podnijeti optužni prijedlog (ukoliko utvrdi povredu propisa). </a:t>
            </a:r>
          </a:p>
        </p:txBody>
      </p:sp>
      <p:sp>
        <p:nvSpPr>
          <p:cNvPr id="4" name="Rezervirano mjesto broja slajda 3">
            <a:extLst>
              <a:ext uri="{FF2B5EF4-FFF2-40B4-BE49-F238E27FC236}">
                <a16:creationId xmlns:a16="http://schemas.microsoft.com/office/drawing/2014/main" id="{529FEA97-A676-4A26-966C-1927A9747AA2}"/>
              </a:ext>
            </a:extLst>
          </p:cNvPr>
          <p:cNvSpPr>
            <a:spLocks noGrp="1"/>
          </p:cNvSpPr>
          <p:nvPr>
            <p:ph type="sldNum" sz="quarter" idx="12"/>
          </p:nvPr>
        </p:nvSpPr>
        <p:spPr/>
        <p:txBody>
          <a:bodyPr/>
          <a:lstStyle/>
          <a:p>
            <a:fld id="{9CD8D479-8942-46E8-A226-A4E01F7A105C}" type="slidenum">
              <a:rPr lang="hr-HR" smtClean="0"/>
              <a:pPr/>
              <a:t>32</a:t>
            </a:fld>
            <a:endParaRPr lang="hr-HR"/>
          </a:p>
        </p:txBody>
      </p:sp>
      <p:sp>
        <p:nvSpPr>
          <p:cNvPr id="5" name="Rezervirano mjesto datuma 4">
            <a:extLst>
              <a:ext uri="{FF2B5EF4-FFF2-40B4-BE49-F238E27FC236}">
                <a16:creationId xmlns:a16="http://schemas.microsoft.com/office/drawing/2014/main" id="{F4ABCEDB-730A-49DA-BB8F-E8689B9B55DA}"/>
              </a:ext>
            </a:extLst>
          </p:cNvPr>
          <p:cNvSpPr>
            <a:spLocks noGrp="1"/>
          </p:cNvSpPr>
          <p:nvPr>
            <p:ph type="dt" sz="half" idx="10"/>
          </p:nvPr>
        </p:nvSpPr>
        <p:spPr/>
        <p:txBody>
          <a:bodyPr/>
          <a:lstStyle/>
          <a:p>
            <a:fld id="{50C6B3CC-2C8B-48C2-8DAE-7B1D789F19FE}" type="datetime1">
              <a:rPr lang="hr-HR" smtClean="0"/>
              <a:t>23.10.2023.</a:t>
            </a:fld>
            <a:endParaRPr lang="en-US" dirty="0"/>
          </a:p>
        </p:txBody>
      </p:sp>
    </p:spTree>
    <p:extLst>
      <p:ext uri="{BB962C8B-B14F-4D97-AF65-F5344CB8AC3E}">
        <p14:creationId xmlns:p14="http://schemas.microsoft.com/office/powerpoint/2010/main" val="24346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6C374E-6D6F-48C0-861C-F357D65103F2}"/>
              </a:ext>
            </a:extLst>
          </p:cNvPr>
          <p:cNvSpPr>
            <a:spLocks noGrp="1"/>
          </p:cNvSpPr>
          <p:nvPr>
            <p:ph type="title"/>
          </p:nvPr>
        </p:nvSpPr>
        <p:spPr/>
        <p:txBody>
          <a:bodyPr/>
          <a:lstStyle/>
          <a:p>
            <a:r>
              <a:rPr lang="hr-HR" dirty="0"/>
              <a:t>Agrotehničke mjere</a:t>
            </a:r>
          </a:p>
        </p:txBody>
      </p:sp>
      <p:sp>
        <p:nvSpPr>
          <p:cNvPr id="3" name="Rezervirano mjesto sadržaja 2">
            <a:extLst>
              <a:ext uri="{FF2B5EF4-FFF2-40B4-BE49-F238E27FC236}">
                <a16:creationId xmlns:a16="http://schemas.microsoft.com/office/drawing/2014/main" id="{B56741D8-A2FE-46A1-92A5-A161A9CACCEC}"/>
              </a:ext>
            </a:extLst>
          </p:cNvPr>
          <p:cNvSpPr>
            <a:spLocks noGrp="1"/>
          </p:cNvSpPr>
          <p:nvPr>
            <p:ph idx="1"/>
          </p:nvPr>
        </p:nvSpPr>
        <p:spPr/>
        <p:txBody>
          <a:bodyPr/>
          <a:lstStyle/>
          <a:p>
            <a:pPr fontAlgn="base"/>
            <a:r>
              <a:rPr lang="hr-HR" dirty="0"/>
              <a:t>Gradsko vijeće za svoje područje propisuje potrebne agrotehničke mjere u slučajevima u kojima bi propuštanje tih mjera nanijelo štetu, onemogućilo ili smanjilo poljoprivrednu proizvodnju.</a:t>
            </a:r>
          </a:p>
          <a:p>
            <a:pPr fontAlgn="base"/>
            <a:r>
              <a:rPr lang="hr-HR" dirty="0"/>
              <a:t>Jedinice lokalne samouprave podnose Ministarstvu poljoprivrede i Hrvatskoj agenciji za poljoprivredu i hranu – Centar za tlo sa sjedištem u Osijeku, godišnje izvješće o primjeni propisanih mjera do 31. ožujka svake tekuće godine za prethodnu godinu.</a:t>
            </a:r>
          </a:p>
          <a:p>
            <a:pPr fontAlgn="base"/>
            <a:r>
              <a:rPr lang="hr-HR" dirty="0"/>
              <a:t>Godišnje izvješće izrađuje se na Obrascu 1., Tablici Excel (</a:t>
            </a:r>
            <a:r>
              <a:rPr lang="hr-HR" dirty="0" err="1"/>
              <a:t>xls</a:t>
            </a:r>
            <a:r>
              <a:rPr lang="hr-HR" dirty="0"/>
              <a:t>) formatu u prilogu Pravilnika i dostavlja se u elektronskom obliku.</a:t>
            </a:r>
          </a:p>
          <a:p>
            <a:pPr fontAlgn="base"/>
            <a:endParaRPr lang="hr-HR" dirty="0"/>
          </a:p>
          <a:p>
            <a:pPr fontAlgn="base"/>
            <a:r>
              <a:rPr lang="hr-HR" dirty="0">
                <a:solidFill>
                  <a:schemeClr val="accent1">
                    <a:lumMod val="75000"/>
                  </a:schemeClr>
                </a:solidFill>
              </a:rPr>
              <a:t>Nosioci nadzora provedbe mjera na terenu: poljoprivredni redar/komunalni redar/poljoprivredni inspektor</a:t>
            </a:r>
          </a:p>
          <a:p>
            <a:endParaRPr lang="hr-HR" dirty="0"/>
          </a:p>
        </p:txBody>
      </p:sp>
      <p:sp>
        <p:nvSpPr>
          <p:cNvPr id="4" name="Rezervirano mjesto broja slajda 3">
            <a:extLst>
              <a:ext uri="{FF2B5EF4-FFF2-40B4-BE49-F238E27FC236}">
                <a16:creationId xmlns:a16="http://schemas.microsoft.com/office/drawing/2014/main" id="{03C217A7-4DE5-4367-9632-DB775287387D}"/>
              </a:ext>
            </a:extLst>
          </p:cNvPr>
          <p:cNvSpPr>
            <a:spLocks noGrp="1"/>
          </p:cNvSpPr>
          <p:nvPr>
            <p:ph type="sldNum" sz="quarter" idx="12"/>
          </p:nvPr>
        </p:nvSpPr>
        <p:spPr/>
        <p:txBody>
          <a:bodyPr/>
          <a:lstStyle/>
          <a:p>
            <a:fld id="{9CD8D479-8942-46E8-A226-A4E01F7A105C}" type="slidenum">
              <a:rPr lang="hr-HR" smtClean="0"/>
              <a:pPr/>
              <a:t>33</a:t>
            </a:fld>
            <a:endParaRPr lang="hr-HR"/>
          </a:p>
        </p:txBody>
      </p:sp>
      <p:sp>
        <p:nvSpPr>
          <p:cNvPr id="5" name="Rezervirano mjesto datuma 4">
            <a:extLst>
              <a:ext uri="{FF2B5EF4-FFF2-40B4-BE49-F238E27FC236}">
                <a16:creationId xmlns:a16="http://schemas.microsoft.com/office/drawing/2014/main" id="{0C021426-4205-4447-8A76-598EA15A40EF}"/>
              </a:ext>
            </a:extLst>
          </p:cNvPr>
          <p:cNvSpPr>
            <a:spLocks noGrp="1"/>
          </p:cNvSpPr>
          <p:nvPr>
            <p:ph type="dt" sz="half" idx="10"/>
          </p:nvPr>
        </p:nvSpPr>
        <p:spPr/>
        <p:txBody>
          <a:bodyPr/>
          <a:lstStyle/>
          <a:p>
            <a:fld id="{9B2DA064-F46E-4510-83ED-62CAD4E2B3B2}" type="datetime1">
              <a:rPr lang="hr-HR" smtClean="0"/>
              <a:t>23.10.2023.</a:t>
            </a:fld>
            <a:endParaRPr lang="en-US" dirty="0"/>
          </a:p>
        </p:txBody>
      </p:sp>
    </p:spTree>
    <p:extLst>
      <p:ext uri="{BB962C8B-B14F-4D97-AF65-F5344CB8AC3E}">
        <p14:creationId xmlns:p14="http://schemas.microsoft.com/office/powerpoint/2010/main" val="359274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91A8FD-4922-4B1D-9F0F-63AF3A6784A1}"/>
              </a:ext>
            </a:extLst>
          </p:cNvPr>
          <p:cNvSpPr>
            <a:spLocks noGrp="1"/>
          </p:cNvSpPr>
          <p:nvPr>
            <p:ph type="title"/>
          </p:nvPr>
        </p:nvSpPr>
        <p:spPr/>
        <p:txBody>
          <a:bodyPr/>
          <a:lstStyle/>
          <a:p>
            <a:pPr algn="ctr"/>
            <a:r>
              <a:rPr lang="hr-HR" dirty="0"/>
              <a:t>Hvala na pažnji!</a:t>
            </a:r>
          </a:p>
        </p:txBody>
      </p:sp>
      <p:sp>
        <p:nvSpPr>
          <p:cNvPr id="3" name="Rezervirano mjesto sadržaja 2">
            <a:extLst>
              <a:ext uri="{FF2B5EF4-FFF2-40B4-BE49-F238E27FC236}">
                <a16:creationId xmlns:a16="http://schemas.microsoft.com/office/drawing/2014/main" id="{6DA00170-F99D-4779-BD25-06F092257411}"/>
              </a:ext>
            </a:extLst>
          </p:cNvPr>
          <p:cNvSpPr>
            <a:spLocks noGrp="1"/>
          </p:cNvSpPr>
          <p:nvPr>
            <p:ph idx="1"/>
          </p:nvPr>
        </p:nvSpPr>
        <p:spPr/>
        <p:txBody>
          <a:bodyPr/>
          <a:lstStyle/>
          <a:p>
            <a:pPr marL="0" indent="0" algn="ctr">
              <a:buNone/>
            </a:pPr>
            <a:r>
              <a:rPr lang="hr-HR" dirty="0"/>
              <a:t>Komunalni redar ili Superman?</a:t>
            </a:r>
          </a:p>
        </p:txBody>
      </p:sp>
      <p:sp>
        <p:nvSpPr>
          <p:cNvPr id="4" name="Rezervirano mjesto broja slajda 3">
            <a:extLst>
              <a:ext uri="{FF2B5EF4-FFF2-40B4-BE49-F238E27FC236}">
                <a16:creationId xmlns:a16="http://schemas.microsoft.com/office/drawing/2014/main" id="{E3BD1302-DA4B-40C1-84F0-72007A0974AC}"/>
              </a:ext>
            </a:extLst>
          </p:cNvPr>
          <p:cNvSpPr>
            <a:spLocks noGrp="1"/>
          </p:cNvSpPr>
          <p:nvPr>
            <p:ph type="sldNum" sz="quarter" idx="12"/>
          </p:nvPr>
        </p:nvSpPr>
        <p:spPr/>
        <p:txBody>
          <a:bodyPr/>
          <a:lstStyle/>
          <a:p>
            <a:fld id="{9CD8D479-8942-46E8-A226-A4E01F7A105C}" type="slidenum">
              <a:rPr lang="hr-HR" smtClean="0"/>
              <a:pPr/>
              <a:t>34</a:t>
            </a:fld>
            <a:endParaRPr lang="hr-HR"/>
          </a:p>
        </p:txBody>
      </p:sp>
      <p:sp>
        <p:nvSpPr>
          <p:cNvPr id="5" name="Rezervirano mjesto datuma 4">
            <a:extLst>
              <a:ext uri="{FF2B5EF4-FFF2-40B4-BE49-F238E27FC236}">
                <a16:creationId xmlns:a16="http://schemas.microsoft.com/office/drawing/2014/main" id="{C79538DC-4BF2-4758-ABE7-B48FF847A7F6}"/>
              </a:ext>
            </a:extLst>
          </p:cNvPr>
          <p:cNvSpPr>
            <a:spLocks noGrp="1"/>
          </p:cNvSpPr>
          <p:nvPr>
            <p:ph type="dt" sz="half" idx="10"/>
          </p:nvPr>
        </p:nvSpPr>
        <p:spPr/>
        <p:txBody>
          <a:bodyPr/>
          <a:lstStyle/>
          <a:p>
            <a:fld id="{28BAD7C7-B762-4D68-BD4C-917DB40ADC4D}" type="datetime1">
              <a:rPr lang="hr-HR" smtClean="0"/>
              <a:t>23.10.2023.</a:t>
            </a:fld>
            <a:endParaRPr lang="en-US" dirty="0"/>
          </a:p>
        </p:txBody>
      </p:sp>
      <p:pic>
        <p:nvPicPr>
          <p:cNvPr id="7" name="Slika 6">
            <a:extLst>
              <a:ext uri="{FF2B5EF4-FFF2-40B4-BE49-F238E27FC236}">
                <a16:creationId xmlns:a16="http://schemas.microsoft.com/office/drawing/2014/main" id="{5433B81B-9E39-4FAF-BBFE-64EA8A69EE0A}"/>
              </a:ext>
            </a:extLst>
          </p:cNvPr>
          <p:cNvPicPr>
            <a:picLocks noChangeAspect="1"/>
          </p:cNvPicPr>
          <p:nvPr/>
        </p:nvPicPr>
        <p:blipFill>
          <a:blip r:embed="rId2"/>
          <a:stretch>
            <a:fillRect/>
          </a:stretch>
        </p:blipFill>
        <p:spPr>
          <a:xfrm>
            <a:off x="5033962" y="2055302"/>
            <a:ext cx="2356739" cy="4131381"/>
          </a:xfrm>
          <a:prstGeom prst="rect">
            <a:avLst/>
          </a:prstGeom>
        </p:spPr>
      </p:pic>
    </p:spTree>
    <p:extLst>
      <p:ext uri="{BB962C8B-B14F-4D97-AF65-F5344CB8AC3E}">
        <p14:creationId xmlns:p14="http://schemas.microsoft.com/office/powerpoint/2010/main" val="208144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Komunalni redari danas postupaju:</a:t>
            </a:r>
            <a:r>
              <a:rPr lang="en-US" dirty="0"/>
              <a:t> </a:t>
            </a:r>
            <a:br>
              <a:rPr lang="en-US" dirty="0"/>
            </a:br>
            <a:endParaRPr lang="en-US" dirty="0"/>
          </a:p>
        </p:txBody>
      </p:sp>
      <p:sp>
        <p:nvSpPr>
          <p:cNvPr id="3" name="Content Placeholder 2"/>
          <p:cNvSpPr>
            <a:spLocks noGrp="1"/>
          </p:cNvSpPr>
          <p:nvPr>
            <p:ph idx="1"/>
          </p:nvPr>
        </p:nvSpPr>
        <p:spPr>
          <a:xfrm>
            <a:off x="1410026" y="1030637"/>
            <a:ext cx="9764251" cy="5362414"/>
          </a:xfrm>
        </p:spPr>
        <p:txBody>
          <a:bodyPr>
            <a:normAutofit/>
          </a:bodyPr>
          <a:lstStyle/>
          <a:p>
            <a:pPr marL="457200" indent="-457200">
              <a:buFont typeface="+mj-lt"/>
              <a:buAutoNum type="arabicPeriod"/>
            </a:pPr>
            <a:r>
              <a:rPr lang="en-US" dirty="0" err="1"/>
              <a:t>Zakon</a:t>
            </a:r>
            <a:r>
              <a:rPr lang="en-US" dirty="0"/>
              <a:t> o </a:t>
            </a:r>
            <a:r>
              <a:rPr lang="en-US" dirty="0" err="1"/>
              <a:t>komunalnom</a:t>
            </a:r>
            <a:r>
              <a:rPr lang="en-US" dirty="0"/>
              <a:t> </a:t>
            </a:r>
            <a:r>
              <a:rPr lang="en-US" dirty="0" err="1"/>
              <a:t>gospodarstvu</a:t>
            </a:r>
            <a:r>
              <a:rPr lang="en-US" dirty="0"/>
              <a:t> </a:t>
            </a:r>
            <a:r>
              <a:rPr lang="hr-HR" dirty="0"/>
              <a:t>(</a:t>
            </a:r>
            <a:r>
              <a:rPr lang="en-US" dirty="0"/>
              <a:t>NN 68/18</a:t>
            </a:r>
            <a:r>
              <a:rPr lang="hr-HR" dirty="0"/>
              <a:t>, 110/18, 32/20)</a:t>
            </a:r>
          </a:p>
          <a:p>
            <a:pPr marL="457200" indent="-457200">
              <a:buFont typeface="+mj-lt"/>
              <a:buAutoNum type="arabicPeriod"/>
            </a:pPr>
            <a:r>
              <a:rPr lang="en-US" dirty="0" err="1"/>
              <a:t>Zakon</a:t>
            </a:r>
            <a:r>
              <a:rPr lang="en-US" dirty="0"/>
              <a:t> o </a:t>
            </a:r>
            <a:r>
              <a:rPr lang="en-US" dirty="0" err="1"/>
              <a:t>gospodarenju</a:t>
            </a:r>
            <a:r>
              <a:rPr lang="en-US" dirty="0"/>
              <a:t> otpadom </a:t>
            </a:r>
            <a:r>
              <a:rPr lang="hr-HR" dirty="0"/>
              <a:t>(</a:t>
            </a:r>
            <a:r>
              <a:rPr lang="en-US" dirty="0"/>
              <a:t>NN </a:t>
            </a:r>
            <a:r>
              <a:rPr lang="hr-HR" dirty="0"/>
              <a:t>84</a:t>
            </a:r>
            <a:r>
              <a:rPr lang="en-US" dirty="0"/>
              <a:t>/</a:t>
            </a:r>
            <a:r>
              <a:rPr lang="hr-HR" dirty="0"/>
              <a:t>21) </a:t>
            </a:r>
          </a:p>
          <a:p>
            <a:pPr marL="457200" indent="-457200">
              <a:buFont typeface="+mj-lt"/>
              <a:buAutoNum type="arabicPeriod"/>
            </a:pPr>
            <a:r>
              <a:rPr lang="en-US" dirty="0" err="1"/>
              <a:t>Zakon</a:t>
            </a:r>
            <a:r>
              <a:rPr lang="en-US" dirty="0"/>
              <a:t> o </a:t>
            </a:r>
            <a:r>
              <a:rPr lang="en-US" dirty="0" err="1"/>
              <a:t>zaštiti</a:t>
            </a:r>
            <a:r>
              <a:rPr lang="en-US" dirty="0"/>
              <a:t> od buke </a:t>
            </a:r>
            <a:r>
              <a:rPr lang="hr-HR" dirty="0"/>
              <a:t>(</a:t>
            </a:r>
            <a:r>
              <a:rPr lang="en-US" dirty="0"/>
              <a:t>NN 30/9 , 55/13 , 153/13 , 41/16</a:t>
            </a:r>
            <a:r>
              <a:rPr lang="hr-HR" dirty="0"/>
              <a:t>, 114/18, 14/21)</a:t>
            </a:r>
            <a:r>
              <a:rPr lang="en-US" dirty="0"/>
              <a:t> </a:t>
            </a:r>
          </a:p>
          <a:p>
            <a:pPr marL="457200" indent="-457200">
              <a:buFont typeface="+mj-lt"/>
              <a:buAutoNum type="arabicPeriod"/>
            </a:pPr>
            <a:r>
              <a:rPr lang="en-US" dirty="0" err="1"/>
              <a:t>Zakon</a:t>
            </a:r>
            <a:r>
              <a:rPr lang="en-US" dirty="0"/>
              <a:t> o </a:t>
            </a:r>
            <a:r>
              <a:rPr lang="en-US" dirty="0" err="1"/>
              <a:t>građevinskoj</a:t>
            </a:r>
            <a:r>
              <a:rPr lang="en-US" dirty="0"/>
              <a:t> </a:t>
            </a:r>
            <a:r>
              <a:rPr lang="en-US" dirty="0" err="1"/>
              <a:t>inspekciji</a:t>
            </a:r>
            <a:r>
              <a:rPr lang="en-US" dirty="0"/>
              <a:t> </a:t>
            </a:r>
            <a:r>
              <a:rPr lang="hr-HR" dirty="0"/>
              <a:t>(</a:t>
            </a:r>
            <a:r>
              <a:rPr lang="en-US" dirty="0"/>
              <a:t>NN 153/13</a:t>
            </a:r>
            <a:r>
              <a:rPr lang="hr-HR" dirty="0"/>
              <a:t>)</a:t>
            </a:r>
          </a:p>
          <a:p>
            <a:pPr marL="438912" marR="0" lvl="1" indent="-155448"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srgbClr val="4D3E2F"/>
                </a:solidFill>
                <a:effectLst/>
                <a:uLnTx/>
                <a:uFillTx/>
                <a:latin typeface="Corbel"/>
                <a:ea typeface="+mn-ea"/>
                <a:cs typeface="+mn-cs"/>
              </a:rPr>
              <a:t>Smjernice (</a:t>
            </a:r>
            <a:r>
              <a:rPr kumimoji="0" lang="hr-HR" sz="1800" b="0" i="0" u="none" strike="noStrike" kern="1200" cap="none" spc="0" normalizeH="0" baseline="0" noProof="0" dirty="0">
                <a:ln>
                  <a:noFill/>
                </a:ln>
                <a:solidFill>
                  <a:srgbClr val="79B4F0">
                    <a:lumMod val="75000"/>
                  </a:srgbClr>
                </a:solidFill>
                <a:effectLst/>
                <a:uLnTx/>
                <a:uFillTx/>
                <a:latin typeface="Corbel"/>
                <a:ea typeface="+mn-ea"/>
                <a:cs typeface="+mn-cs"/>
                <a:hlinkClick r:id="rId2"/>
              </a:rPr>
              <a:t>https://mgipu.gov.hr/o-ministarstvu-15/djelokrug/gradjevinska-inspekcija/smjernice-komunalnim-redarima-za-primjenu-zakona-o-gradjevinskoj-inspekciji/3832</a:t>
            </a:r>
            <a:r>
              <a:rPr kumimoji="0" lang="hr-HR" sz="1800" b="0" i="0" u="none" strike="noStrike" kern="1200" cap="none" spc="0" normalizeH="0" baseline="0" noProof="0" dirty="0">
                <a:ln>
                  <a:noFill/>
                </a:ln>
                <a:solidFill>
                  <a:srgbClr val="4D3E2F"/>
                </a:solidFill>
                <a:effectLst/>
                <a:uLnTx/>
                <a:uFillTx/>
                <a:latin typeface="Corbel"/>
                <a:ea typeface="+mn-ea"/>
                <a:cs typeface="+mn-cs"/>
              </a:rPr>
              <a:t>)</a:t>
            </a:r>
          </a:p>
          <a:p>
            <a:pPr marL="438912" marR="0" lvl="1" indent="-155448"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srgbClr val="4D3E2F"/>
                </a:solidFill>
                <a:effectLst/>
                <a:uLnTx/>
                <a:uFillTx/>
                <a:latin typeface="Corbel"/>
                <a:ea typeface="+mn-ea"/>
                <a:cs typeface="+mn-cs"/>
              </a:rPr>
              <a:t>Pravilnik o energetskom pregledu zgrade i energetskom certificiranju (NN 88/17, 90/20, 1/21 – </a:t>
            </a:r>
            <a:r>
              <a:rPr kumimoji="0" lang="hr-HR" sz="1800" b="0" i="0" u="none" strike="noStrike" kern="1200" cap="none" spc="0" normalizeH="0" baseline="0" noProof="0" dirty="0" err="1">
                <a:ln>
                  <a:noFill/>
                </a:ln>
                <a:solidFill>
                  <a:srgbClr val="4D3E2F"/>
                </a:solidFill>
                <a:effectLst/>
                <a:uLnTx/>
                <a:uFillTx/>
                <a:latin typeface="Corbel"/>
                <a:ea typeface="+mn-ea"/>
                <a:cs typeface="+mn-cs"/>
              </a:rPr>
              <a:t>ispr</a:t>
            </a:r>
            <a:r>
              <a:rPr kumimoji="0" lang="hr-HR" sz="1800" b="0" i="0" u="none" strike="noStrike" kern="1200" cap="none" spc="0" normalizeH="0" baseline="0" noProof="0" dirty="0">
                <a:ln>
                  <a:noFill/>
                </a:ln>
                <a:solidFill>
                  <a:srgbClr val="4D3E2F"/>
                </a:solidFill>
                <a:effectLst/>
                <a:uLnTx/>
                <a:uFillTx/>
                <a:latin typeface="Corbel"/>
                <a:ea typeface="+mn-ea"/>
                <a:cs typeface="+mn-cs"/>
              </a:rPr>
              <a:t>. i 45/21.)</a:t>
            </a:r>
          </a:p>
          <a:p>
            <a:pPr marL="438912" marR="0" lvl="1" indent="-155448"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4D3E2F"/>
                </a:solidFill>
                <a:effectLst/>
                <a:uLnTx/>
                <a:uFillTx/>
                <a:latin typeface="Corbel"/>
                <a:ea typeface="+mn-ea"/>
                <a:cs typeface="+mn-cs"/>
              </a:rPr>
              <a:t>Pravilnik o jednostavnim i drugim građevinama i radovima( NN 112/17, 34/18, 36/19, 98/19, 31/20, 74/22)</a:t>
            </a:r>
          </a:p>
          <a:p>
            <a:pPr marL="457200" indent="-457200">
              <a:buFont typeface="+mj-lt"/>
              <a:buAutoNum type="arabicPeriod"/>
            </a:pPr>
            <a:r>
              <a:rPr lang="pl-PL" dirty="0"/>
              <a:t>Zakon o zaštiti od svjetlosnog onečišćenja (NN 14/19) </a:t>
            </a:r>
          </a:p>
          <a:p>
            <a:pPr lvl="1"/>
            <a:r>
              <a:rPr lang="hr-BA" dirty="0"/>
              <a:t>Pravilnik o zonama rasvjetljenosti, dopuštenim vrijednostima rasvjetljavanja i načinima upravljanja rasvjetnim sustavima (NN 128/20.)</a:t>
            </a:r>
          </a:p>
          <a:p>
            <a:pPr lvl="1"/>
            <a:r>
              <a:rPr lang="hr-BA" dirty="0"/>
              <a:t>Pravilnik o sadržaju, formatu i načinu izrade plana rasvjete i akcijskog plana gradnje i/ili rekonstrukcije vanjske rasvjete (NN 22/23)</a:t>
            </a:r>
          </a:p>
          <a:p>
            <a:pPr lvl="1"/>
            <a:r>
              <a:rPr lang="hr-BA" dirty="0"/>
              <a:t>Pravilnik o mjerenju i načinu praćenja rasvijetljenosti okoliša (NN 22/23)</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pPr/>
              <a:t>4</a:t>
            </a:fld>
            <a:endParaRPr lang="en-US"/>
          </a:p>
        </p:txBody>
      </p:sp>
      <p:sp>
        <p:nvSpPr>
          <p:cNvPr id="5" name="Date Placeholder 4"/>
          <p:cNvSpPr>
            <a:spLocks noGrp="1"/>
          </p:cNvSpPr>
          <p:nvPr>
            <p:ph type="dt" sz="half" idx="10"/>
          </p:nvPr>
        </p:nvSpPr>
        <p:spPr/>
        <p:txBody>
          <a:bodyPr/>
          <a:lstStyle/>
          <a:p>
            <a:fld id="{66F264EC-F774-4577-9B1C-96B681CF424E}" type="datetime1">
              <a:rPr lang="hr-HR" smtClean="0"/>
              <a:t>23.10.2023.</a:t>
            </a:fld>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80E84-0F1B-4FFA-B634-95FCFE4B30CA}"/>
              </a:ext>
            </a:extLst>
          </p:cNvPr>
          <p:cNvSpPr>
            <a:spLocks noGrp="1"/>
          </p:cNvSpPr>
          <p:nvPr>
            <p:ph idx="1"/>
          </p:nvPr>
        </p:nvSpPr>
        <p:spPr>
          <a:xfrm>
            <a:off x="1410027" y="674557"/>
            <a:ext cx="9371948" cy="5512126"/>
          </a:xfrm>
        </p:spPr>
        <p:txBody>
          <a:bodyPr>
            <a:normAutofit/>
          </a:bodyPr>
          <a:lstStyle/>
          <a:p>
            <a:pPr marL="457200" marR="0" lvl="0" indent="-457200" algn="l" defTabSz="914400" rtl="0" eaLnBrk="1" fontAlgn="auto" latinLnBrk="0" hangingPunct="1">
              <a:lnSpc>
                <a:spcPct val="90000"/>
              </a:lnSpc>
              <a:spcBef>
                <a:spcPts val="1100"/>
              </a:spcBef>
              <a:spcAft>
                <a:spcPts val="0"/>
              </a:spcAft>
              <a:buClrTx/>
              <a:buSzTx/>
              <a:buFont typeface="+mj-lt"/>
              <a:buAutoNum type="arabicPeriod" startAt="6"/>
              <a:tabLst/>
              <a:defRPr/>
            </a:pPr>
            <a:r>
              <a:rPr kumimoji="0" lang="en-US" sz="2000" b="0" i="0" u="none" strike="noStrike" kern="1200" cap="none" spc="0" normalizeH="0" baseline="0" noProof="0" dirty="0" err="1">
                <a:ln>
                  <a:noFill/>
                </a:ln>
                <a:solidFill>
                  <a:srgbClr val="4D3E2F"/>
                </a:solidFill>
                <a:effectLst/>
                <a:uLnTx/>
                <a:uFillTx/>
                <a:latin typeface="Corbel"/>
                <a:ea typeface="+mn-ea"/>
                <a:cs typeface="+mn-cs"/>
              </a:rPr>
              <a:t>Zakon</a:t>
            </a:r>
            <a:r>
              <a:rPr kumimoji="0" lang="en-US" sz="2000" b="0" i="0" u="none" strike="noStrike" kern="1200" cap="none" spc="0" normalizeH="0" baseline="0" noProof="0" dirty="0">
                <a:ln>
                  <a:noFill/>
                </a:ln>
                <a:solidFill>
                  <a:srgbClr val="4D3E2F"/>
                </a:solidFill>
                <a:effectLst/>
                <a:uLnTx/>
                <a:uFillTx/>
                <a:latin typeface="Corbel"/>
                <a:ea typeface="+mn-ea"/>
                <a:cs typeface="+mn-cs"/>
              </a:rPr>
              <a:t> o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zaštiti</a:t>
            </a:r>
            <a:r>
              <a:rPr kumimoji="0" lang="en-US" sz="2000" b="0" i="0" u="none" strike="noStrike" kern="1200" cap="none" spc="0" normalizeH="0" baseline="0" noProof="0" dirty="0">
                <a:ln>
                  <a:noFill/>
                </a:ln>
                <a:solidFill>
                  <a:srgbClr val="4D3E2F"/>
                </a:solidFill>
                <a:effectLst/>
                <a:uLnTx/>
                <a:uFillTx/>
                <a:latin typeface="Corbel"/>
                <a:ea typeface="+mn-ea"/>
                <a:cs typeface="+mn-cs"/>
              </a:rPr>
              <a:t>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životinja</a:t>
            </a:r>
            <a:r>
              <a:rPr kumimoji="0" lang="en-US" sz="2000" b="0" i="0" u="none" strike="noStrike" kern="1200" cap="none" spc="0" normalizeH="0" baseline="0" noProof="0" dirty="0">
                <a:ln>
                  <a:noFill/>
                </a:ln>
                <a:solidFill>
                  <a:srgbClr val="4D3E2F"/>
                </a:solidFill>
                <a:effectLst/>
                <a:uLnTx/>
                <a:uFillTx/>
                <a:latin typeface="Corbel"/>
                <a:ea typeface="+mn-ea"/>
                <a:cs typeface="+mn-cs"/>
              </a:rPr>
              <a:t> </a:t>
            </a:r>
            <a:r>
              <a:rPr kumimoji="0" lang="hr-HR" sz="2000" b="0" i="0" u="none" strike="noStrike" kern="1200" cap="none" spc="0" normalizeH="0" baseline="0" noProof="0" dirty="0">
                <a:ln>
                  <a:noFill/>
                </a:ln>
                <a:solidFill>
                  <a:srgbClr val="4D3E2F"/>
                </a:solidFill>
                <a:effectLst/>
                <a:uLnTx/>
                <a:uFillTx/>
                <a:latin typeface="Corbel"/>
                <a:ea typeface="+mn-ea"/>
                <a:cs typeface="+mn-cs"/>
              </a:rPr>
              <a:t>(</a:t>
            </a:r>
            <a:r>
              <a:rPr kumimoji="0" lang="en-US" sz="2000" b="0" i="0" u="none" strike="noStrike" kern="1200" cap="none" spc="0" normalizeH="0" baseline="0" noProof="0" dirty="0">
                <a:ln>
                  <a:noFill/>
                </a:ln>
                <a:solidFill>
                  <a:srgbClr val="4D3E2F"/>
                </a:solidFill>
                <a:effectLst/>
                <a:uLnTx/>
                <a:uFillTx/>
                <a:latin typeface="Corbel"/>
                <a:ea typeface="+mn-ea"/>
                <a:cs typeface="+mn-cs"/>
              </a:rPr>
              <a:t>NN 102/17</a:t>
            </a:r>
            <a:r>
              <a:rPr kumimoji="0" lang="hr-HR" sz="2000" b="0" i="0" u="none" strike="noStrike" kern="1200" cap="none" spc="0" normalizeH="0" baseline="0" noProof="0" dirty="0">
                <a:ln>
                  <a:noFill/>
                </a:ln>
                <a:solidFill>
                  <a:srgbClr val="4D3E2F"/>
                </a:solidFill>
                <a:effectLst/>
                <a:uLnTx/>
                <a:uFillTx/>
                <a:latin typeface="Corbel"/>
                <a:ea typeface="+mn-ea"/>
                <a:cs typeface="+mn-cs"/>
              </a:rPr>
              <a:t>, 32/19)</a:t>
            </a:r>
            <a:endParaRPr kumimoji="0" lang="en-US" sz="2000" b="0" i="0" u="none" strike="noStrike" kern="1200" cap="none" spc="0" normalizeH="0" baseline="0" noProof="0" dirty="0">
              <a:ln>
                <a:noFill/>
              </a:ln>
              <a:solidFill>
                <a:srgbClr val="4D3E2F"/>
              </a:solidFill>
              <a:effectLst/>
              <a:uLnTx/>
              <a:uFillTx/>
              <a:latin typeface="Corbel"/>
              <a:ea typeface="+mn-ea"/>
              <a:cs typeface="+mn-cs"/>
            </a:endParaRPr>
          </a:p>
          <a:p>
            <a:pPr marL="457200" marR="0" lvl="0" indent="-457200" algn="l" defTabSz="914400" rtl="0" eaLnBrk="1" fontAlgn="auto" latinLnBrk="0" hangingPunct="1">
              <a:lnSpc>
                <a:spcPct val="90000"/>
              </a:lnSpc>
              <a:spcBef>
                <a:spcPts val="1100"/>
              </a:spcBef>
              <a:spcAft>
                <a:spcPts val="0"/>
              </a:spcAft>
              <a:buClrTx/>
              <a:buSzTx/>
              <a:buFont typeface="+mj-lt"/>
              <a:buAutoNum type="arabicPeriod" startAt="6"/>
              <a:tabLst/>
              <a:defRPr/>
            </a:pPr>
            <a:r>
              <a:rPr kumimoji="0" lang="en-US" sz="2000" b="0" i="0" u="none" strike="noStrike" kern="1200" cap="none" spc="0" normalizeH="0" baseline="0" noProof="0" dirty="0" err="1">
                <a:ln>
                  <a:noFill/>
                </a:ln>
                <a:solidFill>
                  <a:srgbClr val="4D3E2F"/>
                </a:solidFill>
                <a:effectLst/>
                <a:uLnTx/>
                <a:uFillTx/>
                <a:latin typeface="Corbel"/>
                <a:ea typeface="+mn-ea"/>
                <a:cs typeface="+mn-cs"/>
              </a:rPr>
              <a:t>Zakon</a:t>
            </a:r>
            <a:r>
              <a:rPr kumimoji="0" lang="en-US" sz="2000" b="0" i="0" u="none" strike="noStrike" kern="1200" cap="none" spc="0" normalizeH="0" baseline="0" noProof="0" dirty="0">
                <a:ln>
                  <a:noFill/>
                </a:ln>
                <a:solidFill>
                  <a:srgbClr val="4D3E2F"/>
                </a:solidFill>
                <a:effectLst/>
                <a:uLnTx/>
                <a:uFillTx/>
                <a:latin typeface="Corbel"/>
                <a:ea typeface="+mn-ea"/>
                <a:cs typeface="+mn-cs"/>
              </a:rPr>
              <a:t> o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prijevozu</a:t>
            </a:r>
            <a:r>
              <a:rPr kumimoji="0" lang="en-US" sz="2000" b="0" i="0" u="none" strike="noStrike" kern="1200" cap="none" spc="0" normalizeH="0" baseline="0" noProof="0" dirty="0">
                <a:ln>
                  <a:noFill/>
                </a:ln>
                <a:solidFill>
                  <a:srgbClr val="4D3E2F"/>
                </a:solidFill>
                <a:effectLst/>
                <a:uLnTx/>
                <a:uFillTx/>
                <a:latin typeface="Corbel"/>
                <a:ea typeface="+mn-ea"/>
                <a:cs typeface="+mn-cs"/>
              </a:rPr>
              <a:t> u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cestovnom</a:t>
            </a:r>
            <a:r>
              <a:rPr kumimoji="0" lang="en-US" sz="2000" b="0" i="0" u="none" strike="noStrike" kern="1200" cap="none" spc="0" normalizeH="0" baseline="0" noProof="0" dirty="0">
                <a:ln>
                  <a:noFill/>
                </a:ln>
                <a:solidFill>
                  <a:srgbClr val="4D3E2F"/>
                </a:solidFill>
                <a:effectLst/>
                <a:uLnTx/>
                <a:uFillTx/>
                <a:latin typeface="Corbel"/>
                <a:ea typeface="+mn-ea"/>
                <a:cs typeface="+mn-cs"/>
              </a:rPr>
              <a:t>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prometu</a:t>
            </a:r>
            <a:r>
              <a:rPr kumimoji="0" lang="en-US" sz="2000" b="0" i="0" u="none" strike="noStrike" kern="1200" cap="none" spc="0" normalizeH="0" baseline="0" noProof="0" dirty="0">
                <a:ln>
                  <a:noFill/>
                </a:ln>
                <a:solidFill>
                  <a:srgbClr val="4D3E2F"/>
                </a:solidFill>
                <a:effectLst/>
                <a:uLnTx/>
                <a:uFillTx/>
                <a:latin typeface="Corbel"/>
                <a:ea typeface="+mn-ea"/>
                <a:cs typeface="+mn-cs"/>
              </a:rPr>
              <a:t> </a:t>
            </a:r>
            <a:r>
              <a:rPr kumimoji="0" lang="hr-HR" sz="2000" b="0" i="0" u="none" strike="noStrike" kern="1200" cap="none" spc="0" normalizeH="0" baseline="0" noProof="0" dirty="0">
                <a:ln>
                  <a:noFill/>
                </a:ln>
                <a:solidFill>
                  <a:srgbClr val="4D3E2F"/>
                </a:solidFill>
                <a:effectLst/>
                <a:uLnTx/>
                <a:uFillTx/>
                <a:latin typeface="Corbel"/>
                <a:ea typeface="+mn-ea"/>
                <a:cs typeface="+mn-cs"/>
              </a:rPr>
              <a:t>(</a:t>
            </a:r>
            <a:r>
              <a:rPr kumimoji="0" lang="en-US" sz="2000" b="0" i="0" u="none" strike="noStrike" kern="1200" cap="none" spc="0" normalizeH="0" baseline="0" noProof="0" dirty="0">
                <a:ln>
                  <a:noFill/>
                </a:ln>
                <a:solidFill>
                  <a:srgbClr val="4D3E2F"/>
                </a:solidFill>
                <a:effectLst/>
                <a:uLnTx/>
                <a:uFillTx/>
                <a:latin typeface="Corbel"/>
                <a:ea typeface="+mn-ea"/>
                <a:cs typeface="+mn-cs"/>
              </a:rPr>
              <a:t>NN 41/18</a:t>
            </a:r>
            <a:r>
              <a:rPr kumimoji="0" lang="hr-HR" sz="2000" b="0" i="0" u="none" strike="noStrike" kern="1200" cap="none" spc="0" normalizeH="0" baseline="0" noProof="0" dirty="0">
                <a:ln>
                  <a:noFill/>
                </a:ln>
                <a:solidFill>
                  <a:srgbClr val="4D3E2F"/>
                </a:solidFill>
                <a:effectLst/>
                <a:uLnTx/>
                <a:uFillTx/>
                <a:latin typeface="Corbel"/>
                <a:ea typeface="+mn-ea"/>
                <a:cs typeface="+mn-cs"/>
              </a:rPr>
              <a:t>, 98/19, 30/21, 89/21, 114/22)</a:t>
            </a:r>
            <a:endParaRPr kumimoji="0" lang="en-US" sz="2000" b="0" i="0" u="none" strike="noStrike" kern="1200" cap="none" spc="0" normalizeH="0" baseline="0" noProof="0" dirty="0">
              <a:ln>
                <a:noFill/>
              </a:ln>
              <a:solidFill>
                <a:srgbClr val="4D3E2F"/>
              </a:solidFill>
              <a:effectLst/>
              <a:uLnTx/>
              <a:uFillTx/>
              <a:latin typeface="Corbel"/>
              <a:ea typeface="+mn-ea"/>
              <a:cs typeface="+mn-cs"/>
            </a:endParaRPr>
          </a:p>
          <a:p>
            <a:pPr marL="457200" marR="0" lvl="0" indent="-457200" algn="l" defTabSz="914400" rtl="0" eaLnBrk="1" fontAlgn="auto" latinLnBrk="0" hangingPunct="1">
              <a:lnSpc>
                <a:spcPct val="90000"/>
              </a:lnSpc>
              <a:spcBef>
                <a:spcPts val="1100"/>
              </a:spcBef>
              <a:spcAft>
                <a:spcPts val="0"/>
              </a:spcAft>
              <a:buClrTx/>
              <a:buSzTx/>
              <a:buFont typeface="+mj-lt"/>
              <a:buAutoNum type="arabicPeriod" startAt="6"/>
              <a:tabLst/>
              <a:defRPr/>
            </a:pPr>
            <a:r>
              <a:rPr kumimoji="0" lang="en-US" sz="2000" b="0" i="0" u="none" strike="noStrike" kern="1200" cap="none" spc="0" normalizeH="0" baseline="0" noProof="0" dirty="0" err="1">
                <a:ln>
                  <a:noFill/>
                </a:ln>
                <a:solidFill>
                  <a:srgbClr val="4D3E2F"/>
                </a:solidFill>
                <a:effectLst/>
                <a:uLnTx/>
                <a:uFillTx/>
                <a:latin typeface="Corbel"/>
                <a:ea typeface="+mn-ea"/>
                <a:cs typeface="+mn-cs"/>
              </a:rPr>
              <a:t>Zakon</a:t>
            </a:r>
            <a:r>
              <a:rPr kumimoji="0" lang="en-US" sz="2000" b="0" i="0" u="none" strike="noStrike" kern="1200" cap="none" spc="0" normalizeH="0" baseline="0" noProof="0" dirty="0">
                <a:ln>
                  <a:noFill/>
                </a:ln>
                <a:solidFill>
                  <a:srgbClr val="4D3E2F"/>
                </a:solidFill>
                <a:effectLst/>
                <a:uLnTx/>
                <a:uFillTx/>
                <a:latin typeface="Corbel"/>
                <a:ea typeface="+mn-ea"/>
                <a:cs typeface="+mn-cs"/>
              </a:rPr>
              <a:t> o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ugostiteljskoj</a:t>
            </a:r>
            <a:r>
              <a:rPr kumimoji="0" lang="en-US" sz="2000" b="0" i="0" u="none" strike="noStrike" kern="1200" cap="none" spc="0" normalizeH="0" baseline="0" noProof="0" dirty="0">
                <a:ln>
                  <a:noFill/>
                </a:ln>
                <a:solidFill>
                  <a:srgbClr val="4D3E2F"/>
                </a:solidFill>
                <a:effectLst/>
                <a:uLnTx/>
                <a:uFillTx/>
                <a:latin typeface="Corbel"/>
                <a:ea typeface="+mn-ea"/>
                <a:cs typeface="+mn-cs"/>
              </a:rPr>
              <a:t> </a:t>
            </a:r>
            <a:r>
              <a:rPr kumimoji="0" lang="en-US" sz="2000" b="0" i="0" u="none" strike="noStrike" kern="1200" cap="none" spc="0" normalizeH="0" baseline="0" noProof="0" dirty="0" err="1">
                <a:ln>
                  <a:noFill/>
                </a:ln>
                <a:solidFill>
                  <a:srgbClr val="4D3E2F"/>
                </a:solidFill>
                <a:effectLst/>
                <a:uLnTx/>
                <a:uFillTx/>
                <a:latin typeface="Corbel"/>
                <a:ea typeface="+mn-ea"/>
                <a:cs typeface="+mn-cs"/>
              </a:rPr>
              <a:t>djelatnosti</a:t>
            </a:r>
            <a:r>
              <a:rPr kumimoji="0" lang="en-US" sz="2000" b="0" i="0" u="none" strike="noStrike" kern="1200" cap="none" spc="0" normalizeH="0" baseline="0" noProof="0" dirty="0">
                <a:ln>
                  <a:noFill/>
                </a:ln>
                <a:solidFill>
                  <a:srgbClr val="4D3E2F"/>
                </a:solidFill>
                <a:effectLst/>
                <a:uLnTx/>
                <a:uFillTx/>
                <a:latin typeface="Corbel"/>
                <a:ea typeface="+mn-ea"/>
                <a:cs typeface="+mn-cs"/>
              </a:rPr>
              <a:t> </a:t>
            </a:r>
            <a:r>
              <a:rPr kumimoji="0" lang="hr-HR" sz="2000" b="0" i="0" u="none" strike="noStrike" kern="1200" cap="none" spc="0" normalizeH="0" baseline="0" noProof="0" dirty="0">
                <a:ln>
                  <a:noFill/>
                </a:ln>
                <a:solidFill>
                  <a:srgbClr val="4D3E2F"/>
                </a:solidFill>
                <a:effectLst/>
                <a:uLnTx/>
                <a:uFillTx/>
                <a:latin typeface="Corbel"/>
                <a:ea typeface="+mn-ea"/>
                <a:cs typeface="+mn-cs"/>
              </a:rPr>
              <a:t>(</a:t>
            </a:r>
            <a:r>
              <a:rPr kumimoji="0" lang="en-US" sz="2000" b="0" i="0" u="none" strike="noStrike" kern="1200" cap="none" spc="0" normalizeH="0" baseline="0" noProof="0" dirty="0">
                <a:ln>
                  <a:noFill/>
                </a:ln>
                <a:solidFill>
                  <a:srgbClr val="4D3E2F"/>
                </a:solidFill>
                <a:effectLst/>
                <a:uLnTx/>
                <a:uFillTx/>
                <a:latin typeface="Corbel"/>
                <a:ea typeface="+mn-ea"/>
                <a:cs typeface="+mn-cs"/>
              </a:rPr>
              <a:t>NN 85/15, 121/16</a:t>
            </a:r>
            <a:r>
              <a:rPr kumimoji="0" lang="hr-HR" sz="2000" b="0" i="0" u="none" strike="noStrike" kern="1200" cap="none" spc="0" normalizeH="0" baseline="0" noProof="0" dirty="0">
                <a:ln>
                  <a:noFill/>
                </a:ln>
                <a:solidFill>
                  <a:srgbClr val="4D3E2F"/>
                </a:solidFill>
                <a:effectLst/>
                <a:uLnTx/>
                <a:uFillTx/>
                <a:latin typeface="Corbel"/>
                <a:ea typeface="+mn-ea"/>
                <a:cs typeface="+mn-cs"/>
              </a:rPr>
              <a:t>, 99/18, 25/19, 98/19, 32/20, 42/20, 126/21)</a:t>
            </a:r>
            <a:endParaRPr kumimoji="0" lang="en-US" sz="2000" b="0" i="0" u="none" strike="noStrike" kern="1200" cap="none" spc="0" normalizeH="0" baseline="0" noProof="0" dirty="0">
              <a:ln>
                <a:noFill/>
              </a:ln>
              <a:solidFill>
                <a:srgbClr val="4D3E2F"/>
              </a:solidFill>
              <a:effectLst/>
              <a:uLnTx/>
              <a:uFillTx/>
              <a:latin typeface="Corbel"/>
              <a:ea typeface="+mn-ea"/>
              <a:cs typeface="+mn-cs"/>
            </a:endParaRPr>
          </a:p>
          <a:p>
            <a:pPr marL="457200" indent="-457200">
              <a:buFont typeface="+mj-lt"/>
              <a:buAutoNum type="arabicPeriod" startAt="9"/>
            </a:pPr>
            <a:r>
              <a:rPr lang="hr-HR" dirty="0"/>
              <a:t>Zakon o sigurnosti prometa na cestama (NN </a:t>
            </a:r>
            <a:r>
              <a:rPr lang="nn-NO" dirty="0"/>
              <a:t>67/08, 48/10, 74/11, 80/13, 158/13, 92/14, 64/15, 108/17</a:t>
            </a:r>
            <a:r>
              <a:rPr lang="hr-HR" dirty="0"/>
              <a:t>, 70/19, 42/20, 85/22, 114/22)</a:t>
            </a:r>
          </a:p>
          <a:p>
            <a:pPr marL="457200" indent="-457200">
              <a:buFont typeface="+mj-lt"/>
              <a:buAutoNum type="arabicPeriod" startAt="9"/>
            </a:pPr>
            <a:r>
              <a:rPr lang="en-US" dirty="0" err="1"/>
              <a:t>Zakon</a:t>
            </a:r>
            <a:r>
              <a:rPr lang="en-US" dirty="0"/>
              <a:t> o </a:t>
            </a:r>
            <a:r>
              <a:rPr lang="en-US" dirty="0" err="1"/>
              <a:t>cestama</a:t>
            </a:r>
            <a:r>
              <a:rPr lang="en-US" dirty="0"/>
              <a:t> </a:t>
            </a:r>
            <a:r>
              <a:rPr lang="hr-HR" dirty="0"/>
              <a:t>(</a:t>
            </a:r>
            <a:r>
              <a:rPr lang="en-US" dirty="0"/>
              <a:t>NN 84/11 , 22/13 , 54/13 , 148/13 , 92/14</a:t>
            </a:r>
            <a:r>
              <a:rPr lang="hr-HR" dirty="0"/>
              <a:t>, 110/19, 144/21, 114/22, 4/23)</a:t>
            </a:r>
          </a:p>
          <a:p>
            <a:pPr marL="457200" indent="-457200">
              <a:buFont typeface="+mj-lt"/>
              <a:buAutoNum type="arabicPeriod" startAt="9"/>
            </a:pPr>
            <a:r>
              <a:rPr lang="hr-HR" dirty="0"/>
              <a:t>Zakon o poljoprivrednom zemljištu (NN 20/18, 115/18, 98/19, 57/22)</a:t>
            </a:r>
          </a:p>
          <a:p>
            <a:pPr lvl="1"/>
            <a:r>
              <a:rPr lang="hr-HR" dirty="0"/>
              <a:t>Pravilnik o agrotehničkim mjerama (NN 22/19)</a:t>
            </a:r>
          </a:p>
          <a:p>
            <a:pPr marL="0" indent="0">
              <a:buNone/>
            </a:pPr>
            <a:r>
              <a:rPr lang="hr-HR" dirty="0"/>
              <a:t>12.  </a:t>
            </a:r>
            <a:r>
              <a:rPr lang="hr-HR" dirty="0">
                <a:solidFill>
                  <a:srgbClr val="FF0000"/>
                </a:solidFill>
              </a:rPr>
              <a:t>Zakon o pomorskom dobru i morskim lukama (NN 83/23)</a:t>
            </a:r>
            <a:endParaRPr lang="en-US" dirty="0">
              <a:solidFill>
                <a:srgbClr val="FF0000"/>
              </a:solidFill>
            </a:endParaRPr>
          </a:p>
          <a:p>
            <a:pPr>
              <a:buNone/>
            </a:pPr>
            <a:endParaRPr lang="hr-HR" u="sng" dirty="0">
              <a:solidFill>
                <a:srgbClr val="FF0000"/>
              </a:solidFill>
            </a:endParaRPr>
          </a:p>
          <a:p>
            <a:endParaRPr lang="en-US" dirty="0"/>
          </a:p>
          <a:p>
            <a:endParaRPr lang="hr-HR" dirty="0"/>
          </a:p>
          <a:p>
            <a:endParaRPr lang="en-US" dirty="0"/>
          </a:p>
        </p:txBody>
      </p:sp>
      <p:sp>
        <p:nvSpPr>
          <p:cNvPr id="4" name="Slide Number Placeholder 3">
            <a:extLst>
              <a:ext uri="{FF2B5EF4-FFF2-40B4-BE49-F238E27FC236}">
                <a16:creationId xmlns:a16="http://schemas.microsoft.com/office/drawing/2014/main" id="{326D1C6D-0122-46CF-B113-10E9DB81C579}"/>
              </a:ext>
            </a:extLst>
          </p:cNvPr>
          <p:cNvSpPr>
            <a:spLocks noGrp="1"/>
          </p:cNvSpPr>
          <p:nvPr>
            <p:ph type="sldNum" sz="quarter" idx="12"/>
          </p:nvPr>
        </p:nvSpPr>
        <p:spPr/>
        <p:txBody>
          <a:bodyPr/>
          <a:lstStyle/>
          <a:p>
            <a:fld id="{9CD8D479-8942-46E8-A226-A4E01F7A105C}" type="slidenum">
              <a:rPr lang="en-US" smtClean="0"/>
              <a:pPr/>
              <a:t>5</a:t>
            </a:fld>
            <a:endParaRPr lang="en-US"/>
          </a:p>
        </p:txBody>
      </p:sp>
      <p:sp>
        <p:nvSpPr>
          <p:cNvPr id="5" name="Date Placeholder 4">
            <a:extLst>
              <a:ext uri="{FF2B5EF4-FFF2-40B4-BE49-F238E27FC236}">
                <a16:creationId xmlns:a16="http://schemas.microsoft.com/office/drawing/2014/main" id="{FBA9997F-D3C9-4ECB-B980-870439B90CFC}"/>
              </a:ext>
            </a:extLst>
          </p:cNvPr>
          <p:cNvSpPr>
            <a:spLocks noGrp="1"/>
          </p:cNvSpPr>
          <p:nvPr>
            <p:ph type="dt" sz="half" idx="10"/>
          </p:nvPr>
        </p:nvSpPr>
        <p:spPr/>
        <p:txBody>
          <a:bodyPr/>
          <a:lstStyle/>
          <a:p>
            <a:fld id="{5CC40960-E792-4F8B-8145-22380E546E31}" type="datetime1">
              <a:rPr lang="hr-HR" smtClean="0"/>
              <a:t>23.10.2023.</a:t>
            </a:fld>
            <a:endParaRPr lang="en-US" dirty="0"/>
          </a:p>
        </p:txBody>
      </p:sp>
    </p:spTree>
    <p:extLst>
      <p:ext uri="{BB962C8B-B14F-4D97-AF65-F5344CB8AC3E}">
        <p14:creationId xmlns:p14="http://schemas.microsoft.com/office/powerpoint/2010/main" val="33175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6BB4-50DC-44C0-AD68-E0CDFAA849D1}"/>
              </a:ext>
            </a:extLst>
          </p:cNvPr>
          <p:cNvSpPr>
            <a:spLocks noGrp="1"/>
          </p:cNvSpPr>
          <p:nvPr>
            <p:ph type="title"/>
          </p:nvPr>
        </p:nvSpPr>
        <p:spPr/>
        <p:txBody>
          <a:bodyPr/>
          <a:lstStyle/>
          <a:p>
            <a:r>
              <a:rPr lang="en-US" dirty="0" err="1"/>
              <a:t>Akti</a:t>
            </a:r>
            <a:r>
              <a:rPr lang="en-US" dirty="0"/>
              <a:t> </a:t>
            </a:r>
            <a:r>
              <a:rPr lang="en-US" dirty="0" err="1"/>
              <a:t>jedinica</a:t>
            </a:r>
            <a:r>
              <a:rPr lang="en-US" dirty="0"/>
              <a:t> </a:t>
            </a:r>
            <a:r>
              <a:rPr lang="en-US" dirty="0" err="1"/>
              <a:t>lokalne</a:t>
            </a:r>
            <a:r>
              <a:rPr lang="en-US" dirty="0"/>
              <a:t> </a:t>
            </a:r>
            <a:r>
              <a:rPr lang="en-US" dirty="0" err="1"/>
              <a:t>samouprave</a:t>
            </a:r>
            <a:r>
              <a:rPr lang="en-US" dirty="0"/>
              <a:t> (JLS)</a:t>
            </a:r>
            <a:r>
              <a:rPr lang="hr-HR" dirty="0"/>
              <a:t> – </a:t>
            </a:r>
            <a:r>
              <a:rPr lang="hr-HR" dirty="0">
                <a:solidFill>
                  <a:srgbClr val="C00000"/>
                </a:solidFill>
              </a:rPr>
              <a:t>propisani prekršaji, zaprijećene kazne!</a:t>
            </a:r>
            <a:r>
              <a:rPr lang="en-US" dirty="0">
                <a:solidFill>
                  <a:srgbClr val="C00000"/>
                </a:solidFill>
              </a:rPr>
              <a:t> </a:t>
            </a:r>
          </a:p>
        </p:txBody>
      </p:sp>
      <p:sp>
        <p:nvSpPr>
          <p:cNvPr id="3" name="Content Placeholder 2">
            <a:extLst>
              <a:ext uri="{FF2B5EF4-FFF2-40B4-BE49-F238E27FC236}">
                <a16:creationId xmlns:a16="http://schemas.microsoft.com/office/drawing/2014/main" id="{7ED246B0-0A02-4402-B4C8-9FEC41C2EA68}"/>
              </a:ext>
            </a:extLst>
          </p:cNvPr>
          <p:cNvSpPr>
            <a:spLocks noGrp="1"/>
          </p:cNvSpPr>
          <p:nvPr>
            <p:ph idx="1"/>
          </p:nvPr>
        </p:nvSpPr>
        <p:spPr>
          <a:xfrm>
            <a:off x="1410027" y="1566001"/>
            <a:ext cx="9371948" cy="5015912"/>
          </a:xfrm>
        </p:spPr>
        <p:txBody>
          <a:bodyPr>
            <a:normAutofit fontScale="92500" lnSpcReduction="10000"/>
          </a:bodyPr>
          <a:lstStyle/>
          <a:p>
            <a:pPr marL="457200" indent="-457200">
              <a:buFont typeface="+mj-lt"/>
              <a:buAutoNum type="arabicPeriod"/>
            </a:pPr>
            <a:r>
              <a:rPr lang="en-US" dirty="0" err="1"/>
              <a:t>Odluka</a:t>
            </a:r>
            <a:r>
              <a:rPr lang="en-US" dirty="0"/>
              <a:t> o </a:t>
            </a:r>
            <a:r>
              <a:rPr lang="en-US" dirty="0" err="1"/>
              <a:t>komunalnom</a:t>
            </a:r>
            <a:r>
              <a:rPr lang="en-US" dirty="0"/>
              <a:t> </a:t>
            </a:r>
            <a:r>
              <a:rPr lang="en-US" dirty="0" err="1"/>
              <a:t>redu</a:t>
            </a:r>
            <a:endParaRPr lang="hr-BA" dirty="0"/>
          </a:p>
          <a:p>
            <a:pPr marL="457200" indent="-457200">
              <a:buFont typeface="+mj-lt"/>
              <a:buAutoNum type="arabicPeriod"/>
            </a:pPr>
            <a:r>
              <a:rPr lang="hr-HR" dirty="0">
                <a:solidFill>
                  <a:srgbClr val="C00000"/>
                </a:solidFill>
                <a:ea typeface="Times New Roman" panose="02020603050405020304" pitchFamily="18" charset="0"/>
                <a:cs typeface="Times New Roman" panose="02020603050405020304" pitchFamily="18" charset="0"/>
              </a:rPr>
              <a:t>O</a:t>
            </a:r>
            <a:r>
              <a:rPr lang="hr-HR" dirty="0">
                <a:solidFill>
                  <a:srgbClr val="C00000"/>
                </a:solidFill>
                <a:effectLst/>
                <a:ea typeface="Times New Roman" panose="02020603050405020304" pitchFamily="18" charset="0"/>
                <a:cs typeface="Times New Roman" panose="02020603050405020304" pitchFamily="18" charset="0"/>
              </a:rPr>
              <a:t>dluka o sprječavanju odbacivanja otpada (čl.113. </a:t>
            </a:r>
            <a:r>
              <a:rPr lang="hr-HR" dirty="0" err="1">
                <a:solidFill>
                  <a:srgbClr val="C00000"/>
                </a:solidFill>
                <a:effectLst/>
                <a:ea typeface="Times New Roman" panose="02020603050405020304" pitchFamily="18" charset="0"/>
                <a:cs typeface="Times New Roman" panose="02020603050405020304" pitchFamily="18" charset="0"/>
              </a:rPr>
              <a:t>ZGO</a:t>
            </a:r>
            <a:r>
              <a:rPr lang="hr-HR" dirty="0">
                <a:solidFill>
                  <a:srgbClr val="C00000"/>
                </a:solidFill>
                <a:effectLst/>
                <a:ea typeface="Times New Roman" panose="02020603050405020304" pitchFamily="18" charset="0"/>
                <a:cs typeface="Times New Roman" panose="02020603050405020304" pitchFamily="18" charset="0"/>
              </a:rPr>
              <a:t>)</a:t>
            </a:r>
          </a:p>
          <a:p>
            <a:pPr marL="457200" indent="-457200">
              <a:buFont typeface="+mj-lt"/>
              <a:buAutoNum type="arabicPeriod"/>
            </a:pPr>
            <a:r>
              <a:rPr lang="hr-HR" dirty="0">
                <a:solidFill>
                  <a:srgbClr val="C00000"/>
                </a:solidFill>
                <a:effectLst/>
                <a:ea typeface="Calibri" panose="020F0502020204030204" pitchFamily="34" charset="0"/>
                <a:cs typeface="Times New Roman" panose="02020603050405020304" pitchFamily="18" charset="0"/>
              </a:rPr>
              <a:t>Odluka o načinu pružanja javne usluge (čl.66. </a:t>
            </a:r>
            <a:r>
              <a:rPr lang="hr-HR" dirty="0" err="1">
                <a:solidFill>
                  <a:srgbClr val="C00000"/>
                </a:solidFill>
                <a:effectLst/>
                <a:ea typeface="Calibri" panose="020F0502020204030204" pitchFamily="34" charset="0"/>
                <a:cs typeface="Times New Roman" panose="02020603050405020304" pitchFamily="18" charset="0"/>
              </a:rPr>
              <a:t>ZGO</a:t>
            </a:r>
            <a:r>
              <a:rPr lang="hr-HR" dirty="0">
                <a:solidFill>
                  <a:srgbClr val="C00000"/>
                </a:solidFill>
                <a:effectLst/>
                <a:ea typeface="Calibri" panose="020F0502020204030204" pitchFamily="34" charset="0"/>
                <a:cs typeface="Times New Roman" panose="02020603050405020304" pitchFamily="18" charset="0"/>
              </a:rPr>
              <a:t>)</a:t>
            </a:r>
          </a:p>
          <a:p>
            <a:pPr marL="457200" indent="-457200">
              <a:buFont typeface="+mj-lt"/>
              <a:buAutoNum type="arabicPeriod"/>
            </a:pPr>
            <a:r>
              <a:rPr lang="en-US" dirty="0" err="1"/>
              <a:t>Odluka</a:t>
            </a:r>
            <a:r>
              <a:rPr lang="en-US" dirty="0"/>
              <a:t> o </a:t>
            </a:r>
            <a:r>
              <a:rPr lang="en-US" dirty="0" err="1"/>
              <a:t>dimnjačarskoj</a:t>
            </a:r>
            <a:r>
              <a:rPr lang="en-US" dirty="0"/>
              <a:t> </a:t>
            </a:r>
            <a:r>
              <a:rPr lang="en-US" dirty="0" err="1"/>
              <a:t>službi</a:t>
            </a:r>
            <a:r>
              <a:rPr lang="en-US" dirty="0"/>
              <a:t> </a:t>
            </a:r>
          </a:p>
          <a:p>
            <a:pPr marL="457200" indent="-457200">
              <a:buFont typeface="+mj-lt"/>
              <a:buAutoNum type="arabicPeriod"/>
            </a:pPr>
            <a:r>
              <a:rPr lang="en-US" dirty="0" err="1"/>
              <a:t>Odluka</a:t>
            </a:r>
            <a:r>
              <a:rPr lang="en-US" dirty="0"/>
              <a:t> o </a:t>
            </a:r>
            <a:r>
              <a:rPr lang="en-US" dirty="0" err="1"/>
              <a:t>ugostiteljskoj</a:t>
            </a:r>
            <a:r>
              <a:rPr lang="en-US" dirty="0"/>
              <a:t> </a:t>
            </a:r>
            <a:r>
              <a:rPr lang="en-US" dirty="0" err="1"/>
              <a:t>djelatnosti</a:t>
            </a:r>
            <a:endParaRPr lang="hr-HR" dirty="0"/>
          </a:p>
          <a:p>
            <a:pPr marL="457200" indent="-457200">
              <a:buFont typeface="+mj-lt"/>
              <a:buAutoNum type="arabicPeriod"/>
            </a:pPr>
            <a:r>
              <a:rPr lang="hr-HR" dirty="0"/>
              <a:t>Odluka o uređenju prometa</a:t>
            </a:r>
            <a:endParaRPr lang="en-US" dirty="0"/>
          </a:p>
          <a:p>
            <a:pPr marL="457200" indent="-457200">
              <a:buFont typeface="+mj-lt"/>
              <a:buAutoNum type="arabicPeriod"/>
            </a:pPr>
            <a:r>
              <a:rPr lang="en-US" dirty="0" err="1"/>
              <a:t>Odluka</a:t>
            </a:r>
            <a:r>
              <a:rPr lang="en-US" dirty="0"/>
              <a:t> o </a:t>
            </a:r>
            <a:r>
              <a:rPr lang="en-US" dirty="0" err="1"/>
              <a:t>nerazvrstanim</a:t>
            </a:r>
            <a:r>
              <a:rPr lang="en-US" dirty="0"/>
              <a:t> </a:t>
            </a:r>
            <a:r>
              <a:rPr lang="en-US" dirty="0" err="1"/>
              <a:t>cestama</a:t>
            </a:r>
            <a:endParaRPr lang="en-US" dirty="0"/>
          </a:p>
          <a:p>
            <a:pPr marL="457200" indent="-457200">
              <a:buFont typeface="+mj-lt"/>
              <a:buAutoNum type="arabicPeriod"/>
            </a:pPr>
            <a:r>
              <a:rPr lang="en-US" dirty="0" err="1"/>
              <a:t>Odluka</a:t>
            </a:r>
            <a:r>
              <a:rPr lang="en-US" dirty="0"/>
              <a:t> o </a:t>
            </a:r>
            <a:r>
              <a:rPr lang="en-US" dirty="0" err="1"/>
              <a:t>autotaksi</a:t>
            </a:r>
            <a:r>
              <a:rPr lang="en-US" dirty="0"/>
              <a:t> </a:t>
            </a:r>
            <a:r>
              <a:rPr lang="en-US" dirty="0" err="1"/>
              <a:t>prijevozu</a:t>
            </a:r>
            <a:endParaRPr lang="en-US" dirty="0"/>
          </a:p>
          <a:p>
            <a:pPr marL="457200" indent="-457200">
              <a:buFont typeface="+mj-lt"/>
              <a:buAutoNum type="arabicPeriod"/>
            </a:pPr>
            <a:r>
              <a:rPr lang="en-US" dirty="0" err="1"/>
              <a:t>Odluka</a:t>
            </a:r>
            <a:r>
              <a:rPr lang="en-US" dirty="0"/>
              <a:t> o </a:t>
            </a:r>
            <a:r>
              <a:rPr lang="en-US" dirty="0" err="1"/>
              <a:t>držanju</a:t>
            </a:r>
            <a:r>
              <a:rPr lang="en-US" dirty="0"/>
              <a:t> </a:t>
            </a:r>
            <a:r>
              <a:rPr lang="en-US" dirty="0" err="1"/>
              <a:t>i</a:t>
            </a:r>
            <a:r>
              <a:rPr lang="en-US" dirty="0"/>
              <a:t> </a:t>
            </a:r>
            <a:r>
              <a:rPr lang="en-US" dirty="0" err="1"/>
              <a:t>postupanju</a:t>
            </a:r>
            <a:r>
              <a:rPr lang="en-US" dirty="0"/>
              <a:t> </a:t>
            </a:r>
            <a:r>
              <a:rPr lang="en-US" dirty="0" err="1"/>
              <a:t>sa</a:t>
            </a:r>
            <a:r>
              <a:rPr lang="en-US" dirty="0"/>
              <a:t> </a:t>
            </a:r>
            <a:r>
              <a:rPr lang="en-US" dirty="0" err="1"/>
              <a:t>psima</a:t>
            </a:r>
            <a:r>
              <a:rPr lang="en-US" dirty="0"/>
              <a:t> </a:t>
            </a:r>
            <a:r>
              <a:rPr lang="en-US" dirty="0" err="1"/>
              <a:t>i</a:t>
            </a:r>
            <a:r>
              <a:rPr lang="en-US" dirty="0"/>
              <a:t> </a:t>
            </a:r>
            <a:r>
              <a:rPr lang="en-US" dirty="0" err="1"/>
              <a:t>mačkama</a:t>
            </a:r>
            <a:r>
              <a:rPr lang="en-US" dirty="0"/>
              <a:t>, o </a:t>
            </a:r>
            <a:r>
              <a:rPr lang="en-US" dirty="0" err="1"/>
              <a:t>načinu</a:t>
            </a:r>
            <a:r>
              <a:rPr lang="en-US" dirty="0"/>
              <a:t> </a:t>
            </a:r>
            <a:r>
              <a:rPr lang="en-US" dirty="0" err="1"/>
              <a:t>postupanja</a:t>
            </a:r>
            <a:r>
              <a:rPr lang="en-US" dirty="0"/>
              <a:t> s </a:t>
            </a:r>
            <a:r>
              <a:rPr lang="en-US" dirty="0" err="1"/>
              <a:t>neupisanim</a:t>
            </a:r>
            <a:r>
              <a:rPr lang="en-US" dirty="0"/>
              <a:t> </a:t>
            </a:r>
            <a:r>
              <a:rPr lang="en-US" dirty="0" err="1"/>
              <a:t>psima</a:t>
            </a:r>
            <a:r>
              <a:rPr lang="en-US" dirty="0"/>
              <a:t> </a:t>
            </a:r>
            <a:r>
              <a:rPr lang="en-US" dirty="0" err="1"/>
              <a:t>te</a:t>
            </a:r>
            <a:r>
              <a:rPr lang="en-US" dirty="0"/>
              <a:t> </a:t>
            </a:r>
            <a:r>
              <a:rPr lang="en-US" dirty="0" err="1"/>
              <a:t>napuštenim</a:t>
            </a:r>
            <a:r>
              <a:rPr lang="en-US" dirty="0"/>
              <a:t> </a:t>
            </a:r>
            <a:r>
              <a:rPr lang="en-US" dirty="0" err="1"/>
              <a:t>i</a:t>
            </a:r>
            <a:r>
              <a:rPr lang="en-US" dirty="0"/>
              <a:t> </a:t>
            </a:r>
            <a:r>
              <a:rPr lang="en-US" dirty="0" err="1"/>
              <a:t>izgubljenim</a:t>
            </a:r>
            <a:r>
              <a:rPr lang="en-US" dirty="0"/>
              <a:t> </a:t>
            </a:r>
            <a:r>
              <a:rPr lang="en-US" dirty="0" err="1"/>
              <a:t>životinjama</a:t>
            </a:r>
            <a:endParaRPr lang="en-US" dirty="0"/>
          </a:p>
          <a:p>
            <a:pPr marL="457200" indent="-457200">
              <a:buFont typeface="+mj-lt"/>
              <a:buAutoNum type="arabicPeriod"/>
            </a:pPr>
            <a:r>
              <a:rPr lang="en-US" dirty="0" err="1"/>
              <a:t>Odluka</a:t>
            </a:r>
            <a:r>
              <a:rPr lang="en-US" dirty="0"/>
              <a:t> o </a:t>
            </a:r>
            <a:r>
              <a:rPr lang="en-US" dirty="0" err="1"/>
              <a:t>agrotehničkim</a:t>
            </a:r>
            <a:r>
              <a:rPr lang="en-US" dirty="0"/>
              <a:t> </a:t>
            </a:r>
            <a:r>
              <a:rPr lang="en-US" dirty="0" err="1"/>
              <a:t>mjerama</a:t>
            </a:r>
            <a:r>
              <a:rPr lang="en-US" dirty="0"/>
              <a:t> </a:t>
            </a:r>
            <a:endParaRPr lang="hr-HR" dirty="0"/>
          </a:p>
          <a:p>
            <a:pPr marL="457200" indent="-457200">
              <a:buFont typeface="+mj-lt"/>
              <a:buAutoNum type="arabicPeriod"/>
            </a:pPr>
            <a:r>
              <a:rPr lang="hr-HR" dirty="0"/>
              <a:t>Plan rasvjete, Akcijski plan rasvjete</a:t>
            </a:r>
          </a:p>
          <a:p>
            <a:pPr marL="457200" indent="-457200">
              <a:buFont typeface="+mj-lt"/>
              <a:buAutoNum type="arabicPeriod"/>
            </a:pPr>
            <a:r>
              <a:rPr lang="hr-HR" dirty="0">
                <a:solidFill>
                  <a:srgbClr val="FF0000"/>
                </a:solidFill>
              </a:rPr>
              <a:t>Odluka o redu na pomorskom dobru</a:t>
            </a:r>
            <a:endParaRPr lang="en-US" dirty="0">
              <a:solidFill>
                <a:srgbClr val="FF0000"/>
              </a:solidFill>
            </a:endParaRPr>
          </a:p>
        </p:txBody>
      </p:sp>
      <p:sp>
        <p:nvSpPr>
          <p:cNvPr id="4" name="Slide Number Placeholder 3">
            <a:extLst>
              <a:ext uri="{FF2B5EF4-FFF2-40B4-BE49-F238E27FC236}">
                <a16:creationId xmlns:a16="http://schemas.microsoft.com/office/drawing/2014/main" id="{CD3ED68C-8830-4386-9106-BBC829770253}"/>
              </a:ext>
            </a:extLst>
          </p:cNvPr>
          <p:cNvSpPr>
            <a:spLocks noGrp="1"/>
          </p:cNvSpPr>
          <p:nvPr>
            <p:ph type="sldNum" sz="quarter" idx="12"/>
          </p:nvPr>
        </p:nvSpPr>
        <p:spPr/>
        <p:txBody>
          <a:bodyPr/>
          <a:lstStyle/>
          <a:p>
            <a:fld id="{9CD8D479-8942-46E8-A226-A4E01F7A105C}" type="slidenum">
              <a:rPr lang="en-US" smtClean="0"/>
              <a:pPr/>
              <a:t>6</a:t>
            </a:fld>
            <a:endParaRPr lang="en-US"/>
          </a:p>
        </p:txBody>
      </p:sp>
      <p:sp>
        <p:nvSpPr>
          <p:cNvPr id="5" name="Date Placeholder 4">
            <a:extLst>
              <a:ext uri="{FF2B5EF4-FFF2-40B4-BE49-F238E27FC236}">
                <a16:creationId xmlns:a16="http://schemas.microsoft.com/office/drawing/2014/main" id="{AD4ACB2D-F134-4FA3-A74E-994FEF829476}"/>
              </a:ext>
            </a:extLst>
          </p:cNvPr>
          <p:cNvSpPr>
            <a:spLocks noGrp="1"/>
          </p:cNvSpPr>
          <p:nvPr>
            <p:ph type="dt" sz="half" idx="10"/>
          </p:nvPr>
        </p:nvSpPr>
        <p:spPr/>
        <p:txBody>
          <a:bodyPr/>
          <a:lstStyle/>
          <a:p>
            <a:fld id="{DAE1C530-8DDA-4311-9B87-40B3ABF82C10}" type="datetime1">
              <a:rPr lang="hr-HR" smtClean="0"/>
              <a:t>23.10.2023.</a:t>
            </a:fld>
            <a:endParaRPr lang="en-US" dirty="0"/>
          </a:p>
        </p:txBody>
      </p:sp>
    </p:spTree>
    <p:extLst>
      <p:ext uri="{BB962C8B-B14F-4D97-AF65-F5344CB8AC3E}">
        <p14:creationId xmlns:p14="http://schemas.microsoft.com/office/powerpoint/2010/main" val="40003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C4DE96-524E-C641-CF03-6590783D243C}"/>
              </a:ext>
            </a:extLst>
          </p:cNvPr>
          <p:cNvSpPr>
            <a:spLocks noGrp="1"/>
          </p:cNvSpPr>
          <p:nvPr>
            <p:ph type="title"/>
          </p:nvPr>
        </p:nvSpPr>
        <p:spPr/>
        <p:txBody>
          <a:bodyPr/>
          <a:lstStyle/>
          <a:p>
            <a:r>
              <a:rPr lang="hr-HR" dirty="0"/>
              <a:t>Što je oružje komunalnog redara?</a:t>
            </a:r>
          </a:p>
        </p:txBody>
      </p:sp>
      <p:sp>
        <p:nvSpPr>
          <p:cNvPr id="3" name="Rezervirano mjesto sadržaja 2">
            <a:extLst>
              <a:ext uri="{FF2B5EF4-FFF2-40B4-BE49-F238E27FC236}">
                <a16:creationId xmlns:a16="http://schemas.microsoft.com/office/drawing/2014/main" id="{25D173A1-AC6E-571C-1C86-B8CE152B84B9}"/>
              </a:ext>
            </a:extLst>
          </p:cNvPr>
          <p:cNvSpPr>
            <a:spLocks noGrp="1"/>
          </p:cNvSpPr>
          <p:nvPr>
            <p:ph idx="1"/>
          </p:nvPr>
        </p:nvSpPr>
        <p:spPr/>
        <p:txBody>
          <a:bodyPr/>
          <a:lstStyle/>
          <a:p>
            <a:pPr marL="0" indent="0">
              <a:buNone/>
            </a:pPr>
            <a:r>
              <a:rPr lang="hr-HR" u="sng" dirty="0" err="1"/>
              <a:t>Postupovni</a:t>
            </a:r>
            <a:r>
              <a:rPr lang="hr-HR" u="sng" dirty="0"/>
              <a:t> propisi</a:t>
            </a:r>
            <a:r>
              <a:rPr lang="hr-HR" dirty="0"/>
              <a:t>:</a:t>
            </a:r>
          </a:p>
          <a:p>
            <a:r>
              <a:rPr lang="hr-HR" dirty="0"/>
              <a:t>Prekršajni zakon (NN 107/07 , 39/13 , 157/13 , 110/15 , 70/17, 118/18, 114/22)</a:t>
            </a:r>
          </a:p>
          <a:p>
            <a:r>
              <a:rPr lang="hr-HR" dirty="0"/>
              <a:t>Zakon o općem upravnom postupku (NN 47/09, 110/21)</a:t>
            </a:r>
          </a:p>
          <a:p>
            <a:r>
              <a:rPr lang="hr-HR" dirty="0"/>
              <a:t>Ovršni zakon (NN 112/12, 25/13, 93/14, 55/16, 73/17, 131/20, 114/22)</a:t>
            </a:r>
          </a:p>
          <a:p>
            <a:endParaRPr lang="hr-HR" dirty="0"/>
          </a:p>
          <a:p>
            <a:pPr marL="0" indent="0">
              <a:buNone/>
            </a:pPr>
            <a:r>
              <a:rPr lang="hr-HR" u="sng" dirty="0"/>
              <a:t>Komunikacijske vještine</a:t>
            </a:r>
          </a:p>
          <a:p>
            <a:endParaRPr lang="hr-HR" dirty="0"/>
          </a:p>
          <a:p>
            <a:endParaRPr lang="hr-HR" dirty="0"/>
          </a:p>
        </p:txBody>
      </p:sp>
      <p:sp>
        <p:nvSpPr>
          <p:cNvPr id="4" name="Rezervirano mjesto broja slajda 3">
            <a:extLst>
              <a:ext uri="{FF2B5EF4-FFF2-40B4-BE49-F238E27FC236}">
                <a16:creationId xmlns:a16="http://schemas.microsoft.com/office/drawing/2014/main" id="{5A9A0F2D-61A5-FF3D-6A9B-8F182102DA38}"/>
              </a:ext>
            </a:extLst>
          </p:cNvPr>
          <p:cNvSpPr>
            <a:spLocks noGrp="1"/>
          </p:cNvSpPr>
          <p:nvPr>
            <p:ph type="sldNum" sz="quarter" idx="12"/>
          </p:nvPr>
        </p:nvSpPr>
        <p:spPr/>
        <p:txBody>
          <a:bodyPr/>
          <a:lstStyle/>
          <a:p>
            <a:fld id="{9CD8D479-8942-46E8-A226-A4E01F7A105C}" type="slidenum">
              <a:rPr lang="hr-HR" smtClean="0"/>
              <a:pPr/>
              <a:t>7</a:t>
            </a:fld>
            <a:endParaRPr lang="hr-HR"/>
          </a:p>
        </p:txBody>
      </p:sp>
      <p:sp>
        <p:nvSpPr>
          <p:cNvPr id="5" name="Rezervirano mjesto datuma 4">
            <a:extLst>
              <a:ext uri="{FF2B5EF4-FFF2-40B4-BE49-F238E27FC236}">
                <a16:creationId xmlns:a16="http://schemas.microsoft.com/office/drawing/2014/main" id="{C7A546BF-2DA4-9EFA-3B16-EF181D901E70}"/>
              </a:ext>
            </a:extLst>
          </p:cNvPr>
          <p:cNvSpPr>
            <a:spLocks noGrp="1"/>
          </p:cNvSpPr>
          <p:nvPr>
            <p:ph type="dt" sz="half" idx="10"/>
          </p:nvPr>
        </p:nvSpPr>
        <p:spPr/>
        <p:txBody>
          <a:bodyPr/>
          <a:lstStyle/>
          <a:p>
            <a:fld id="{863FD2C4-BABF-4C3A-99CC-F748EB9027D5}" type="datetime1">
              <a:rPr lang="hr-HR" smtClean="0"/>
              <a:t>23.10.2023.</a:t>
            </a:fld>
            <a:endParaRPr lang="en-US" dirty="0"/>
          </a:p>
        </p:txBody>
      </p:sp>
    </p:spTree>
    <p:extLst>
      <p:ext uri="{BB962C8B-B14F-4D97-AF65-F5344CB8AC3E}">
        <p14:creationId xmlns:p14="http://schemas.microsoft.com/office/powerpoint/2010/main" val="108192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328B44-E34E-4C63-8877-A8339DC52249}"/>
              </a:ext>
            </a:extLst>
          </p:cNvPr>
          <p:cNvSpPr>
            <a:spLocks noGrp="1"/>
          </p:cNvSpPr>
          <p:nvPr>
            <p:ph type="title"/>
          </p:nvPr>
        </p:nvSpPr>
        <p:spPr/>
        <p:txBody>
          <a:bodyPr/>
          <a:lstStyle/>
          <a:p>
            <a:r>
              <a:rPr lang="hr-HR" dirty="0"/>
              <a:t>Zakon o pomorskom dobru i morskim lukama </a:t>
            </a:r>
          </a:p>
        </p:txBody>
      </p:sp>
      <p:sp>
        <p:nvSpPr>
          <p:cNvPr id="3" name="Rezervirano mjesto sadržaja 2">
            <a:extLst>
              <a:ext uri="{FF2B5EF4-FFF2-40B4-BE49-F238E27FC236}">
                <a16:creationId xmlns:a16="http://schemas.microsoft.com/office/drawing/2014/main" id="{0BB79168-78FE-444C-9D56-1A2C82F4DA14}"/>
              </a:ext>
            </a:extLst>
          </p:cNvPr>
          <p:cNvSpPr>
            <a:spLocks noGrp="1"/>
          </p:cNvSpPr>
          <p:nvPr>
            <p:ph idx="1"/>
          </p:nvPr>
        </p:nvSpPr>
        <p:spPr/>
        <p:txBody>
          <a:bodyPr/>
          <a:lstStyle/>
          <a:p>
            <a:endParaRPr lang="hr-HR" dirty="0"/>
          </a:p>
          <a:p>
            <a:r>
              <a:rPr lang="hr-HR" dirty="0"/>
              <a:t>Pomorski redari / </a:t>
            </a:r>
            <a:r>
              <a:rPr lang="sv-SE" b="0" i="0" dirty="0">
                <a:solidFill>
                  <a:srgbClr val="231F20"/>
                </a:solidFill>
                <a:effectLst/>
                <a:latin typeface="Minion Pro Cond"/>
              </a:rPr>
              <a:t>čuvar</a:t>
            </a:r>
            <a:r>
              <a:rPr lang="hr-HR" b="0" i="0" dirty="0">
                <a:solidFill>
                  <a:srgbClr val="231F20"/>
                </a:solidFill>
                <a:effectLst/>
                <a:latin typeface="Minion Pro Cond"/>
              </a:rPr>
              <a:t>i</a:t>
            </a:r>
            <a:r>
              <a:rPr lang="sv-SE" b="0" i="0" dirty="0">
                <a:solidFill>
                  <a:srgbClr val="231F20"/>
                </a:solidFill>
                <a:effectLst/>
                <a:latin typeface="Minion Pro Cond"/>
              </a:rPr>
              <a:t> zakonom zaštićenih dijelova prirode</a:t>
            </a:r>
            <a:r>
              <a:rPr lang="hr-HR" b="0" i="0" dirty="0">
                <a:solidFill>
                  <a:srgbClr val="231F20"/>
                </a:solidFill>
                <a:effectLst/>
                <a:latin typeface="Minion Pro Cond"/>
              </a:rPr>
              <a:t> </a:t>
            </a:r>
            <a:r>
              <a:rPr lang="hr-HR" dirty="0"/>
              <a:t>i lučki redari (stručno osposobljavanje Ministarstva, rješenje)</a:t>
            </a:r>
          </a:p>
          <a:p>
            <a:r>
              <a:rPr lang="pl-PL" dirty="0"/>
              <a:t>Odluka o redu na pomorskom dobru i na pomorskom dobru unutar zaštićenog dijela prirode (predstavničko tijelo JLS/upravno vijeće javne ustanove) – propisuje mjere, obveze pravnih i fizičkih osoba i prekršajne odredbe (rok: kraj 10/23. – 1.300 - 6.000 eura kazne za gradonačelnika)</a:t>
            </a:r>
          </a:p>
          <a:p>
            <a:r>
              <a:rPr lang="pl-PL" dirty="0"/>
              <a:t>Upravno vijeće lučke uprave – Pravilnik o redu u luci</a:t>
            </a:r>
          </a:p>
          <a:p>
            <a:r>
              <a:rPr lang="pl-PL" dirty="0"/>
              <a:t>ako grad nema nijednog pomorskog redara, gradonačelnik se kažnjava s 1.300 do 6.000 eura</a:t>
            </a:r>
          </a:p>
        </p:txBody>
      </p:sp>
      <p:sp>
        <p:nvSpPr>
          <p:cNvPr id="4" name="Rezervirano mjesto broja slajda 3">
            <a:extLst>
              <a:ext uri="{FF2B5EF4-FFF2-40B4-BE49-F238E27FC236}">
                <a16:creationId xmlns:a16="http://schemas.microsoft.com/office/drawing/2014/main" id="{065453D8-D7E1-4F70-87D9-6B3D9E8EE741}"/>
              </a:ext>
            </a:extLst>
          </p:cNvPr>
          <p:cNvSpPr>
            <a:spLocks noGrp="1"/>
          </p:cNvSpPr>
          <p:nvPr>
            <p:ph type="sldNum" sz="quarter" idx="12"/>
          </p:nvPr>
        </p:nvSpPr>
        <p:spPr/>
        <p:txBody>
          <a:bodyPr/>
          <a:lstStyle/>
          <a:p>
            <a:fld id="{9CD8D479-8942-46E8-A226-A4E01F7A105C}" type="slidenum">
              <a:rPr lang="hr-HR" smtClean="0"/>
              <a:pPr/>
              <a:t>8</a:t>
            </a:fld>
            <a:endParaRPr lang="hr-HR"/>
          </a:p>
        </p:txBody>
      </p:sp>
      <p:sp>
        <p:nvSpPr>
          <p:cNvPr id="5" name="Rezervirano mjesto datuma 4">
            <a:extLst>
              <a:ext uri="{FF2B5EF4-FFF2-40B4-BE49-F238E27FC236}">
                <a16:creationId xmlns:a16="http://schemas.microsoft.com/office/drawing/2014/main" id="{A96A63E9-9E70-4406-9C2A-2B060266EF4A}"/>
              </a:ext>
            </a:extLst>
          </p:cNvPr>
          <p:cNvSpPr>
            <a:spLocks noGrp="1"/>
          </p:cNvSpPr>
          <p:nvPr>
            <p:ph type="dt" sz="half" idx="10"/>
          </p:nvPr>
        </p:nvSpPr>
        <p:spPr/>
        <p:txBody>
          <a:bodyPr/>
          <a:lstStyle/>
          <a:p>
            <a:fld id="{863FD2C4-BABF-4C3A-99CC-F748EB9027D5}" type="datetime1">
              <a:rPr lang="hr-HR" smtClean="0"/>
              <a:t>23.10.2023.</a:t>
            </a:fld>
            <a:endParaRPr lang="en-US" dirty="0"/>
          </a:p>
        </p:txBody>
      </p:sp>
    </p:spTree>
    <p:extLst>
      <p:ext uri="{BB962C8B-B14F-4D97-AF65-F5344CB8AC3E}">
        <p14:creationId xmlns:p14="http://schemas.microsoft.com/office/powerpoint/2010/main" val="197165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BD8C14-C632-42B6-950A-B3647C34512D}"/>
              </a:ext>
            </a:extLst>
          </p:cNvPr>
          <p:cNvSpPr>
            <a:spLocks noGrp="1"/>
          </p:cNvSpPr>
          <p:nvPr>
            <p:ph type="title"/>
          </p:nvPr>
        </p:nvSpPr>
        <p:spPr/>
        <p:txBody>
          <a:bodyPr/>
          <a:lstStyle/>
          <a:p>
            <a:r>
              <a:rPr lang="hr-HR" dirty="0"/>
              <a:t>Zakon o komunalnom gospodarstvu (</a:t>
            </a:r>
            <a:r>
              <a:rPr lang="hr-HR" dirty="0" err="1"/>
              <a:t>ZKG</a:t>
            </a:r>
            <a:r>
              <a:rPr lang="hr-HR" dirty="0"/>
              <a:t>)</a:t>
            </a:r>
          </a:p>
        </p:txBody>
      </p:sp>
      <p:sp>
        <p:nvSpPr>
          <p:cNvPr id="3" name="Rezervirano mjesto sadržaja 2">
            <a:extLst>
              <a:ext uri="{FF2B5EF4-FFF2-40B4-BE49-F238E27FC236}">
                <a16:creationId xmlns:a16="http://schemas.microsoft.com/office/drawing/2014/main" id="{8950B2DE-C65F-4BE7-AA96-AA0B5C678521}"/>
              </a:ext>
            </a:extLst>
          </p:cNvPr>
          <p:cNvSpPr>
            <a:spLocks noGrp="1"/>
          </p:cNvSpPr>
          <p:nvPr>
            <p:ph idx="1"/>
          </p:nvPr>
        </p:nvSpPr>
        <p:spPr/>
        <p:txBody>
          <a:bodyPr/>
          <a:lstStyle/>
          <a:p>
            <a:pPr marL="0" indent="0">
              <a:buNone/>
            </a:pPr>
            <a:r>
              <a:rPr lang="hr-HR" b="1" dirty="0"/>
              <a:t>Odluka o komunalnom redu</a:t>
            </a:r>
            <a:r>
              <a:rPr lang="hr-HR" dirty="0"/>
              <a:t> (čl. 104.):</a:t>
            </a:r>
          </a:p>
          <a:p>
            <a:r>
              <a:rPr lang="hr-HR" dirty="0"/>
              <a:t>uređenje naselja (i privatnog vlasništva vidljivog s površine javne namjene)</a:t>
            </a:r>
          </a:p>
          <a:p>
            <a:r>
              <a:rPr lang="hr-HR" dirty="0"/>
              <a:t>korištenje površina javne namjene</a:t>
            </a:r>
          </a:p>
          <a:p>
            <a:r>
              <a:rPr lang="hr-HR" dirty="0"/>
              <a:t>održavanje čistoće</a:t>
            </a:r>
          </a:p>
          <a:p>
            <a:r>
              <a:rPr lang="hr-HR" b="1" dirty="0"/>
              <a:t>mjere</a:t>
            </a:r>
            <a:r>
              <a:rPr lang="hr-HR" dirty="0"/>
              <a:t> za provođenje navedenog – </a:t>
            </a:r>
            <a:r>
              <a:rPr lang="hr-HR" b="1" dirty="0"/>
              <a:t>nadzor</a:t>
            </a:r>
            <a:r>
              <a:rPr lang="hr-HR" dirty="0"/>
              <a:t> provodi komunalno redarstvo</a:t>
            </a:r>
          </a:p>
          <a:p>
            <a:r>
              <a:rPr lang="hr-HR" dirty="0"/>
              <a:t>optužni prijedlog podnosi upravno tijelo</a:t>
            </a:r>
          </a:p>
          <a:p>
            <a:endParaRPr lang="hr-HR" dirty="0"/>
          </a:p>
          <a:p>
            <a:endParaRPr lang="hr-HR" dirty="0"/>
          </a:p>
          <a:p>
            <a:r>
              <a:rPr lang="hr-HR" dirty="0"/>
              <a:t>obveze i ovlaštenja komunalnog redara definirana  u ZKG (čl. 109. – 117.)</a:t>
            </a:r>
          </a:p>
        </p:txBody>
      </p:sp>
      <p:sp>
        <p:nvSpPr>
          <p:cNvPr id="4" name="Rezervirano mjesto broja slajda 3">
            <a:extLst>
              <a:ext uri="{FF2B5EF4-FFF2-40B4-BE49-F238E27FC236}">
                <a16:creationId xmlns:a16="http://schemas.microsoft.com/office/drawing/2014/main" id="{5CCB5BDA-3E37-4C12-8E55-D0E65E933901}"/>
              </a:ext>
            </a:extLst>
          </p:cNvPr>
          <p:cNvSpPr>
            <a:spLocks noGrp="1"/>
          </p:cNvSpPr>
          <p:nvPr>
            <p:ph type="sldNum" sz="quarter" idx="12"/>
          </p:nvPr>
        </p:nvSpPr>
        <p:spPr>
          <a:xfrm>
            <a:off x="-67921" y="6629400"/>
            <a:ext cx="546245" cy="228600"/>
          </a:xfrm>
        </p:spPr>
        <p:txBody>
          <a:bodyPr/>
          <a:lstStyle/>
          <a:p>
            <a:fld id="{9CD8D479-8942-46E8-A226-A4E01F7A105C}" type="slidenum">
              <a:rPr lang="hr-HR" smtClean="0"/>
              <a:pPr/>
              <a:t>9</a:t>
            </a:fld>
            <a:endParaRPr lang="hr-HR" dirty="0"/>
          </a:p>
        </p:txBody>
      </p:sp>
      <p:sp>
        <p:nvSpPr>
          <p:cNvPr id="5" name="Rezervirano mjesto datuma 4">
            <a:extLst>
              <a:ext uri="{FF2B5EF4-FFF2-40B4-BE49-F238E27FC236}">
                <a16:creationId xmlns:a16="http://schemas.microsoft.com/office/drawing/2014/main" id="{F870070F-233D-4A72-B730-3B9E5B64E457}"/>
              </a:ext>
            </a:extLst>
          </p:cNvPr>
          <p:cNvSpPr>
            <a:spLocks noGrp="1"/>
          </p:cNvSpPr>
          <p:nvPr>
            <p:ph type="dt" sz="half" idx="10"/>
          </p:nvPr>
        </p:nvSpPr>
        <p:spPr/>
        <p:txBody>
          <a:bodyPr/>
          <a:lstStyle/>
          <a:p>
            <a:fld id="{14D36235-1583-4FFA-8F46-C96D4466DC2B}" type="datetime1">
              <a:rPr lang="hr-HR" smtClean="0"/>
              <a:t>23.10.2023.</a:t>
            </a:fld>
            <a:endParaRPr lang="en-US" dirty="0"/>
          </a:p>
        </p:txBody>
      </p:sp>
    </p:spTree>
    <p:extLst>
      <p:ext uri="{BB962C8B-B14F-4D97-AF65-F5344CB8AC3E}">
        <p14:creationId xmlns:p14="http://schemas.microsoft.com/office/powerpoint/2010/main" val="27238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1552</TotalTime>
  <Words>2897</Words>
  <Application>Microsoft Office PowerPoint</Application>
  <PresentationFormat>Široki zaslon</PresentationFormat>
  <Paragraphs>286</Paragraphs>
  <Slides>34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34</vt:i4>
      </vt:variant>
    </vt:vector>
  </HeadingPairs>
  <TitlesOfParts>
    <vt:vector size="39" baseType="lpstr">
      <vt:lpstr>Arial</vt:lpstr>
      <vt:lpstr>Calibri</vt:lpstr>
      <vt:lpstr>Corbel</vt:lpstr>
      <vt:lpstr>Minion Pro Cond</vt:lpstr>
      <vt:lpstr>Ecology 16x9</vt:lpstr>
      <vt:lpstr>Zakonska regulativa i akti za postupanje komunalnog redarstva</vt:lpstr>
      <vt:lpstr>Kako izaći iz začaranog kruga?</vt:lpstr>
      <vt:lpstr>Stanimo na loptu…</vt:lpstr>
      <vt:lpstr>Komunalni redari danas postupaju:  </vt:lpstr>
      <vt:lpstr>PowerPoint prezentacija</vt:lpstr>
      <vt:lpstr>Akti jedinica lokalne samouprave (JLS) – propisani prekršaji, zaprijećene kazne! </vt:lpstr>
      <vt:lpstr>Što je oružje komunalnog redara?</vt:lpstr>
      <vt:lpstr>Zakon o pomorskom dobru i morskim lukama </vt:lpstr>
      <vt:lpstr>Zakon o komunalnom gospodarstvu (ZKG)</vt:lpstr>
      <vt:lpstr>Zakon o gospodarenju otpadom (ZGO)    </vt:lpstr>
      <vt:lpstr>Zakonske stranputice – ovlasti komunalnog redarstva</vt:lpstr>
      <vt:lpstr>Zakon o gospodarenju otpadom (ZGO)  - nadzor države nad JLS </vt:lpstr>
      <vt:lpstr>Anketno istraživanje</vt:lpstr>
      <vt:lpstr>Posljedice nedovoljno promišljenog sustava</vt:lpstr>
      <vt:lpstr>Razgraničenje ovlasti komunalnog redara i davatelja javne usluge</vt:lpstr>
      <vt:lpstr>Nivo problema u stvarnom životu</vt:lpstr>
      <vt:lpstr>Suradnja grada i komunalnog poduzeća </vt:lpstr>
      <vt:lpstr>2. faza: nadzor prije prolaza kamiona</vt:lpstr>
      <vt:lpstr>3. faza: obrada prijave</vt:lpstr>
      <vt:lpstr>4. faza: reakcija</vt:lpstr>
      <vt:lpstr>Što dalje?</vt:lpstr>
      <vt:lpstr>Zakon o zaštiti od buke     1.</vt:lpstr>
      <vt:lpstr>Zakon o zaštiti od buke     2.</vt:lpstr>
      <vt:lpstr>Zakon o zaštiti od buke     3.</vt:lpstr>
      <vt:lpstr>Zakon o zaštiti od svjetlosnog onečišćenja   1.</vt:lpstr>
      <vt:lpstr>Zakon o zaštiti od svjetlosnog onečišćenja   2.</vt:lpstr>
      <vt:lpstr>Zakon o zaštiti od svjetlosnog onečišćenja (NN 14/19) 3.</vt:lpstr>
      <vt:lpstr>Zakon o zaštiti životinja      1.</vt:lpstr>
      <vt:lpstr>Zakon o zaštiti životinja      2.</vt:lpstr>
      <vt:lpstr>Zakon o prijevozu u cestovnom prometu  </vt:lpstr>
      <vt:lpstr>Zakon o ugostiteljskoj djelatnosti</vt:lpstr>
      <vt:lpstr>Zakon o građevinskoj inspekciji – posebna tema</vt:lpstr>
      <vt:lpstr>Agrotehničke mjere</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Zakonska regulativa i akti za postupanje komunalnog redarstva</dc:title>
  <dc:creator>Alex</dc:creator>
  <cp:lastModifiedBy>Sonja Polonijo</cp:lastModifiedBy>
  <cp:revision>128</cp:revision>
  <cp:lastPrinted>2023-10-16T08:57:39Z</cp:lastPrinted>
  <dcterms:created xsi:type="dcterms:W3CDTF">2018-10-19T07:34:06Z</dcterms:created>
  <dcterms:modified xsi:type="dcterms:W3CDTF">2023-10-23T12:38:32Z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