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21" r:id="rId3"/>
    <p:sldId id="322" r:id="rId4"/>
    <p:sldId id="308" r:id="rId5"/>
    <p:sldId id="310" r:id="rId6"/>
    <p:sldId id="311" r:id="rId7"/>
    <p:sldId id="320" r:id="rId8"/>
    <p:sldId id="324" r:id="rId9"/>
    <p:sldId id="326" r:id="rId10"/>
    <p:sldId id="313" r:id="rId11"/>
    <p:sldId id="314" r:id="rId12"/>
    <p:sldId id="303" r:id="rId13"/>
    <p:sldId id="290" r:id="rId14"/>
    <p:sldId id="309" r:id="rId15"/>
    <p:sldId id="315" r:id="rId16"/>
    <p:sldId id="318" r:id="rId17"/>
    <p:sldId id="325" r:id="rId18"/>
    <p:sldId id="327" r:id="rId19"/>
    <p:sldId id="328" r:id="rId20"/>
    <p:sldId id="319" r:id="rId21"/>
    <p:sldId id="317" r:id="rId22"/>
    <p:sldId id="295"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0" d="100"/>
          <a:sy n="80" d="100"/>
        </p:scale>
        <p:origin x="13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10/24/2023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10/24/2023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10/24/2023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10/24/2023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10/24/2023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10/24/2023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hr-HR"/>
              <a:t>Kliknite da biste uredili stil naslova matrice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hr-HR"/>
              <a:t>Uredite stilove teksta matrice</a:t>
            </a:r>
          </a:p>
        </p:txBody>
      </p:sp>
      <p:sp>
        <p:nvSpPr>
          <p:cNvPr id="5" name="Date Placeholder 4"/>
          <p:cNvSpPr>
            <a:spLocks noGrp="1"/>
          </p:cNvSpPr>
          <p:nvPr>
            <p:ph type="dt" sz="half" idx="10"/>
          </p:nvPr>
        </p:nvSpPr>
        <p:spPr/>
        <p:txBody>
          <a:bodyPr/>
          <a:lstStyle/>
          <a:p>
            <a:fld id="{42A54C80-263E-416B-A8E0-580EDEADCBDC}" type="datetimeFigureOut">
              <a:rPr lang="en-US" dirty="0"/>
              <a:t>10/24/2023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Uredite stilove teksta matrice</a:t>
            </a:r>
          </a:p>
        </p:txBody>
      </p:sp>
      <p:sp>
        <p:nvSpPr>
          <p:cNvPr id="5" name="Date Placeholder 4"/>
          <p:cNvSpPr>
            <a:spLocks noGrp="1"/>
          </p:cNvSpPr>
          <p:nvPr>
            <p:ph type="dt" sz="half" idx="10"/>
          </p:nvPr>
        </p:nvSpPr>
        <p:spPr/>
        <p:txBody>
          <a:bodyPr/>
          <a:lstStyle/>
          <a:p>
            <a:fld id="{B61BEF0D-F0BB-DE4B-95CE-6DB70DBA9567}" type="datetimeFigureOut">
              <a:rPr lang="en-US" dirty="0"/>
              <a:pPr/>
              <a:t>10/24/2023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10/24/2023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54F2049-0907-4D76-9FF9-B851F2054D78}"/>
              </a:ext>
            </a:extLst>
          </p:cNvPr>
          <p:cNvSpPr>
            <a:spLocks noGrp="1"/>
          </p:cNvSpPr>
          <p:nvPr>
            <p:ph type="ctrTitle"/>
          </p:nvPr>
        </p:nvSpPr>
        <p:spPr/>
        <p:txBody>
          <a:bodyPr/>
          <a:lstStyle/>
          <a:p>
            <a:pPr algn="l"/>
            <a:r>
              <a:rPr lang="hr-HR" sz="3200" b="1" dirty="0"/>
              <a:t>Odluke JLS za postupanje komunalnih/prometnih/pomorskih redara i službenika za nadzor poljoprivrednih površina (poljoprivrednih redara)</a:t>
            </a:r>
          </a:p>
        </p:txBody>
      </p:sp>
      <p:sp>
        <p:nvSpPr>
          <p:cNvPr id="3" name="Podnaslov 2">
            <a:extLst>
              <a:ext uri="{FF2B5EF4-FFF2-40B4-BE49-F238E27FC236}">
                <a16:creationId xmlns:a16="http://schemas.microsoft.com/office/drawing/2014/main" id="{74CFFFF0-EB28-47C7-9B10-311A4B64E7A7}"/>
              </a:ext>
            </a:extLst>
          </p:cNvPr>
          <p:cNvSpPr>
            <a:spLocks noGrp="1"/>
          </p:cNvSpPr>
          <p:nvPr>
            <p:ph type="subTitle" idx="1"/>
          </p:nvPr>
        </p:nvSpPr>
        <p:spPr>
          <a:xfrm>
            <a:off x="1507067" y="4050833"/>
            <a:ext cx="8015756" cy="2088710"/>
          </a:xfrm>
        </p:spPr>
        <p:txBody>
          <a:bodyPr>
            <a:noAutofit/>
          </a:bodyPr>
          <a:lstStyle/>
          <a:p>
            <a:r>
              <a:rPr lang="hr-HR" sz="2000" dirty="0"/>
              <a:t>Udruga gradova </a:t>
            </a:r>
          </a:p>
          <a:p>
            <a:r>
              <a:rPr lang="hr-HR" sz="2000" dirty="0"/>
              <a:t> </a:t>
            </a:r>
          </a:p>
          <a:p>
            <a:r>
              <a:rPr lang="hr-HR" sz="2000" dirty="0" err="1"/>
              <a:t>Univ.spec.oecoing.Koviljka</a:t>
            </a:r>
            <a:r>
              <a:rPr lang="hr-HR" sz="2000" dirty="0"/>
              <a:t> Aškić  </a:t>
            </a:r>
          </a:p>
        </p:txBody>
      </p:sp>
    </p:spTree>
    <p:extLst>
      <p:ext uri="{BB962C8B-B14F-4D97-AF65-F5344CB8AC3E}">
        <p14:creationId xmlns:p14="http://schemas.microsoft.com/office/powerpoint/2010/main" val="3031223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FB72B02E-3B6F-4325-84B3-134135FEFFA1}"/>
              </a:ext>
            </a:extLst>
          </p:cNvPr>
          <p:cNvSpPr>
            <a:spLocks noGrp="1"/>
          </p:cNvSpPr>
          <p:nvPr>
            <p:ph idx="1"/>
          </p:nvPr>
        </p:nvSpPr>
        <p:spPr>
          <a:xfrm>
            <a:off x="677334" y="1003611"/>
            <a:ext cx="8596668" cy="5037752"/>
          </a:xfrm>
        </p:spPr>
        <p:txBody>
          <a:bodyPr>
            <a:normAutofit/>
          </a:bodyPr>
          <a:lstStyle/>
          <a:p>
            <a:pPr>
              <a:buFont typeface="Arial" panose="020B0604020202020204" pitchFamily="34" charset="0"/>
              <a:buChar char="•"/>
            </a:pPr>
            <a:r>
              <a:rPr lang="hr-HR" dirty="0"/>
              <a:t>Objekti u kojima se drže papkari, kopitari i perad  moraju biti izgrađeni kao stalni objekti od čvrstog materijala. Objekti moraju biti udaljeni od stambenih objekata vlasnika 15 metara, od bunara i drugih objekata za opskrbu vodom koji su podložni zagađenju najmanje 20 metara, a najmanje 50 metara od izvorišta značajnih za naselja, te najmanje 50 metara od susjedne parcele ili stambenog objekta u tuđem vlasništvu</a:t>
            </a:r>
            <a:r>
              <a:rPr lang="hr-HR" u="sng" dirty="0"/>
              <a:t>. Podovi u navedenim objektima u moraju biti izgrađeni od nepropusnog materijala s nagibom prema kanalu za odvođenje nečistoće i vode u nepropusnu gnojišnu jamu. Objekti moraju biti osvijetljeni dnevnom svjetlošću s vratima prema dvorištu, te moraju imati kanal za odvođenje gnojnice, sagrađen o čvrstog i nepropusnog materijala sa zaobljenim kutovima i rešetkom na ulazu u jamu za gnojnicu. Jama za gnojnicu mora biti od betona ili drugog nepropusnog materijala i s dnom ispod nivoa gnojišne jame, locirana nizvodno od objekata za držanje životinja. Objekt se mora redovito čistiti i dezinficirati.</a:t>
            </a:r>
          </a:p>
          <a:p>
            <a:endParaRPr lang="hr-HR" dirty="0"/>
          </a:p>
        </p:txBody>
      </p:sp>
    </p:spTree>
    <p:extLst>
      <p:ext uri="{BB962C8B-B14F-4D97-AF65-F5344CB8AC3E}">
        <p14:creationId xmlns:p14="http://schemas.microsoft.com/office/powerpoint/2010/main" val="3931105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181C0ACA-3E40-42BE-AB94-97A1E3480405}"/>
              </a:ext>
            </a:extLst>
          </p:cNvPr>
          <p:cNvSpPr>
            <a:spLocks noGrp="1"/>
          </p:cNvSpPr>
          <p:nvPr>
            <p:ph idx="1"/>
          </p:nvPr>
        </p:nvSpPr>
        <p:spPr>
          <a:xfrm>
            <a:off x="677334" y="540689"/>
            <a:ext cx="8596668" cy="6186114"/>
          </a:xfrm>
        </p:spPr>
        <p:txBody>
          <a:bodyPr>
            <a:normAutofit lnSpcReduction="10000"/>
          </a:bodyPr>
          <a:lstStyle/>
          <a:p>
            <a:pPr>
              <a:buFont typeface="Arial" panose="020B0604020202020204" pitchFamily="34" charset="0"/>
              <a:buChar char="•"/>
            </a:pPr>
            <a:r>
              <a:rPr lang="hr-HR" sz="1900" dirty="0"/>
              <a:t>Posjednik domaće životinje može držati istu na vlastitom zemljištu ili zemljištu za koje ima ugovoren neki od oblika zakupničkih odnosa a zemljište na kojem se drže domaće životinje mora biti ograđeno ogradom dovoljne visine i čvrstoće da je životinje ne mogu preskočiti ili samovoljno napustiti. Životinje se moraju držati u uvjetima i objektima izgrađenim za tu svrhu a koji  moraju ispunjavati sanitarno tehničke i higijenske uvjete.</a:t>
            </a:r>
          </a:p>
          <a:p>
            <a:pPr>
              <a:buFont typeface="Arial" panose="020B0604020202020204" pitchFamily="34" charset="0"/>
              <a:buChar char="•"/>
            </a:pPr>
            <a:r>
              <a:rPr lang="hr-HR" sz="1900" dirty="0"/>
              <a:t>Posjednik domaće životinje dužan je osigurati da se domaće životinje ne mogu kretati po javno prometnim površinama, površinama u tuđem vlasništvu, bez nadzora.</a:t>
            </a:r>
          </a:p>
          <a:p>
            <a:pPr>
              <a:buFont typeface="Arial" panose="020B0604020202020204" pitchFamily="34" charset="0"/>
              <a:buChar char="•"/>
            </a:pPr>
            <a:r>
              <a:rPr lang="hr-HR" sz="1900" dirty="0"/>
              <a:t>Posjednik domaćih životinja koje su se kretale ili prelazile javnoprometnu površinu, isključivo pod njegovim nadzorom, dužan je očistiti onečišćenje (izmet) koje su domaće životinje ostavile na toj površini.</a:t>
            </a:r>
          </a:p>
          <a:p>
            <a:pPr>
              <a:buFont typeface="Arial" panose="020B0604020202020204" pitchFamily="34" charset="0"/>
              <a:buChar char="•"/>
            </a:pPr>
            <a:r>
              <a:rPr lang="hr-HR" sz="1900" dirty="0"/>
              <a:t>U odnosu na nastambe za domaće životinje koje su sagrađene prije stupanja na snagu ove Odluke, a koje se nalaze na udaljenosti manjoj od 50 m od najbližeg stambenog objekta u tuđem vlasništvu i/ili javne prometnice, iste će se zadržati u prostoru, pod uvjetom da njihovi vlasnici osiguraju da držanje domaćih životinja koje u njima obitavaju ispunjava higijensko-sanitarne, tehničke i druge propisane uvjete te da se na javne površine i susjedne nekretnine u tuđem vlasništvu ne šire štetne </a:t>
            </a:r>
            <a:r>
              <a:rPr lang="hr-HR" sz="1900" dirty="0" err="1"/>
              <a:t>imisije</a:t>
            </a:r>
            <a:r>
              <a:rPr lang="hr-HR" sz="1900" dirty="0"/>
              <a:t> (neugodni miris i </a:t>
            </a:r>
            <a:r>
              <a:rPr lang="hr-HR" sz="1900" dirty="0" err="1"/>
              <a:t>sl</a:t>
            </a:r>
            <a:r>
              <a:rPr lang="hr-HR" sz="1900" dirty="0"/>
              <a:t>). </a:t>
            </a:r>
          </a:p>
          <a:p>
            <a:endParaRPr lang="hr-HR" dirty="0"/>
          </a:p>
        </p:txBody>
      </p:sp>
    </p:spTree>
    <p:extLst>
      <p:ext uri="{BB962C8B-B14F-4D97-AF65-F5344CB8AC3E}">
        <p14:creationId xmlns:p14="http://schemas.microsoft.com/office/powerpoint/2010/main" val="1755318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9B19E7-8B19-443A-94B3-781975FBBA7A}"/>
              </a:ext>
            </a:extLst>
          </p:cNvPr>
          <p:cNvSpPr>
            <a:spLocks noGrp="1"/>
          </p:cNvSpPr>
          <p:nvPr>
            <p:ph type="title"/>
          </p:nvPr>
        </p:nvSpPr>
        <p:spPr/>
        <p:txBody>
          <a:bodyPr>
            <a:noAutofit/>
          </a:bodyPr>
          <a:lstStyle/>
          <a:p>
            <a:r>
              <a:rPr lang="hr-HR" sz="2800" b="1" dirty="0"/>
              <a:t>Odluka o mjerama za sprječavanje nepropisnog odbacivanja otpada i mjerama za uklanjanje otpada odbačenog u okoliš na području JLS</a:t>
            </a:r>
            <a:br>
              <a:rPr lang="hr-HR" sz="2800" b="1" dirty="0"/>
            </a:br>
            <a:endParaRPr lang="hr-HR" sz="2800" dirty="0"/>
          </a:p>
        </p:txBody>
      </p:sp>
      <p:sp>
        <p:nvSpPr>
          <p:cNvPr id="3" name="Rezervirano mjesto sadržaja 2">
            <a:extLst>
              <a:ext uri="{FF2B5EF4-FFF2-40B4-BE49-F238E27FC236}">
                <a16:creationId xmlns:a16="http://schemas.microsoft.com/office/drawing/2014/main" id="{B500580D-5C70-4E7E-8543-8277CC50B0F6}"/>
              </a:ext>
            </a:extLst>
          </p:cNvPr>
          <p:cNvSpPr>
            <a:spLocks noGrp="1"/>
          </p:cNvSpPr>
          <p:nvPr>
            <p:ph idx="1"/>
          </p:nvPr>
        </p:nvSpPr>
        <p:spPr/>
        <p:txBody>
          <a:bodyPr/>
          <a:lstStyle/>
          <a:p>
            <a:pPr marL="0" indent="0">
              <a:buNone/>
            </a:pPr>
            <a:r>
              <a:rPr lang="hr-HR" dirty="0"/>
              <a:t>Donosi se na temelju članka 113. Zakona o gospodarenju otpadom (NN 84/21).</a:t>
            </a:r>
          </a:p>
          <a:p>
            <a:pPr marL="0" indent="0">
              <a:buNone/>
            </a:pPr>
            <a:r>
              <a:rPr lang="hr-HR" dirty="0"/>
              <a:t>definirano je i sljedeće:</a:t>
            </a:r>
          </a:p>
          <a:p>
            <a:pPr marL="0" indent="0">
              <a:buNone/>
            </a:pPr>
            <a:r>
              <a:rPr lang="hr-HR" dirty="0"/>
              <a:t>(1) Predstavničko tijelo jedinice lokalne samouprave donosi odluku o sprječavanju odbacivanja otpada koja sadrži mjere sprječavanja protuzakonitog odbacivanja otpada i mjere uklanjanja protuzakonito odbačenog otpada, uključujući i kad je to primjenjivo, mjere uklanjanja naplavljenog morskog otpada.</a:t>
            </a:r>
          </a:p>
          <a:p>
            <a:pPr marL="0" indent="0">
              <a:buNone/>
            </a:pPr>
            <a:r>
              <a:rPr lang="hr-HR" dirty="0"/>
              <a:t>(2) Mjere iz stavka 1. ovoga članka uključuju evidentiranje lokacija protuzakonito odbačenog otpada te uspostavu sustava zaprimanja obavijesti o odbačenom otpadu.</a:t>
            </a:r>
          </a:p>
          <a:p>
            <a:pPr marL="0" indent="0">
              <a:buNone/>
            </a:pPr>
            <a:r>
              <a:rPr lang="hr-HR" dirty="0"/>
              <a:t>(Izrada aplikacija, postavljanje video nadzora, nadzor dronovima….)</a:t>
            </a:r>
          </a:p>
        </p:txBody>
      </p:sp>
    </p:spTree>
    <p:extLst>
      <p:ext uri="{BB962C8B-B14F-4D97-AF65-F5344CB8AC3E}">
        <p14:creationId xmlns:p14="http://schemas.microsoft.com/office/powerpoint/2010/main" val="1225843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EB57F47-ACEF-4D14-ACA1-110C512C8D9D}"/>
              </a:ext>
            </a:extLst>
          </p:cNvPr>
          <p:cNvSpPr>
            <a:spLocks noGrp="1"/>
          </p:cNvSpPr>
          <p:nvPr>
            <p:ph type="title"/>
          </p:nvPr>
        </p:nvSpPr>
        <p:spPr>
          <a:xfrm>
            <a:off x="599275" y="620751"/>
            <a:ext cx="8596668" cy="1320800"/>
          </a:xfrm>
        </p:spPr>
        <p:txBody>
          <a:bodyPr>
            <a:noAutofit/>
          </a:bodyPr>
          <a:lstStyle/>
          <a:p>
            <a:r>
              <a:rPr lang="hr-HR" sz="2800" b="1" dirty="0"/>
              <a:t>Odluka o načinu pružanja javne usluge sakupljanja komunalnog otpada </a:t>
            </a:r>
          </a:p>
        </p:txBody>
      </p:sp>
      <p:sp>
        <p:nvSpPr>
          <p:cNvPr id="3" name="Rezervirano mjesto sadržaja 2">
            <a:extLst>
              <a:ext uri="{FF2B5EF4-FFF2-40B4-BE49-F238E27FC236}">
                <a16:creationId xmlns:a16="http://schemas.microsoft.com/office/drawing/2014/main" id="{2463EE09-AAEF-4A89-A13A-AB1154438B1A}"/>
              </a:ext>
            </a:extLst>
          </p:cNvPr>
          <p:cNvSpPr>
            <a:spLocks noGrp="1"/>
          </p:cNvSpPr>
          <p:nvPr>
            <p:ph idx="1"/>
          </p:nvPr>
        </p:nvSpPr>
        <p:spPr>
          <a:xfrm>
            <a:off x="677334" y="2330605"/>
            <a:ext cx="8596668" cy="3710757"/>
          </a:xfrm>
        </p:spPr>
        <p:txBody>
          <a:bodyPr>
            <a:normAutofit/>
          </a:bodyPr>
          <a:lstStyle/>
          <a:p>
            <a:pPr marL="0" indent="0">
              <a:buNone/>
            </a:pPr>
            <a:r>
              <a:rPr lang="hr-HR" dirty="0"/>
              <a:t>Način postupanja s komunalnim otpadom detaljno se određuje Odlukom o načinu pružanja javne usluge sakupljanja miješanog komunalnog otpada.</a:t>
            </a:r>
          </a:p>
          <a:p>
            <a:pPr marL="0" indent="0">
              <a:buNone/>
            </a:pPr>
            <a:r>
              <a:rPr lang="hr-HR" dirty="0"/>
              <a:t>Navedena Odluka donosi se temeljem Zakona o gospodarenju otpadom (NN 84/2021).</a:t>
            </a:r>
          </a:p>
          <a:p>
            <a:pPr marL="0" indent="0">
              <a:buNone/>
            </a:pPr>
            <a:r>
              <a:rPr lang="hr-HR" b="1" dirty="0">
                <a:solidFill>
                  <a:srgbClr val="00B050"/>
                </a:solidFill>
              </a:rPr>
              <a:t>   Temeljem ove Odluke KOMUNALNO REDARSTVO nije ovlašteno postupati!</a:t>
            </a:r>
          </a:p>
        </p:txBody>
      </p:sp>
    </p:spTree>
    <p:extLst>
      <p:ext uri="{BB962C8B-B14F-4D97-AF65-F5344CB8AC3E}">
        <p14:creationId xmlns:p14="http://schemas.microsoft.com/office/powerpoint/2010/main" val="3064377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BA9972F2-CD84-43C2-9499-6C7A08778DE2}"/>
              </a:ext>
            </a:extLst>
          </p:cNvPr>
          <p:cNvSpPr>
            <a:spLocks noGrp="1"/>
          </p:cNvSpPr>
          <p:nvPr>
            <p:ph idx="1"/>
          </p:nvPr>
        </p:nvSpPr>
        <p:spPr>
          <a:xfrm>
            <a:off x="677334" y="880947"/>
            <a:ext cx="8596668" cy="5845856"/>
          </a:xfrm>
        </p:spPr>
        <p:txBody>
          <a:bodyPr>
            <a:normAutofit lnSpcReduction="10000"/>
          </a:bodyPr>
          <a:lstStyle/>
          <a:p>
            <a:pPr marL="0" indent="0">
              <a:buNone/>
            </a:pPr>
            <a:r>
              <a:rPr lang="hr-HR" sz="1900" dirty="0"/>
              <a:t>Dobro je u Odluku o načinu pružanja javne usluge sakupljanja komunalnog otpada, u dijelu UGOVORNA KAZNA, uvrstiti i sljedeće:</a:t>
            </a:r>
          </a:p>
          <a:p>
            <a:r>
              <a:rPr lang="hr-HR" sz="1900" dirty="0"/>
              <a:t>Djelatnici Davatelja usluge utvrđuju da li je određeni Korisnik usluge postupio protivno Ugovoru, odnosno je li Korisnik usluge dužnik plaćanja ugovorne kazne. </a:t>
            </a:r>
          </a:p>
          <a:p>
            <a:r>
              <a:rPr lang="hr-HR" sz="1900" dirty="0"/>
              <a:t>Radi utvrđivanja nužnih činjenica kojima se utvrđuje postupanje Korisnika usluge protivno Ugovoru, nužnih za obračun ugovorne kazne, Davatelj usluge ovlašten je i dužan postupati </a:t>
            </a:r>
            <a:r>
              <a:rPr lang="hr-HR" sz="1900" b="1" dirty="0">
                <a:solidFill>
                  <a:srgbClr val="00B050"/>
                </a:solidFill>
              </a:rPr>
              <a:t>po prijavi komunalnih redara</a:t>
            </a:r>
            <a:r>
              <a:rPr lang="hr-HR" sz="1900" dirty="0"/>
              <a:t>, razmotriti i ispitati prijave građana, uzimati potrebne izjave od Korisnika usluge, svojih zaposlenika i trećih osoba, osigurati fotografiranje ili video snimanje obračunskog mjesta (i/ili koristiti službeni video zapis nadzornih kamera JLS) i koristiti takvu fotodokumentaciju, koristiti podatke iz Izjave o načinu korištenja javne usluge, evidencije o preuzetom komunalnom otpadu, podatke očitanja mjernih uređaja za potrošnju električne energije/plina/pitke vode, podatke iz svojih poslovnih knjiga i drugih evidencija, račune za opremu i uređaje, cjenik za utvrđivanje troškova nastalih uslijed pojedinog postupanja, vremensko trajanje takvog postupanja te sve druge dokaze iz kojih se nedvojbeno može utvrditi postupanje Korisnika usluge protivno Ugovoru, odnosno, koji mogu poslužiti za obračun ugovorne kazne.</a:t>
            </a:r>
          </a:p>
          <a:p>
            <a:pPr marL="0" indent="0">
              <a:buNone/>
            </a:pPr>
            <a:endParaRPr lang="hr-HR" dirty="0"/>
          </a:p>
        </p:txBody>
      </p:sp>
    </p:spTree>
    <p:extLst>
      <p:ext uri="{BB962C8B-B14F-4D97-AF65-F5344CB8AC3E}">
        <p14:creationId xmlns:p14="http://schemas.microsoft.com/office/powerpoint/2010/main" val="3579593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31D49E7-DEE9-4AAE-AE93-B456CBC4A4B0}"/>
              </a:ext>
            </a:extLst>
          </p:cNvPr>
          <p:cNvSpPr>
            <a:spLocks noGrp="1"/>
          </p:cNvSpPr>
          <p:nvPr>
            <p:ph type="title"/>
          </p:nvPr>
        </p:nvSpPr>
        <p:spPr/>
        <p:txBody>
          <a:bodyPr>
            <a:normAutofit fontScale="90000"/>
          </a:bodyPr>
          <a:lstStyle/>
          <a:p>
            <a:r>
              <a:rPr lang="bs-Latn-BA" sz="3100" b="1" dirty="0"/>
              <a:t>Odluka o uvjetima i načinu držanja kućnih ljubimaca i načinu postupanja s napuštenim i izgubljenim životinjama</a:t>
            </a:r>
            <a:br>
              <a:rPr lang="hr-HR" dirty="0"/>
            </a:br>
            <a:endParaRPr lang="hr-HR" dirty="0"/>
          </a:p>
        </p:txBody>
      </p:sp>
      <p:sp>
        <p:nvSpPr>
          <p:cNvPr id="3" name="Rezervirano mjesto sadržaja 2">
            <a:extLst>
              <a:ext uri="{FF2B5EF4-FFF2-40B4-BE49-F238E27FC236}">
                <a16:creationId xmlns:a16="http://schemas.microsoft.com/office/drawing/2014/main" id="{B0689251-13A3-4C2C-B1B0-B9CB39402E39}"/>
              </a:ext>
            </a:extLst>
          </p:cNvPr>
          <p:cNvSpPr>
            <a:spLocks noGrp="1"/>
          </p:cNvSpPr>
          <p:nvPr>
            <p:ph idx="1"/>
          </p:nvPr>
        </p:nvSpPr>
        <p:spPr/>
        <p:txBody>
          <a:bodyPr/>
          <a:lstStyle/>
          <a:p>
            <a:pPr marL="0" indent="0">
              <a:buNone/>
            </a:pPr>
            <a:r>
              <a:rPr lang="hr-HR" dirty="0"/>
              <a:t>Propisivanje trajne sterilizacije nije zakonski utemeljena odredba!</a:t>
            </a:r>
          </a:p>
          <a:p>
            <a:pPr marL="0" indent="0">
              <a:buNone/>
            </a:pPr>
            <a:r>
              <a:rPr lang="hr-HR" dirty="0"/>
              <a:t>Preporuka:</a:t>
            </a:r>
          </a:p>
          <a:p>
            <a:pPr marL="0" indent="0">
              <a:buNone/>
            </a:pPr>
            <a:r>
              <a:rPr lang="hr-HR" b="1" dirty="0"/>
              <a:t>Preporučuje se </a:t>
            </a:r>
            <a:r>
              <a:rPr lang="hr-HR" dirty="0"/>
              <a:t>sterilizacija pasa i mačaka osim u slučajevima:</a:t>
            </a:r>
          </a:p>
          <a:p>
            <a:pPr>
              <a:buFontTx/>
              <a:buChar char="-"/>
            </a:pPr>
            <a:r>
              <a:rPr lang="hr-HR" dirty="0"/>
              <a:t>Kada se isti uzgajaju radi daljnje prodaje (trebaju biti upisani u Registar Uzgajivača)</a:t>
            </a:r>
          </a:p>
          <a:p>
            <a:pPr>
              <a:buFontTx/>
              <a:buChar char="-"/>
            </a:pPr>
            <a:r>
              <a:rPr lang="hr-HR" dirty="0"/>
              <a:t>Kada je sterilizacija kontraindicirana zbog starosti životinje ili iz medicinskih razloga (potvrda veterinara)</a:t>
            </a:r>
          </a:p>
          <a:p>
            <a:pPr marL="0" indent="0">
              <a:buNone/>
            </a:pPr>
            <a:r>
              <a:rPr lang="hr-HR" u="sng" dirty="0"/>
              <a:t>Ukoliko se vlasnik ne želi sterilizirati psa/mačku dužan je potpisati Izjavu da spriječiti neželjeno razmnožavanje.</a:t>
            </a:r>
          </a:p>
        </p:txBody>
      </p:sp>
    </p:spTree>
    <p:extLst>
      <p:ext uri="{BB962C8B-B14F-4D97-AF65-F5344CB8AC3E}">
        <p14:creationId xmlns:p14="http://schemas.microsoft.com/office/powerpoint/2010/main" val="2322114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A60BD11-9FE0-47FE-AD1C-68E9973F145F}"/>
              </a:ext>
            </a:extLst>
          </p:cNvPr>
          <p:cNvSpPr>
            <a:spLocks noGrp="1"/>
          </p:cNvSpPr>
          <p:nvPr>
            <p:ph type="title"/>
          </p:nvPr>
        </p:nvSpPr>
        <p:spPr/>
        <p:txBody>
          <a:bodyPr>
            <a:noAutofit/>
          </a:bodyPr>
          <a:lstStyle/>
          <a:p>
            <a:r>
              <a:rPr lang="hr-HR" sz="2400" b="1" dirty="0"/>
              <a:t>Odluka o dozvoljenom prekoračenju najviše dopuštene razine buke za noć na otvorenim prostorima na kojima se pružaju ugostiteljske usluge</a:t>
            </a:r>
          </a:p>
        </p:txBody>
      </p:sp>
      <p:sp>
        <p:nvSpPr>
          <p:cNvPr id="3" name="Rezervirano mjesto sadržaja 2">
            <a:extLst>
              <a:ext uri="{FF2B5EF4-FFF2-40B4-BE49-F238E27FC236}">
                <a16:creationId xmlns:a16="http://schemas.microsoft.com/office/drawing/2014/main" id="{564AEBAC-2584-4EE7-A25D-B30A47E3F38E}"/>
              </a:ext>
            </a:extLst>
          </p:cNvPr>
          <p:cNvSpPr>
            <a:spLocks noGrp="1"/>
          </p:cNvSpPr>
          <p:nvPr>
            <p:ph idx="1"/>
          </p:nvPr>
        </p:nvSpPr>
        <p:spPr>
          <a:xfrm>
            <a:off x="796604" y="2144686"/>
            <a:ext cx="8596668" cy="3880773"/>
          </a:xfrm>
        </p:spPr>
        <p:txBody>
          <a:bodyPr/>
          <a:lstStyle/>
          <a:p>
            <a:pPr marL="0" indent="0">
              <a:buNone/>
            </a:pPr>
            <a:r>
              <a:rPr lang="hr-HR" dirty="0"/>
              <a:t>Odlukom se može:</a:t>
            </a:r>
          </a:p>
          <a:p>
            <a:pPr>
              <a:buFontTx/>
              <a:buChar char="-"/>
            </a:pPr>
            <a:r>
              <a:rPr lang="hr-HR" dirty="0"/>
              <a:t>taksativno nabrojati otvorene prostore grada na kojima se pružaju ugostiteljske usluge na kojima se dozvoljava prekoračenje najviše dopuštene razine buke za noć</a:t>
            </a:r>
          </a:p>
          <a:p>
            <a:pPr>
              <a:buFontTx/>
              <a:buChar char="-"/>
            </a:pPr>
            <a:r>
              <a:rPr lang="hr-HR" dirty="0"/>
              <a:t>navesti što se smatra manifestacijom i područja na kojima se ista može prijavljivati kao i učestalost održavanja javnih manifestacija</a:t>
            </a:r>
          </a:p>
        </p:txBody>
      </p:sp>
    </p:spTree>
    <p:extLst>
      <p:ext uri="{BB962C8B-B14F-4D97-AF65-F5344CB8AC3E}">
        <p14:creationId xmlns:p14="http://schemas.microsoft.com/office/powerpoint/2010/main" val="274138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D2F1429-2710-6461-DF75-BA4929358F01}"/>
              </a:ext>
            </a:extLst>
          </p:cNvPr>
          <p:cNvSpPr>
            <a:spLocks noGrp="1"/>
          </p:cNvSpPr>
          <p:nvPr>
            <p:ph type="title"/>
          </p:nvPr>
        </p:nvSpPr>
        <p:spPr/>
        <p:txBody>
          <a:bodyPr/>
          <a:lstStyle/>
          <a:p>
            <a:r>
              <a:rPr lang="hr-HR" dirty="0"/>
              <a:t>Odluka o redu na pomorskom dobru</a:t>
            </a:r>
          </a:p>
        </p:txBody>
      </p:sp>
      <p:sp>
        <p:nvSpPr>
          <p:cNvPr id="3" name="Rezervirano mjesto sadržaja 2">
            <a:extLst>
              <a:ext uri="{FF2B5EF4-FFF2-40B4-BE49-F238E27FC236}">
                <a16:creationId xmlns:a16="http://schemas.microsoft.com/office/drawing/2014/main" id="{66294A27-CB0E-45FA-24B6-D7998838AE29}"/>
              </a:ext>
            </a:extLst>
          </p:cNvPr>
          <p:cNvSpPr>
            <a:spLocks noGrp="1"/>
          </p:cNvSpPr>
          <p:nvPr>
            <p:ph idx="1"/>
          </p:nvPr>
        </p:nvSpPr>
        <p:spPr/>
        <p:txBody>
          <a:bodyPr>
            <a:normAutofit fontScale="92500" lnSpcReduction="20000"/>
          </a:bodyPr>
          <a:lstStyle/>
          <a:p>
            <a:pPr marL="0" indent="0">
              <a:buNone/>
            </a:pPr>
            <a:r>
              <a:rPr lang="hr-HR" sz="1900" dirty="0"/>
              <a:t>Pomorski redari postupaju temeljem ove Odluke!</a:t>
            </a:r>
          </a:p>
          <a:p>
            <a:pPr marL="0" indent="0">
              <a:buNone/>
            </a:pPr>
            <a:r>
              <a:rPr lang="hr-HR" sz="1900" dirty="0"/>
              <a:t>Što propisati ovim Odlukama? </a:t>
            </a:r>
          </a:p>
          <a:p>
            <a:pPr marL="0" indent="0">
              <a:buNone/>
            </a:pPr>
            <a:r>
              <a:rPr lang="hr-HR" sz="1900" dirty="0"/>
              <a:t>Preporuka:</a:t>
            </a:r>
          </a:p>
          <a:p>
            <a:pPr marL="0" indent="0">
              <a:buNone/>
            </a:pPr>
            <a:r>
              <a:rPr lang="hr-HR" sz="1900" dirty="0"/>
              <a:t>1. način uređenja i korištenja pomorskog dobra u općoj upotrebi za gospodarske i druge svrhe, građenje građevina koje se prema posebnim propisima grade bez građevinske dozvole i glavnog projekta te održavanje reda na pomorskom dobru u općoj upotrebi,</a:t>
            </a:r>
          </a:p>
          <a:p>
            <a:pPr marL="0" indent="0">
              <a:buNone/>
            </a:pPr>
            <a:r>
              <a:rPr lang="hr-HR" sz="1900" dirty="0"/>
              <a:t>2. održavanje čistoće i čuvanje površina pomorskog dobra u općoj upotrebi,</a:t>
            </a:r>
          </a:p>
          <a:p>
            <a:pPr marL="0" indent="0">
              <a:buNone/>
            </a:pPr>
            <a:r>
              <a:rPr lang="hr-HR" sz="1900" dirty="0"/>
              <a:t>3. osiguranje nesmetanog prolaska duž pomorskog dobra,</a:t>
            </a:r>
          </a:p>
          <a:p>
            <a:pPr marL="0" indent="0">
              <a:buNone/>
            </a:pPr>
            <a:r>
              <a:rPr lang="hr-HR" sz="1900" dirty="0"/>
              <a:t>4. mjere za održavanje reda na pomorskom dobru,</a:t>
            </a:r>
          </a:p>
          <a:p>
            <a:pPr marL="0" indent="0">
              <a:buNone/>
            </a:pPr>
            <a:r>
              <a:rPr lang="hr-HR" sz="1900" dirty="0"/>
              <a:t>5. obaveze pravnih i fizičkih osoba,</a:t>
            </a:r>
          </a:p>
          <a:p>
            <a:pPr marL="0" indent="0">
              <a:buNone/>
            </a:pPr>
            <a:r>
              <a:rPr lang="hr-HR" sz="1900" dirty="0"/>
              <a:t>6. prekršajne odredbe.</a:t>
            </a:r>
          </a:p>
          <a:p>
            <a:pPr marL="0" indent="0">
              <a:buNone/>
            </a:pPr>
            <a:endParaRPr lang="hr-HR" dirty="0"/>
          </a:p>
          <a:p>
            <a:pPr marL="0" indent="0">
              <a:buNone/>
            </a:pPr>
            <a:endParaRPr lang="hr-HR" dirty="0"/>
          </a:p>
        </p:txBody>
      </p:sp>
    </p:spTree>
    <p:extLst>
      <p:ext uri="{BB962C8B-B14F-4D97-AF65-F5344CB8AC3E}">
        <p14:creationId xmlns:p14="http://schemas.microsoft.com/office/powerpoint/2010/main" val="10950322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FBC487A-79DF-EF07-7F70-EE0C2A9D91D5}"/>
              </a:ext>
            </a:extLst>
          </p:cNvPr>
          <p:cNvSpPr>
            <a:spLocks noGrp="1"/>
          </p:cNvSpPr>
          <p:nvPr>
            <p:ph type="title"/>
          </p:nvPr>
        </p:nvSpPr>
        <p:spPr/>
        <p:txBody>
          <a:bodyPr/>
          <a:lstStyle/>
          <a:p>
            <a:r>
              <a:rPr lang="hr-HR" dirty="0"/>
              <a:t>Odluka o agrotehničkim mjerama</a:t>
            </a:r>
          </a:p>
        </p:txBody>
      </p:sp>
      <p:sp>
        <p:nvSpPr>
          <p:cNvPr id="3" name="Rezervirano mjesto sadržaja 2">
            <a:extLst>
              <a:ext uri="{FF2B5EF4-FFF2-40B4-BE49-F238E27FC236}">
                <a16:creationId xmlns:a16="http://schemas.microsoft.com/office/drawing/2014/main" id="{1F096C3F-1971-CDD9-6A74-99D73F3B8199}"/>
              </a:ext>
            </a:extLst>
          </p:cNvPr>
          <p:cNvSpPr>
            <a:spLocks noGrp="1"/>
          </p:cNvSpPr>
          <p:nvPr>
            <p:ph idx="1"/>
          </p:nvPr>
        </p:nvSpPr>
        <p:spPr>
          <a:xfrm>
            <a:off x="566016" y="1770975"/>
            <a:ext cx="8596668" cy="4477425"/>
          </a:xfrm>
        </p:spPr>
        <p:txBody>
          <a:bodyPr>
            <a:normAutofit fontScale="92500" lnSpcReduction="20000"/>
          </a:bodyPr>
          <a:lstStyle/>
          <a:p>
            <a:pPr marL="0" indent="0">
              <a:buNone/>
            </a:pPr>
            <a:r>
              <a:rPr lang="hr-HR" sz="1900" dirty="0"/>
              <a:t>Odličan alat za sprječavanje divlje gradnje na poljoprivrednim površinama!</a:t>
            </a:r>
          </a:p>
          <a:p>
            <a:pPr marL="0" indent="0">
              <a:buNone/>
            </a:pPr>
            <a:r>
              <a:rPr lang="hr-HR" sz="1900" dirty="0"/>
              <a:t>Postupanje SLUŽBENIKA JLS kojemu je u opisu poslova nadzor nad ovom Odlukom (poljoprivredni redar) treba biti preventivno, odnosno, sankcioniranje počinitelja u fazi započinjanja gradnje ili postavljanja montažnih objekata na poljoprivrednom zemljištu!</a:t>
            </a:r>
          </a:p>
          <a:p>
            <a:pPr marL="0" indent="0">
              <a:buNone/>
            </a:pPr>
            <a:r>
              <a:rPr lang="hr-HR" sz="1900" dirty="0"/>
              <a:t>Preporuka za uvrštenje:</a:t>
            </a:r>
          </a:p>
          <a:p>
            <a:pPr marL="0" indent="0">
              <a:buNone/>
            </a:pPr>
            <a:r>
              <a:rPr lang="hr-HR" sz="1900" dirty="0"/>
              <a:t>- Korištenje mehanizacije namijenjene isključivo obradi tla u svrhu poljoprivredne proizvodnje na poljoprivrednom zemljištu mora biti primjereno stanju i svojstvima zemljišta.</a:t>
            </a:r>
          </a:p>
          <a:p>
            <a:pPr marL="0" indent="0">
              <a:buNone/>
            </a:pPr>
            <a:r>
              <a:rPr lang="hr-HR" sz="1900" dirty="0"/>
              <a:t>- Zabranjeno je na poljoprivrednom zemljištu graditi/postavljati/ukopavati objekte namijenjene stanovanju, stalnom ili povremenom.</a:t>
            </a:r>
          </a:p>
          <a:p>
            <a:pPr marL="0" indent="0">
              <a:buNone/>
            </a:pPr>
            <a:r>
              <a:rPr lang="hr-HR" sz="1900" dirty="0"/>
              <a:t>- Zabranjeno je na poljoprivrednom zemljištu nasipavati šljunak i druge slične </a:t>
            </a:r>
            <a:r>
              <a:rPr lang="hr-HR" sz="1900" dirty="0" err="1"/>
              <a:t>materjale</a:t>
            </a:r>
            <a:r>
              <a:rPr lang="hr-HR" sz="1900" dirty="0"/>
              <a:t> kao i betonirati i asfaltirati puteve a koji nisu u naravi nerazvrstane ceste.</a:t>
            </a:r>
          </a:p>
          <a:p>
            <a:pPr marL="0" indent="0">
              <a:buNone/>
            </a:pPr>
            <a:r>
              <a:rPr lang="hr-HR" dirty="0"/>
              <a:t> </a:t>
            </a:r>
          </a:p>
          <a:p>
            <a:pPr marL="0" indent="0">
              <a:buNone/>
            </a:pPr>
            <a:r>
              <a:rPr lang="hr-HR" b="1" dirty="0"/>
              <a:t> </a:t>
            </a:r>
          </a:p>
          <a:p>
            <a:pPr marL="0" indent="0">
              <a:buNone/>
            </a:pPr>
            <a:endParaRPr lang="hr-HR" b="1" dirty="0"/>
          </a:p>
          <a:p>
            <a:pPr marL="0" indent="0">
              <a:buNone/>
            </a:pPr>
            <a:endParaRPr lang="hr-HR" dirty="0"/>
          </a:p>
        </p:txBody>
      </p:sp>
    </p:spTree>
    <p:extLst>
      <p:ext uri="{BB962C8B-B14F-4D97-AF65-F5344CB8AC3E}">
        <p14:creationId xmlns:p14="http://schemas.microsoft.com/office/powerpoint/2010/main" val="42102810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90E70FF1-3797-7C5E-450C-BD2EE44153B1}"/>
              </a:ext>
            </a:extLst>
          </p:cNvPr>
          <p:cNvSpPr>
            <a:spLocks noGrp="1"/>
          </p:cNvSpPr>
          <p:nvPr>
            <p:ph idx="1"/>
          </p:nvPr>
        </p:nvSpPr>
        <p:spPr>
          <a:xfrm>
            <a:off x="844311" y="1850488"/>
            <a:ext cx="8596668" cy="3880773"/>
          </a:xfrm>
        </p:spPr>
        <p:txBody>
          <a:bodyPr>
            <a:normAutofit/>
          </a:bodyPr>
          <a:lstStyle/>
          <a:p>
            <a:pPr marL="0" indent="0">
              <a:buNone/>
            </a:pPr>
            <a:r>
              <a:rPr lang="hr-HR" dirty="0"/>
              <a:t>- Predmeti, naprave i objekti postavljeni na zemljište u vlasništvu JLS i u vlasništvu drugih osoba, suprotno odredbama ove Odluke, smatraju se protupravno postavljenim predmetima, napravama i objektima i moraju se odmah ukloniti. </a:t>
            </a:r>
          </a:p>
          <a:p>
            <a:pPr marL="0" indent="0">
              <a:buNone/>
            </a:pPr>
            <a:r>
              <a:rPr lang="hr-HR" dirty="0"/>
              <a:t>- Vlasniku, odnosno korisniku protupravno postavljenog predmeta, naprave i objekta poljoprivredni redar/službenik naredit će rješenjem njegovo uklanjanje i vraćanje zemljišta u prvobitno stanje. Ako vlasnik, odnosno korisnik protupravno postavljenog predmeta, naprave i objekta ne postupi po rješenju poljoprivrednog redara/službenika iz prethodnog stavka, izvršenje rješenja provest će se putem treće osobe na odgovornost i trošak vlasnika, odnosno korisnika.</a:t>
            </a:r>
          </a:p>
          <a:p>
            <a:pPr marL="0" indent="0">
              <a:buNone/>
            </a:pPr>
            <a:r>
              <a:rPr lang="hr-HR" dirty="0"/>
              <a:t> </a:t>
            </a:r>
          </a:p>
          <a:p>
            <a:endParaRPr lang="hr-HR" dirty="0"/>
          </a:p>
        </p:txBody>
      </p:sp>
    </p:spTree>
    <p:extLst>
      <p:ext uri="{BB962C8B-B14F-4D97-AF65-F5344CB8AC3E}">
        <p14:creationId xmlns:p14="http://schemas.microsoft.com/office/powerpoint/2010/main" val="2718275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F51DAF0-B5AA-1BE3-CE4F-C428A6862056}"/>
              </a:ext>
            </a:extLst>
          </p:cNvPr>
          <p:cNvSpPr>
            <a:spLocks noGrp="1"/>
          </p:cNvSpPr>
          <p:nvPr>
            <p:ph type="title"/>
          </p:nvPr>
        </p:nvSpPr>
        <p:spPr/>
        <p:txBody>
          <a:bodyPr>
            <a:normAutofit/>
          </a:bodyPr>
          <a:lstStyle/>
          <a:p>
            <a:r>
              <a:rPr lang="hr-HR" b="1" dirty="0"/>
              <a:t>Odluka o komunalnom redu</a:t>
            </a:r>
          </a:p>
        </p:txBody>
      </p:sp>
      <p:sp>
        <p:nvSpPr>
          <p:cNvPr id="3" name="Rezervirano mjesto sadržaja 2">
            <a:extLst>
              <a:ext uri="{FF2B5EF4-FFF2-40B4-BE49-F238E27FC236}">
                <a16:creationId xmlns:a16="http://schemas.microsoft.com/office/drawing/2014/main" id="{8DB81EE1-0075-4A83-8DB9-21B14463B16C}"/>
              </a:ext>
            </a:extLst>
          </p:cNvPr>
          <p:cNvSpPr>
            <a:spLocks noGrp="1"/>
          </p:cNvSpPr>
          <p:nvPr>
            <p:ph idx="1"/>
          </p:nvPr>
        </p:nvSpPr>
        <p:spPr>
          <a:xfrm>
            <a:off x="677334" y="1415333"/>
            <a:ext cx="8596668" cy="5160396"/>
          </a:xfrm>
        </p:spPr>
        <p:txBody>
          <a:bodyPr>
            <a:normAutofit lnSpcReduction="10000"/>
          </a:bodyPr>
          <a:lstStyle/>
          <a:p>
            <a:pPr marL="0" indent="0">
              <a:buNone/>
            </a:pPr>
            <a:r>
              <a:rPr lang="hr-HR" dirty="0"/>
              <a:t>Zakon o komunalnom gospodarstvu - NN 68/18, 110/18, 32/20 navodi sljedeće:</a:t>
            </a:r>
          </a:p>
          <a:p>
            <a:pPr marL="0" indent="0">
              <a:buNone/>
            </a:pPr>
            <a:r>
              <a:rPr lang="hr-HR" dirty="0"/>
              <a:t>Članak 104.</a:t>
            </a:r>
          </a:p>
          <a:p>
            <a:pPr marL="0" indent="0">
              <a:buNone/>
            </a:pPr>
            <a:r>
              <a:rPr lang="hr-HR" dirty="0"/>
              <a:t>(1) U svrhu uređenja naselja te uspostave i održavanja komunalnog reda u naselju predstavničko tijelo jedinice lokalne samouprave donosi odluku o komunalnom redu kojom se propisuje:</a:t>
            </a:r>
          </a:p>
          <a:p>
            <a:pPr marL="0" indent="0">
              <a:buNone/>
            </a:pPr>
            <a:r>
              <a:rPr lang="hr-HR" b="1" dirty="0"/>
              <a:t>1. uređenje naselja </a:t>
            </a:r>
            <a:r>
              <a:rPr lang="hr-HR" dirty="0"/>
              <a:t>koje obuhvaća uređenje pročelja, okućnica i dvorišta zgrada u vlasništvu fizičkih ili pravnih osoba </a:t>
            </a:r>
            <a:r>
              <a:rPr lang="hr-HR" i="1" u="sng" dirty="0"/>
              <a:t>u dijelu koji je vidljiv površini javne namjene, </a:t>
            </a:r>
            <a:r>
              <a:rPr lang="hr-HR" dirty="0"/>
              <a:t>te određivanje uvjeta za postavljanje tendi, reklama, plakata, spomen-ploča na građevinama i druge urbane opreme te klimatizacijskih uređaja, dimovodnih, zajedničkih antenskih sustava i drugih uređaja na tim zgradama koji se prema posebnim propisima grade bez građevinske dozvole i glavnog projekta</a:t>
            </a:r>
            <a:endParaRPr lang="hr-HR" b="1" dirty="0"/>
          </a:p>
          <a:p>
            <a:pPr marL="0" indent="0">
              <a:buNone/>
            </a:pPr>
            <a:r>
              <a:rPr lang="hr-HR" b="1" dirty="0"/>
              <a:t>2. način uređenja i korištenja površina javne namjene </a:t>
            </a:r>
            <a:r>
              <a:rPr lang="hr-HR" dirty="0"/>
              <a:t>i zemljišta u vlasništvu jedinice lokalne samouprave za gospodarske i druge svrhe, uključujući i njihovo davanje na privremeno korištenje, građenje građevina koje se prema posebnim propisima grade bez građevinske dozvole i glavnog projekta te održavanje reda na tim površinama</a:t>
            </a:r>
          </a:p>
          <a:p>
            <a:pPr marL="0" indent="0">
              <a:buNone/>
            </a:pPr>
            <a:endParaRPr lang="hr-HR" dirty="0"/>
          </a:p>
          <a:p>
            <a:pPr marL="0" indent="0">
              <a:buNone/>
            </a:pPr>
            <a:endParaRPr lang="hr-HR" dirty="0"/>
          </a:p>
          <a:p>
            <a:pPr marL="0" indent="0">
              <a:buNone/>
            </a:pPr>
            <a:endParaRPr lang="hr-HR" dirty="0"/>
          </a:p>
        </p:txBody>
      </p:sp>
    </p:spTree>
    <p:extLst>
      <p:ext uri="{BB962C8B-B14F-4D97-AF65-F5344CB8AC3E}">
        <p14:creationId xmlns:p14="http://schemas.microsoft.com/office/powerpoint/2010/main" val="4276950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1B082EF-FF99-4085-A1A0-26D4F455065C}"/>
              </a:ext>
            </a:extLst>
          </p:cNvPr>
          <p:cNvSpPr>
            <a:spLocks noGrp="1"/>
          </p:cNvSpPr>
          <p:nvPr>
            <p:ph type="title"/>
          </p:nvPr>
        </p:nvSpPr>
        <p:spPr/>
        <p:txBody>
          <a:bodyPr/>
          <a:lstStyle/>
          <a:p>
            <a:r>
              <a:rPr lang="hr-HR" dirty="0"/>
              <a:t>Ostali akti i odluke</a:t>
            </a:r>
          </a:p>
        </p:txBody>
      </p:sp>
      <p:sp>
        <p:nvSpPr>
          <p:cNvPr id="3" name="Rezervirano mjesto sadržaja 2">
            <a:extLst>
              <a:ext uri="{FF2B5EF4-FFF2-40B4-BE49-F238E27FC236}">
                <a16:creationId xmlns:a16="http://schemas.microsoft.com/office/drawing/2014/main" id="{83C08A4C-532F-47DF-B6E9-500941326BD8}"/>
              </a:ext>
            </a:extLst>
          </p:cNvPr>
          <p:cNvSpPr>
            <a:spLocks noGrp="1"/>
          </p:cNvSpPr>
          <p:nvPr>
            <p:ph idx="1"/>
          </p:nvPr>
        </p:nvSpPr>
        <p:spPr/>
        <p:txBody>
          <a:bodyPr>
            <a:normAutofit/>
          </a:bodyPr>
          <a:lstStyle/>
          <a:p>
            <a:r>
              <a:rPr lang="hr-HR" dirty="0"/>
              <a:t>Odluka o ugostiteljskoj djelatnosti</a:t>
            </a:r>
          </a:p>
          <a:p>
            <a:r>
              <a:rPr lang="hr-HR" dirty="0"/>
              <a:t>Odluka o autotaksi prijevozu</a:t>
            </a:r>
          </a:p>
          <a:p>
            <a:r>
              <a:rPr lang="hr-HR" dirty="0"/>
              <a:t>Odluka o zaštiti od svjetlosnog onečišćenja</a:t>
            </a:r>
          </a:p>
          <a:p>
            <a:r>
              <a:rPr lang="hr-HR" dirty="0"/>
              <a:t>Odluka o organizaciji i načinu naplate parkiranja</a:t>
            </a:r>
          </a:p>
          <a:p>
            <a:r>
              <a:rPr lang="hr-HR" dirty="0"/>
              <a:t>Odluka o određivanju parkirališta za parkiranje autobusa</a:t>
            </a:r>
          </a:p>
          <a:p>
            <a:r>
              <a:rPr lang="hr-HR" dirty="0"/>
              <a:t>Odluka o radnom vremenu u ugostiteljskoj djelatnosti na području JLS</a:t>
            </a:r>
          </a:p>
          <a:p>
            <a:r>
              <a:rPr lang="hr-HR" dirty="0"/>
              <a:t>Odluka o korištenju površina javne namjene i nekretnina u vlasništvu JLS za postavu privremenih objekata, reklamnih i oglasnih predmeta te druge opreme i uređaja</a:t>
            </a:r>
          </a:p>
          <a:p>
            <a:r>
              <a:rPr lang="hr-HR" dirty="0"/>
              <a:t>Drugi akti i odluke</a:t>
            </a:r>
          </a:p>
          <a:p>
            <a:endParaRPr lang="hr-HR" dirty="0"/>
          </a:p>
        </p:txBody>
      </p:sp>
    </p:spTree>
    <p:extLst>
      <p:ext uri="{BB962C8B-B14F-4D97-AF65-F5344CB8AC3E}">
        <p14:creationId xmlns:p14="http://schemas.microsoft.com/office/powerpoint/2010/main" val="10943523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D149D56F-60D3-481D-8F74-7D78A6FA75EE}"/>
              </a:ext>
            </a:extLst>
          </p:cNvPr>
          <p:cNvSpPr>
            <a:spLocks noGrp="1"/>
          </p:cNvSpPr>
          <p:nvPr>
            <p:ph idx="1"/>
          </p:nvPr>
        </p:nvSpPr>
        <p:spPr>
          <a:xfrm>
            <a:off x="677334" y="535259"/>
            <a:ext cx="8596668" cy="5506103"/>
          </a:xfrm>
        </p:spPr>
        <p:txBody>
          <a:bodyPr>
            <a:normAutofit/>
          </a:bodyPr>
          <a:lstStyle/>
          <a:p>
            <a:pPr marL="0" indent="0" fontAlgn="base">
              <a:buNone/>
            </a:pPr>
            <a:r>
              <a:rPr lang="hr-HR" b="1" dirty="0">
                <a:solidFill>
                  <a:srgbClr val="00B050"/>
                </a:solidFill>
                <a:latin typeface="Trebuchet MS" panose="020B0603020202020204" pitchFamily="34" charset="0"/>
              </a:rPr>
              <a:t>U svim Odlukama vrlo je bitno propisati kazne za prekršaje ometanja u provedbi nadzora komunalnih redara a temeljem Članka 24. Zakona o komunalnom gospodarstvu u kojem je navedeno:</a:t>
            </a:r>
          </a:p>
          <a:p>
            <a:pPr marL="0" indent="0" fontAlgn="base">
              <a:buNone/>
            </a:pPr>
            <a:r>
              <a:rPr lang="hr-HR" b="1" dirty="0">
                <a:solidFill>
                  <a:srgbClr val="00B050"/>
                </a:solidFill>
                <a:latin typeface="Trebuchet MS" panose="020B0603020202020204" pitchFamily="34" charset="0"/>
              </a:rPr>
              <a:t>(1) Novčanom kaznom u iznosu od 10.000,00 do 40.000,00 kuna kaznit će se za prekršaj pravna osoba ako:</a:t>
            </a:r>
          </a:p>
          <a:p>
            <a:pPr marL="0" indent="0" fontAlgn="base">
              <a:buNone/>
            </a:pPr>
            <a:r>
              <a:rPr lang="hr-HR" b="1" dirty="0">
                <a:solidFill>
                  <a:srgbClr val="00B050"/>
                </a:solidFill>
                <a:latin typeface="Trebuchet MS" panose="020B0603020202020204" pitchFamily="34" charset="0"/>
              </a:rPr>
              <a:t>1. komunalnom redaru ne omogući pregled isprave (osobne iskaznice, putovnice, izvoda iz sudskog registra i sl.), na temelju kojih može utvrditi identitet stranke odnosno zakonskog zastupnika stranke, kao i drugih osoba nazočnih prilikom nadzora (članak 112. stavak 1. točka 1.)</a:t>
            </a:r>
          </a:p>
          <a:p>
            <a:pPr marL="0" indent="0" fontAlgn="base">
              <a:buNone/>
            </a:pPr>
            <a:r>
              <a:rPr lang="hr-HR" b="1" dirty="0">
                <a:solidFill>
                  <a:srgbClr val="00B050"/>
                </a:solidFill>
                <a:latin typeface="Trebuchet MS" panose="020B0603020202020204" pitchFamily="34" charset="0"/>
              </a:rPr>
              <a:t>2. komunalnog redara ometa u provedbi nadzora (članak 112. stavak 1. točke 4. i 5.).</a:t>
            </a:r>
          </a:p>
          <a:p>
            <a:pPr marL="0" indent="0" fontAlgn="base">
              <a:buNone/>
            </a:pPr>
            <a:r>
              <a:rPr lang="hr-HR" b="1" dirty="0">
                <a:solidFill>
                  <a:srgbClr val="00B050"/>
                </a:solidFill>
                <a:latin typeface="Trebuchet MS" panose="020B0603020202020204" pitchFamily="34" charset="0"/>
              </a:rPr>
              <a:t>(2) Za prekršaj iz stavka 1. ovoga članka kaznit će se i odgovorna osoba u pravnoj osobi novčanom kaznom od 2500,00 do 10.000,00 kuna.</a:t>
            </a:r>
          </a:p>
          <a:p>
            <a:pPr marL="0" indent="0" fontAlgn="base">
              <a:buNone/>
            </a:pPr>
            <a:r>
              <a:rPr lang="hr-HR" b="1" dirty="0">
                <a:solidFill>
                  <a:srgbClr val="00B050"/>
                </a:solidFill>
                <a:latin typeface="Trebuchet MS" panose="020B0603020202020204" pitchFamily="34" charset="0"/>
              </a:rPr>
              <a:t>(3) Novčanom kaznom u iznosu od 2500,00 do 10.000,00 kuna kaznit će se fizička osoba za prekršaj iz stavka 1. ovoga članka.</a:t>
            </a:r>
          </a:p>
          <a:p>
            <a:endParaRPr lang="hr-HR" dirty="0"/>
          </a:p>
        </p:txBody>
      </p:sp>
    </p:spTree>
    <p:extLst>
      <p:ext uri="{BB962C8B-B14F-4D97-AF65-F5344CB8AC3E}">
        <p14:creationId xmlns:p14="http://schemas.microsoft.com/office/powerpoint/2010/main" val="40425746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F6EE191-C0D7-4B74-BD9D-1EDB45CD09BE}"/>
              </a:ext>
            </a:extLst>
          </p:cNvPr>
          <p:cNvSpPr>
            <a:spLocks noGrp="1"/>
          </p:cNvSpPr>
          <p:nvPr>
            <p:ph type="title"/>
          </p:nvPr>
        </p:nvSpPr>
        <p:spPr/>
        <p:txBody>
          <a:bodyPr/>
          <a:lstStyle/>
          <a:p>
            <a:r>
              <a:rPr lang="hr-HR" b="1" dirty="0"/>
              <a:t>Zaključak</a:t>
            </a:r>
          </a:p>
        </p:txBody>
      </p:sp>
      <p:sp>
        <p:nvSpPr>
          <p:cNvPr id="3" name="Rezervirano mjesto sadržaja 2">
            <a:extLst>
              <a:ext uri="{FF2B5EF4-FFF2-40B4-BE49-F238E27FC236}">
                <a16:creationId xmlns:a16="http://schemas.microsoft.com/office/drawing/2014/main" id="{63306B73-3D84-43F6-AB5A-54D56D3C9FFF}"/>
              </a:ext>
            </a:extLst>
          </p:cNvPr>
          <p:cNvSpPr>
            <a:spLocks noGrp="1"/>
          </p:cNvSpPr>
          <p:nvPr>
            <p:ph idx="1"/>
          </p:nvPr>
        </p:nvSpPr>
        <p:spPr/>
        <p:txBody>
          <a:bodyPr>
            <a:normAutofit lnSpcReduction="10000"/>
          </a:bodyPr>
          <a:lstStyle/>
          <a:p>
            <a:pPr marL="0" indent="0">
              <a:buNone/>
            </a:pPr>
            <a:r>
              <a:rPr lang="hr-HR" dirty="0"/>
              <a:t>KVALITETNA ODLUKA O KOMUNALNOM REDU i OSTALE ODLUKE KOJE DONOSI JLS TEMELJ SU ZA KVALITETNO I UČINKOVITO POSTUPANJE KOMUNALNIH REDARA!</a:t>
            </a:r>
          </a:p>
          <a:p>
            <a:pPr marL="0" indent="0">
              <a:buNone/>
            </a:pPr>
            <a:r>
              <a:rPr lang="hr-HR" dirty="0"/>
              <a:t>Izradi Odluke o komunalnom redu potrebno je pristupiti subjektivno i predvidjeti specifičnosti (“bolne točke”) JLS, te konzultirati komunalne redare o problemima s kojima se isti susreću u praksi i konkretne situacije predvidjeti Odlukom.</a:t>
            </a:r>
          </a:p>
          <a:p>
            <a:pPr marL="0" indent="0">
              <a:buNone/>
            </a:pPr>
            <a:r>
              <a:rPr lang="hr-HR" dirty="0"/>
              <a:t>Nužno je detaljno propisati protupravna ponašanja i sankcije za ista kako bi postupanje komunalnih redara bilo učinkovito. </a:t>
            </a:r>
          </a:p>
          <a:p>
            <a:pPr marL="0" indent="0">
              <a:buNone/>
            </a:pPr>
            <a:r>
              <a:rPr lang="hr-HR" dirty="0"/>
              <a:t>JLS mora uložiti dodatne napore u edukaciju komunalnih redara budući ne postoji nikakav formalan oblik izobrazbe za obavljanje poslova komunalnog redarstva, posebno kada se uzme u obzir da im se zakonskim i pod zakonskim propisima učestalo dodjeljuju nove ovlasti u smislu obveze postupanja iz različitih područja za koja ih je potrebno dodatno educirani i dati im jasne smjernice za rad.</a:t>
            </a:r>
          </a:p>
          <a:p>
            <a:pPr marL="0" indent="0">
              <a:buNone/>
            </a:pPr>
            <a:endParaRPr lang="hr-HR" dirty="0"/>
          </a:p>
          <a:p>
            <a:pPr marL="0" indent="0">
              <a:buNone/>
            </a:pPr>
            <a:endParaRPr lang="hr-HR" dirty="0"/>
          </a:p>
          <a:p>
            <a:endParaRPr lang="hr-HR" dirty="0"/>
          </a:p>
        </p:txBody>
      </p:sp>
    </p:spTree>
    <p:extLst>
      <p:ext uri="{BB962C8B-B14F-4D97-AF65-F5344CB8AC3E}">
        <p14:creationId xmlns:p14="http://schemas.microsoft.com/office/powerpoint/2010/main" val="1157157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008FFDC6-06B3-EA26-AD41-E0F0C1A95D06}"/>
              </a:ext>
            </a:extLst>
          </p:cNvPr>
          <p:cNvSpPr>
            <a:spLocks noGrp="1"/>
          </p:cNvSpPr>
          <p:nvPr>
            <p:ph idx="1"/>
          </p:nvPr>
        </p:nvSpPr>
        <p:spPr>
          <a:xfrm>
            <a:off x="669383" y="2184443"/>
            <a:ext cx="8596668" cy="3880773"/>
          </a:xfrm>
        </p:spPr>
        <p:txBody>
          <a:bodyPr/>
          <a:lstStyle/>
          <a:p>
            <a:pPr marL="0" indent="0">
              <a:buNone/>
            </a:pPr>
            <a:r>
              <a:rPr lang="hr-HR" b="1" dirty="0">
                <a:latin typeface="Trebuchet MS" panose="020B0603020202020204" pitchFamily="34" charset="0"/>
              </a:rPr>
              <a:t>3. uvjete korištenja</a:t>
            </a:r>
            <a:r>
              <a:rPr lang="hr-HR" dirty="0">
                <a:latin typeface="Trebuchet MS" panose="020B0603020202020204" pitchFamily="34" charset="0"/>
              </a:rPr>
              <a:t> javnih parkirališta, javnih garaža, nerazvrstanih cesta i drugih površina javne namjene za parkiranje vozila</a:t>
            </a:r>
          </a:p>
          <a:p>
            <a:pPr marL="0" indent="0">
              <a:buNone/>
            </a:pPr>
            <a:r>
              <a:rPr lang="hr-HR" b="1" dirty="0">
                <a:solidFill>
                  <a:schemeClr val="tx1"/>
                </a:solidFill>
                <a:latin typeface="Trebuchet MS" panose="020B0603020202020204" pitchFamily="34" charset="0"/>
              </a:rPr>
              <a:t>4. održavanje čistoće </a:t>
            </a:r>
            <a:r>
              <a:rPr lang="hr-HR" dirty="0">
                <a:solidFill>
                  <a:schemeClr val="tx1"/>
                </a:solidFill>
                <a:latin typeface="Trebuchet MS" panose="020B0603020202020204" pitchFamily="34" charset="0"/>
              </a:rPr>
              <a:t>i čuvanje površina javne namjene</a:t>
            </a:r>
            <a:r>
              <a:rPr lang="hr-HR" dirty="0">
                <a:latin typeface="Trebuchet MS" panose="020B0603020202020204" pitchFamily="34" charset="0"/>
              </a:rPr>
              <a:t>, uključujući uklanjanje snijega i leda s tih površina</a:t>
            </a:r>
          </a:p>
          <a:p>
            <a:pPr marL="0" indent="0">
              <a:buNone/>
            </a:pPr>
            <a:r>
              <a:rPr lang="hr-HR" dirty="0"/>
              <a:t>Odlukom o komunalnom redu propisuju se mjere za provođenje te odluke kao što je određivanje uvjeta i načina davanja u zakup površina javne namjene, mjere za održavanje komunalnog reda koje poduzima komunalni redar, obveze pravnih i </a:t>
            </a:r>
            <a:r>
              <a:rPr lang="hr-HR" dirty="0" err="1"/>
              <a:t>fzičkih</a:t>
            </a:r>
            <a:r>
              <a:rPr lang="hr-HR" dirty="0"/>
              <a:t> osoba i prekršajne odredbe. </a:t>
            </a:r>
            <a:endParaRPr lang="hr-HR" dirty="0">
              <a:latin typeface="Trebuchet MS" panose="020B0603020202020204" pitchFamily="34" charset="0"/>
            </a:endParaRPr>
          </a:p>
          <a:p>
            <a:pPr marL="0" indent="0">
              <a:buNone/>
            </a:pPr>
            <a:r>
              <a:rPr lang="hr-HR" sz="1800" b="1" dirty="0">
                <a:solidFill>
                  <a:schemeClr val="tx1"/>
                </a:solidFill>
              </a:rPr>
              <a:t>U članku 104. stavak 5. Zakona o komunalnom gospodarstvu navedeno je da se sadržaj odluke o komunalnom redu može se propisati i s više odluka!!!!!!</a:t>
            </a:r>
          </a:p>
          <a:p>
            <a:pPr marL="0" indent="0">
              <a:buNone/>
            </a:pPr>
            <a:endParaRPr lang="hr-HR" dirty="0"/>
          </a:p>
        </p:txBody>
      </p:sp>
    </p:spTree>
    <p:extLst>
      <p:ext uri="{BB962C8B-B14F-4D97-AF65-F5344CB8AC3E}">
        <p14:creationId xmlns:p14="http://schemas.microsoft.com/office/powerpoint/2010/main" val="1221529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9DD5919-F056-4E99-9F61-19A8A21764E2}"/>
              </a:ext>
            </a:extLst>
          </p:cNvPr>
          <p:cNvSpPr>
            <a:spLocks noGrp="1"/>
          </p:cNvSpPr>
          <p:nvPr>
            <p:ph type="title"/>
          </p:nvPr>
        </p:nvSpPr>
        <p:spPr/>
        <p:txBody>
          <a:bodyPr/>
          <a:lstStyle/>
          <a:p>
            <a:r>
              <a:rPr lang="hr-HR" b="1" dirty="0"/>
              <a:t>Što je uputno uvrstiti u Odluku o komunalnom redu?</a:t>
            </a:r>
          </a:p>
        </p:txBody>
      </p:sp>
      <p:sp>
        <p:nvSpPr>
          <p:cNvPr id="3" name="Rezervirano mjesto sadržaja 2">
            <a:extLst>
              <a:ext uri="{FF2B5EF4-FFF2-40B4-BE49-F238E27FC236}">
                <a16:creationId xmlns:a16="http://schemas.microsoft.com/office/drawing/2014/main" id="{DEF8EFFA-F50A-458D-A51C-2FBB4F3013FE}"/>
              </a:ext>
            </a:extLst>
          </p:cNvPr>
          <p:cNvSpPr>
            <a:spLocks noGrp="1"/>
          </p:cNvSpPr>
          <p:nvPr>
            <p:ph idx="1"/>
          </p:nvPr>
        </p:nvSpPr>
        <p:spPr>
          <a:xfrm>
            <a:off x="677334" y="1930400"/>
            <a:ext cx="8596668" cy="4534009"/>
          </a:xfrm>
        </p:spPr>
        <p:txBody>
          <a:bodyPr>
            <a:normAutofit fontScale="92500" lnSpcReduction="10000"/>
          </a:bodyPr>
          <a:lstStyle/>
          <a:p>
            <a:pPr marL="0" indent="0">
              <a:buNone/>
            </a:pPr>
            <a:r>
              <a:rPr lang="hr-HR" b="1" dirty="0"/>
              <a:t>ODRŽAVANJE ČISTOĆE I ČUVANJE JAVNIH POVRŠINA</a:t>
            </a:r>
            <a:endParaRPr lang="hr-HR" dirty="0"/>
          </a:p>
          <a:p>
            <a:pPr marL="0" indent="0">
              <a:buNone/>
            </a:pPr>
            <a:r>
              <a:rPr lang="hr-HR" dirty="0"/>
              <a:t>Na javnim površinama nije dozvoljeno ostavljati bilo kakav otpad ili ih na druge načine onečišćivati ih, a osobito se zabranjuje:</a:t>
            </a:r>
            <a:endParaRPr lang="hr-HR" b="1" dirty="0"/>
          </a:p>
          <a:p>
            <a:pPr lvl="0"/>
            <a:r>
              <a:rPr lang="hr-HR" dirty="0"/>
              <a:t>bacanje ili ostavljanje komunalnog otpada izvan spremnika ili kanta za otpad ili vršenje drugih radnji koje onečišćuju javne površine;</a:t>
            </a:r>
          </a:p>
          <a:p>
            <a:pPr lvl="0"/>
            <a:r>
              <a:rPr lang="hr-HR" dirty="0"/>
              <a:t>odlaganje građevnog i otpadnog građevnog materijala, zemlje, šute, ogrjeva, željeza, lima i sl. na javne površine osim na način propisan </a:t>
            </a:r>
            <a:r>
              <a:rPr lang="hr-HR" dirty="0" err="1"/>
              <a:t>propisan</a:t>
            </a:r>
            <a:r>
              <a:rPr lang="hr-HR" dirty="0"/>
              <a:t> odlukom</a:t>
            </a:r>
          </a:p>
          <a:p>
            <a:pPr lvl="0"/>
            <a:r>
              <a:rPr lang="hr-HR" dirty="0"/>
              <a:t>odlaganje glomaznog otpada i ambalaže (osim na način propisan Odlukom)</a:t>
            </a:r>
          </a:p>
          <a:p>
            <a:pPr lvl="0"/>
            <a:r>
              <a:rPr lang="hr-HR" dirty="0"/>
              <a:t>ostavljanje vozila bez registarskih tablica, odnosno neregistriranih vozila, prikolica, kamperska vozila i drugih priključnih vozila, vozila koja se zbog dotrajalosti ne upotrebljavaju u prometu (oštećena u sudaru, neispravna i slično), olupina vozila, plovila i olupina plovila, radnih strojeva i slično;</a:t>
            </a:r>
          </a:p>
          <a:p>
            <a:pPr lvl="0"/>
            <a:r>
              <a:rPr lang="hr-HR" dirty="0"/>
              <a:t>ispuštanje otpadnih tekućina bilo koje vrste (ulja, kiseline, boje, otpadnih voda i slično);</a:t>
            </a:r>
          </a:p>
          <a:p>
            <a:pPr lvl="0"/>
            <a:r>
              <a:rPr lang="hr-HR" dirty="0"/>
              <a:t>popravak, servisiranje ili pranje vozila, te drugih uređaja i naprava;</a:t>
            </a:r>
          </a:p>
          <a:p>
            <a:pPr marL="0" indent="0">
              <a:buNone/>
            </a:pPr>
            <a:endParaRPr lang="hr-HR" dirty="0"/>
          </a:p>
        </p:txBody>
      </p:sp>
    </p:spTree>
    <p:extLst>
      <p:ext uri="{BB962C8B-B14F-4D97-AF65-F5344CB8AC3E}">
        <p14:creationId xmlns:p14="http://schemas.microsoft.com/office/powerpoint/2010/main" val="2274353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7BC7BBF3-3A30-43FA-85E9-4A2FB7CDD4F9}"/>
              </a:ext>
            </a:extLst>
          </p:cNvPr>
          <p:cNvSpPr>
            <a:spLocks noGrp="1"/>
          </p:cNvSpPr>
          <p:nvPr>
            <p:ph idx="1"/>
          </p:nvPr>
        </p:nvSpPr>
        <p:spPr>
          <a:xfrm>
            <a:off x="733090" y="936702"/>
            <a:ext cx="8596668" cy="5575609"/>
          </a:xfrm>
        </p:spPr>
        <p:txBody>
          <a:bodyPr>
            <a:normAutofit/>
          </a:bodyPr>
          <a:lstStyle/>
          <a:p>
            <a:pPr marL="0" lvl="0" indent="0">
              <a:buNone/>
            </a:pPr>
            <a:endParaRPr lang="hr-HR" dirty="0"/>
          </a:p>
          <a:p>
            <a:pPr lvl="0"/>
            <a:r>
              <a:rPr lang="hr-HR" b="1" dirty="0">
                <a:solidFill>
                  <a:srgbClr val="00B050"/>
                </a:solidFill>
              </a:rPr>
              <a:t>oštećivanje posuda za odlaganje komunalnog otpada;</a:t>
            </a:r>
          </a:p>
          <a:p>
            <a:pPr lvl="0"/>
            <a:r>
              <a:rPr lang="hr-HR" dirty="0"/>
              <a:t>paljenje otpada, lišća i sl.</a:t>
            </a:r>
          </a:p>
          <a:p>
            <a:pPr lvl="0"/>
            <a:r>
              <a:rPr lang="hr-HR" dirty="0"/>
              <a:t>Odlaganje otpada na javnu površinu</a:t>
            </a:r>
          </a:p>
          <a:p>
            <a:pPr lvl="0"/>
            <a:r>
              <a:rPr lang="hr-HR" dirty="0"/>
              <a:t>zagađivanje mora i bacanje otpada i otpadnih tvari na obalu, u more i korita potoka; </a:t>
            </a:r>
          </a:p>
          <a:p>
            <a:pPr lvl="0"/>
            <a:r>
              <a:rPr lang="hr-HR" dirty="0"/>
              <a:t>svako onečišćavanje i umanjivanje funkcije slivnika i oborinskih kanala;</a:t>
            </a:r>
          </a:p>
          <a:p>
            <a:pPr lvl="0"/>
            <a:r>
              <a:rPr lang="hr-HR" dirty="0"/>
              <a:t>obavljanje radnji kojima se onečišćuju javne površine ili propuštanje obavljanja radnji kojima se sprječava onečišćenje javnih površina;</a:t>
            </a:r>
          </a:p>
          <a:p>
            <a:pPr lvl="0"/>
            <a:r>
              <a:rPr lang="hr-HR" dirty="0"/>
              <a:t>neovlašteno premještanje komunalne opreme i uređaja;</a:t>
            </a:r>
          </a:p>
          <a:p>
            <a:pPr lvl="0"/>
            <a:r>
              <a:rPr lang="hr-HR" dirty="0"/>
              <a:t>odlaganje ili postavljanje bilo kakvih predmeta kojima se ometa redovito korištenje javne površine, odnosno nesmetan prolaz pješaka i vozila;</a:t>
            </a:r>
          </a:p>
          <a:p>
            <a:pPr lvl="0"/>
            <a:r>
              <a:rPr lang="hr-HR" dirty="0"/>
              <a:t>puštanje otpadnih i oborinskih voda na javnu površinu na način kojim se ugrožava sigurnost prometa i prolaznika, odnosno vrši drugi oblik onečišćenja.</a:t>
            </a:r>
          </a:p>
          <a:p>
            <a:endParaRPr lang="hr-HR" dirty="0"/>
          </a:p>
        </p:txBody>
      </p:sp>
    </p:spTree>
    <p:extLst>
      <p:ext uri="{BB962C8B-B14F-4D97-AF65-F5344CB8AC3E}">
        <p14:creationId xmlns:p14="http://schemas.microsoft.com/office/powerpoint/2010/main" val="1196252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DDA686EB-EEBA-4ECC-B358-0F8E81F769CA}"/>
              </a:ext>
            </a:extLst>
          </p:cNvPr>
          <p:cNvSpPr>
            <a:spLocks noGrp="1"/>
          </p:cNvSpPr>
          <p:nvPr>
            <p:ph idx="1"/>
          </p:nvPr>
        </p:nvSpPr>
        <p:spPr>
          <a:xfrm>
            <a:off x="677334" y="405517"/>
            <a:ext cx="8596668" cy="6162260"/>
          </a:xfrm>
        </p:spPr>
        <p:txBody>
          <a:bodyPr>
            <a:normAutofit fontScale="92500" lnSpcReduction="10000"/>
          </a:bodyPr>
          <a:lstStyle/>
          <a:p>
            <a:pPr marL="0" indent="0">
              <a:buNone/>
            </a:pPr>
            <a:r>
              <a:rPr lang="hr-HR" b="1" dirty="0"/>
              <a:t>SANITARNO-KOMUNALNE MJERE – u suradnji sa isporučiteljem vodnih usluga i usluga odvodnje (Vodni redari)</a:t>
            </a:r>
          </a:p>
          <a:p>
            <a:r>
              <a:rPr lang="hr-HR" dirty="0"/>
              <a:t>Vlasnici, odnosno korisnici septičkih jama dužni su redovno i na vrijeme zatražiti čišćenje septičkih jama kako ne bi došlo do prelijevanja, a time i onečišćavanja okoline. Troškove čišćenja septičkih jama snosi vlasnik, odnosno korisnik septičke jama (VODNO REDARSTVO)</a:t>
            </a:r>
          </a:p>
          <a:p>
            <a:r>
              <a:rPr lang="hr-HR" dirty="0"/>
              <a:t>Komunalno redarstvo kada utvrdi da se septička jama prelijeva ili propušta fekalije obavijestiti će o tome </a:t>
            </a:r>
            <a:r>
              <a:rPr lang="hr-HR" b="1" dirty="0"/>
              <a:t>vodno redarstvo ili postupati temeljem Odluke o komunalnom redu.</a:t>
            </a:r>
          </a:p>
          <a:p>
            <a:r>
              <a:rPr lang="hr-HR" dirty="0"/>
              <a:t>Ako vlasnik odnosno korisnik septičke jame ne postupi na način utvrđen u prethodnom stavku, čišćenje septičke jame izvršit će ovlaštena pravna osoba na teret njezinog vlasnika odnosno korisnika.       </a:t>
            </a:r>
          </a:p>
          <a:p>
            <a:r>
              <a:rPr lang="hr-HR" b="1" dirty="0">
                <a:solidFill>
                  <a:srgbClr val="00B050"/>
                </a:solidFill>
              </a:rPr>
              <a:t>Pravna osoba koja upravlja vodovodom ili kanalizacijom, kada utvrdi (vodni redar) da se septička jama prelijeva ili propušta fekalije, odlučit će o prekidanju dovoda vode zgradi čije se fekalije izlijevaju iz septičke jame, dok se ista ne dovede u ispravno stanje.</a:t>
            </a:r>
          </a:p>
          <a:p>
            <a:r>
              <a:rPr lang="hr-HR" dirty="0"/>
              <a:t>Ovlašteni vršitelj komunalne usluge koji odvozi fekalije dužan je iste izlijevati u kanalizacijsku mrežu ili na drugo za to određeno mjesto, na lokaciji koja je za to određena i snosi odgovornost za eventualno zagađenje okoliša, uz obvezu nadoknade počinjene štete.</a:t>
            </a:r>
          </a:p>
          <a:p>
            <a:r>
              <a:rPr lang="hr-HR" dirty="0"/>
              <a:t>Zabranjeno je izlijevati fekalije u more i druge vodotoke, odnosno izvan za to predviđenih mjesta.</a:t>
            </a:r>
          </a:p>
          <a:p>
            <a:endParaRPr lang="hr-HR" dirty="0"/>
          </a:p>
        </p:txBody>
      </p:sp>
    </p:spTree>
    <p:extLst>
      <p:ext uri="{BB962C8B-B14F-4D97-AF65-F5344CB8AC3E}">
        <p14:creationId xmlns:p14="http://schemas.microsoft.com/office/powerpoint/2010/main" val="314368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D6D9055F-112F-4BBB-9BC5-91028252FC1C}"/>
              </a:ext>
            </a:extLst>
          </p:cNvPr>
          <p:cNvSpPr>
            <a:spLocks noGrp="1"/>
          </p:cNvSpPr>
          <p:nvPr>
            <p:ph idx="1"/>
          </p:nvPr>
        </p:nvSpPr>
        <p:spPr>
          <a:xfrm>
            <a:off x="677334" y="638175"/>
            <a:ext cx="8596668" cy="6153150"/>
          </a:xfrm>
        </p:spPr>
        <p:txBody>
          <a:bodyPr>
            <a:normAutofit lnSpcReduction="10000"/>
          </a:bodyPr>
          <a:lstStyle/>
          <a:p>
            <a:pPr marL="0" indent="0">
              <a:buNone/>
            </a:pPr>
            <a:r>
              <a:rPr lang="hr-HR" b="1" dirty="0"/>
              <a:t>Uređenje dvorišta, zelenih površina, ograda uz zgradu i sličnih površina</a:t>
            </a:r>
          </a:p>
          <a:p>
            <a:pPr indent="449580" algn="just">
              <a:lnSpc>
                <a:spcPct val="115000"/>
              </a:lnSpc>
              <a:spcAft>
                <a:spcPts val="1000"/>
              </a:spcAft>
            </a:pPr>
            <a:r>
              <a:rPr lang="hr-HR" sz="1800" dirty="0">
                <a:solidFill>
                  <a:srgbClr val="000000"/>
                </a:solidFill>
                <a:effectLst/>
                <a:ea typeface="Times New Roman" panose="02020603050405020304" pitchFamily="18" charset="0"/>
              </a:rPr>
              <a:t>Vlasnici, odnosno, korisnici zgrada, stanova, poslovnih ili drugih prostorija na području </a:t>
            </a:r>
            <a:r>
              <a:rPr lang="hr-HR" dirty="0">
                <a:solidFill>
                  <a:srgbClr val="000000"/>
                </a:solidFill>
                <a:ea typeface="Times New Roman" panose="02020603050405020304" pitchFamily="18" charset="0"/>
              </a:rPr>
              <a:t>JLS</a:t>
            </a:r>
            <a:r>
              <a:rPr lang="hr-HR" sz="1800" dirty="0">
                <a:solidFill>
                  <a:srgbClr val="000000"/>
                </a:solidFill>
                <a:effectLst/>
                <a:ea typeface="Times New Roman" panose="02020603050405020304" pitchFamily="18" charset="0"/>
              </a:rPr>
              <a:t>, kao proizvođači otpada </a:t>
            </a:r>
            <a:r>
              <a:rPr lang="hr-HR" sz="1800" dirty="0">
                <a:solidFill>
                  <a:srgbClr val="00B050"/>
                </a:solidFill>
                <a:effectLst/>
                <a:ea typeface="Times New Roman" panose="02020603050405020304" pitchFamily="18" charset="0"/>
              </a:rPr>
              <a:t>dužni su posjedovati spremnike (i koristiti uslugu) za miješani komunalni otpad, </a:t>
            </a:r>
            <a:r>
              <a:rPr lang="hr-HR" sz="1800" dirty="0">
                <a:solidFill>
                  <a:schemeClr val="tx1"/>
                </a:solidFill>
                <a:effectLst/>
                <a:ea typeface="Times New Roman" panose="02020603050405020304" pitchFamily="18" charset="0"/>
              </a:rPr>
              <a:t>koje moraju držati na vlastitom zemljištu ili zemljištu za koje su dobili pravo korištenja Nadležnog tijela, te ih održavati u čistom i urednom stanju, na način da ne narušavaju estetski izgled ostalih površina. (Ne odnosi se na Proizvođače otpada koji prema Ugovoru koji imaju sa Davateljem javne usluge prikupljanja otpada, koriste podzemne spremnike koji su smješteni na javnoj površini.</a:t>
            </a:r>
            <a:endParaRPr lang="hr-HR" sz="1800" dirty="0">
              <a:solidFill>
                <a:schemeClr val="tx1"/>
              </a:solidFill>
              <a:effectLst/>
              <a:ea typeface="Calibri" panose="020F0502020204030204" pitchFamily="34" charset="0"/>
            </a:endParaRPr>
          </a:p>
          <a:p>
            <a:pPr indent="449580" algn="just">
              <a:lnSpc>
                <a:spcPct val="115000"/>
              </a:lnSpc>
              <a:spcAft>
                <a:spcPts val="1000"/>
              </a:spcAft>
            </a:pPr>
            <a:r>
              <a:rPr lang="hr-HR" sz="1800" dirty="0">
                <a:solidFill>
                  <a:schemeClr val="tx1"/>
                </a:solidFill>
                <a:effectLst/>
                <a:ea typeface="Times New Roman" panose="02020603050405020304" pitchFamily="18" charset="0"/>
              </a:rPr>
              <a:t>Investitori, pravne ili fizičke osobe obrtnici fizičke osobe po dobivanju svih akata za gradnju</a:t>
            </a:r>
            <a:r>
              <a:rPr lang="hr-HR" dirty="0">
                <a:solidFill>
                  <a:schemeClr val="tx1"/>
                </a:solidFill>
                <a:ea typeface="Times New Roman" panose="02020603050405020304" pitchFamily="18" charset="0"/>
              </a:rPr>
              <a:t> i</a:t>
            </a:r>
            <a:r>
              <a:rPr lang="hr-HR" b="1" dirty="0">
                <a:solidFill>
                  <a:schemeClr val="tx1"/>
                </a:solidFill>
                <a:ea typeface="Times New Roman" panose="02020603050405020304" pitchFamily="18" charset="0"/>
              </a:rPr>
              <a:t> </a:t>
            </a:r>
            <a:r>
              <a:rPr lang="hr-HR" b="1" dirty="0">
                <a:solidFill>
                  <a:srgbClr val="00B050"/>
                </a:solidFill>
                <a:ea typeface="Times New Roman" panose="02020603050405020304" pitchFamily="18" charset="0"/>
              </a:rPr>
              <a:t>PRIJAVE POČETKA GRAĐENJA </a:t>
            </a:r>
            <a:r>
              <a:rPr lang="hr-HR" sz="1800" dirty="0">
                <a:solidFill>
                  <a:schemeClr val="tx1"/>
                </a:solidFill>
                <a:effectLst/>
                <a:ea typeface="Times New Roman" panose="02020603050405020304" pitchFamily="18" charset="0"/>
              </a:rPr>
              <a:t>dužni su potpisati ugovor o preuzimanju miješanog komunalnog otpada sa komunalnom tvrtkom koja prikuplja otpad na području Grada, a za ostale vrste otpada (građevni otpad, plastika, staklo, papir, metal i drugi otpad) dužni su osigurati spremnike i imati potpisane ugovore o preuzimanju sa ovlaštenim sakupljačem navedenih vrsta otpada. (Obavijest nadležnog ureda JLS prema davatelju usluge)</a:t>
            </a:r>
            <a:endParaRPr lang="hr-HR" sz="1800" dirty="0">
              <a:solidFill>
                <a:schemeClr val="tx1"/>
              </a:solidFill>
              <a:effectLst/>
              <a:ea typeface="Calibri" panose="020F0502020204030204" pitchFamily="34" charset="0"/>
            </a:endParaRPr>
          </a:p>
          <a:p>
            <a:pPr marL="0" indent="0">
              <a:buNone/>
            </a:pPr>
            <a:endParaRPr lang="hr-HR" b="1" dirty="0"/>
          </a:p>
        </p:txBody>
      </p:sp>
    </p:spTree>
    <p:extLst>
      <p:ext uri="{BB962C8B-B14F-4D97-AF65-F5344CB8AC3E}">
        <p14:creationId xmlns:p14="http://schemas.microsoft.com/office/powerpoint/2010/main" val="673665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2ED11F18-51C6-8222-8E9F-1B862F0BCCDF}"/>
              </a:ext>
            </a:extLst>
          </p:cNvPr>
          <p:cNvSpPr>
            <a:spLocks noGrp="1"/>
          </p:cNvSpPr>
          <p:nvPr>
            <p:ph idx="1"/>
          </p:nvPr>
        </p:nvSpPr>
        <p:spPr/>
        <p:txBody>
          <a:bodyPr/>
          <a:lstStyle/>
          <a:p>
            <a:pPr marL="0" indent="0">
              <a:buNone/>
            </a:pPr>
            <a:endParaRPr lang="hr-HR" dirty="0"/>
          </a:p>
          <a:p>
            <a:pPr marL="0" indent="0">
              <a:buNone/>
            </a:pPr>
            <a:endParaRPr lang="hr-HR" dirty="0"/>
          </a:p>
          <a:p>
            <a:pPr marL="0" indent="0">
              <a:buNone/>
            </a:pPr>
            <a:r>
              <a:rPr lang="hr-HR" dirty="0"/>
              <a:t>Stupanjem na snagu Zakona o pomorskom dobru i morskim lukama (NN 83/2023) i donošenjem Odluka o redu na pomorskom dobru potrebno je iz Odluka o komunalnom redu brisati odredbe o redu na pomorskom dobru i postupanju komunalnih redara na pomorskom dobru!</a:t>
            </a:r>
          </a:p>
          <a:p>
            <a:endParaRPr lang="hr-HR" dirty="0"/>
          </a:p>
        </p:txBody>
      </p:sp>
    </p:spTree>
    <p:extLst>
      <p:ext uri="{BB962C8B-B14F-4D97-AF65-F5344CB8AC3E}">
        <p14:creationId xmlns:p14="http://schemas.microsoft.com/office/powerpoint/2010/main" val="122210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B5EE656-CB78-8DAA-7FAB-460A7CBDF8B4}"/>
              </a:ext>
            </a:extLst>
          </p:cNvPr>
          <p:cNvSpPr>
            <a:spLocks noGrp="1"/>
          </p:cNvSpPr>
          <p:nvPr>
            <p:ph type="title"/>
          </p:nvPr>
        </p:nvSpPr>
        <p:spPr/>
        <p:txBody>
          <a:bodyPr/>
          <a:lstStyle/>
          <a:p>
            <a:r>
              <a:rPr lang="hr-HR" dirty="0"/>
              <a:t>Odluka o uvjetima i načinu držanja domaćih životinja</a:t>
            </a:r>
          </a:p>
        </p:txBody>
      </p:sp>
      <p:sp>
        <p:nvSpPr>
          <p:cNvPr id="3" name="Rezervirano mjesto sadržaja 2">
            <a:extLst>
              <a:ext uri="{FF2B5EF4-FFF2-40B4-BE49-F238E27FC236}">
                <a16:creationId xmlns:a16="http://schemas.microsoft.com/office/drawing/2014/main" id="{B3724C1B-6559-5485-C796-BA051FE4832B}"/>
              </a:ext>
            </a:extLst>
          </p:cNvPr>
          <p:cNvSpPr>
            <a:spLocks noGrp="1"/>
          </p:cNvSpPr>
          <p:nvPr>
            <p:ph idx="1"/>
          </p:nvPr>
        </p:nvSpPr>
        <p:spPr>
          <a:xfrm>
            <a:off x="677334" y="2160589"/>
            <a:ext cx="8596668" cy="4542361"/>
          </a:xfrm>
        </p:spPr>
        <p:txBody>
          <a:bodyPr>
            <a:normAutofit lnSpcReduction="10000"/>
          </a:bodyPr>
          <a:lstStyle/>
          <a:p>
            <a:pPr marL="0" indent="0">
              <a:buNone/>
            </a:pPr>
            <a:r>
              <a:rPr lang="hr-HR" dirty="0"/>
              <a:t>Što uvrstiti u ovu odluku?</a:t>
            </a:r>
          </a:p>
          <a:p>
            <a:pPr marL="0" indent="0">
              <a:buNone/>
            </a:pPr>
            <a:r>
              <a:rPr lang="hr-HR" dirty="0"/>
              <a:t>Pod domaćim životinjama smatraju se: kopitari (konji, magarci, mazge i mule), </a:t>
            </a:r>
          </a:p>
          <a:p>
            <a:pPr marL="0" lvl="0" indent="0">
              <a:buNone/>
            </a:pPr>
            <a:r>
              <a:rPr lang="hr-HR" dirty="0"/>
              <a:t>papkari (goveda, ovce, koze i svinje), perad (kokoši, guske, pure, patke i ostala perad), glodavci (kunići, nutrije i činčile) i pčele. </a:t>
            </a:r>
          </a:p>
          <a:p>
            <a:pPr marL="0" indent="0">
              <a:buNone/>
            </a:pPr>
            <a:r>
              <a:rPr lang="hr-HR" dirty="0"/>
              <a:t>Preporuke:</a:t>
            </a:r>
          </a:p>
          <a:p>
            <a:pPr>
              <a:buFont typeface="Arial" panose="020B0604020202020204" pitchFamily="34" charset="0"/>
              <a:buChar char="•"/>
            </a:pPr>
            <a:r>
              <a:rPr lang="hr-HR" dirty="0"/>
              <a:t>Unutar građevinskog područja JLS dopušteno je držati domaće životinje: kopitare (npr. najviše 3 kopitara), papkare (npr. najviše 5 papkara) i perad.</a:t>
            </a:r>
          </a:p>
          <a:p>
            <a:pPr>
              <a:buFont typeface="Arial" panose="020B0604020202020204" pitchFamily="34" charset="0"/>
              <a:buChar char="•"/>
            </a:pPr>
            <a:r>
              <a:rPr lang="hr-HR" dirty="0"/>
              <a:t>Nastambe za držanje domaćih životinja koje su sagrađene prije stupanja na snagu Odluke, a koje se nalaze na udaljenosti manjoj od 50 m od najbližeg stambenog objekta u tuđem vlasništvu i/ili javne prometnice, </a:t>
            </a:r>
            <a:r>
              <a:rPr lang="hr-HR" b="1" dirty="0"/>
              <a:t>zadržati će se u prostoru s navedenom namjenom, pod uvjetom da njihovi vlasnici osiguraju da držanje domaćih životinja koje u njima obitavaju ispunjava uvjete propisane ovim člankom, sa </a:t>
            </a:r>
            <a:r>
              <a:rPr lang="hr-HR" b="1" dirty="0" err="1"/>
              <a:t>mogučnošću</a:t>
            </a:r>
            <a:r>
              <a:rPr lang="hr-HR" b="1" dirty="0"/>
              <a:t> od 6 (šest) mjeseci prilagodbe od dana stupanja na snagu ove Odluke.</a:t>
            </a:r>
          </a:p>
          <a:p>
            <a:pPr marL="0" indent="0">
              <a:buNone/>
            </a:pPr>
            <a:endParaRPr lang="hr-HR" dirty="0"/>
          </a:p>
        </p:txBody>
      </p:sp>
    </p:spTree>
    <p:extLst>
      <p:ext uri="{BB962C8B-B14F-4D97-AF65-F5344CB8AC3E}">
        <p14:creationId xmlns:p14="http://schemas.microsoft.com/office/powerpoint/2010/main" val="4217248232"/>
      </p:ext>
    </p:extLst>
  </p:cSld>
  <p:clrMapOvr>
    <a:masterClrMapping/>
  </p:clrMapOvr>
</p:sld>
</file>

<file path=ppt/theme/theme1.xml><?xml version="1.0" encoding="utf-8"?>
<a:theme xmlns:a="http://schemas.openxmlformats.org/drawingml/2006/main" name="Fas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650</TotalTime>
  <Words>2879</Words>
  <Application>Microsoft Office PowerPoint</Application>
  <PresentationFormat>Široki zaslon</PresentationFormat>
  <Paragraphs>126</Paragraphs>
  <Slides>22</Slides>
  <Notes>0</Notes>
  <HiddenSlides>0</HiddenSlides>
  <MMClips>0</MMClips>
  <ScaleCrop>false</ScaleCrop>
  <HeadingPairs>
    <vt:vector size="6" baseType="variant">
      <vt:variant>
        <vt:lpstr>Korišteni fontovi</vt:lpstr>
      </vt:variant>
      <vt:variant>
        <vt:i4>3</vt:i4>
      </vt:variant>
      <vt:variant>
        <vt:lpstr>Tema</vt:lpstr>
      </vt:variant>
      <vt:variant>
        <vt:i4>1</vt:i4>
      </vt:variant>
      <vt:variant>
        <vt:lpstr>Naslovi slajdova</vt:lpstr>
      </vt:variant>
      <vt:variant>
        <vt:i4>22</vt:i4>
      </vt:variant>
    </vt:vector>
  </HeadingPairs>
  <TitlesOfParts>
    <vt:vector size="26" baseType="lpstr">
      <vt:lpstr>Arial</vt:lpstr>
      <vt:lpstr>Trebuchet MS</vt:lpstr>
      <vt:lpstr>Wingdings 3</vt:lpstr>
      <vt:lpstr>Faseta</vt:lpstr>
      <vt:lpstr>Odluke JLS za postupanje komunalnih/prometnih/pomorskih redara i službenika za nadzor poljoprivrednih površina (poljoprivrednih redara)</vt:lpstr>
      <vt:lpstr>Odluka o komunalnom redu</vt:lpstr>
      <vt:lpstr>PowerPoint prezentacija</vt:lpstr>
      <vt:lpstr>Što je uputno uvrstiti u Odluku o komunalnom redu?</vt:lpstr>
      <vt:lpstr>PowerPoint prezentacija</vt:lpstr>
      <vt:lpstr>PowerPoint prezentacija</vt:lpstr>
      <vt:lpstr>PowerPoint prezentacija</vt:lpstr>
      <vt:lpstr>PowerPoint prezentacija</vt:lpstr>
      <vt:lpstr>Odluka o uvjetima i načinu držanja domaćih životinja</vt:lpstr>
      <vt:lpstr>PowerPoint prezentacija</vt:lpstr>
      <vt:lpstr>PowerPoint prezentacija</vt:lpstr>
      <vt:lpstr>Odluka o mjerama za sprječavanje nepropisnog odbacivanja otpada i mjerama za uklanjanje otpada odbačenog u okoliš na području JLS </vt:lpstr>
      <vt:lpstr>Odluka o načinu pružanja javne usluge sakupljanja komunalnog otpada </vt:lpstr>
      <vt:lpstr>PowerPoint prezentacija</vt:lpstr>
      <vt:lpstr>Odluka o uvjetima i načinu držanja kućnih ljubimaca i načinu postupanja s napuštenim i izgubljenim životinjama </vt:lpstr>
      <vt:lpstr>Odluka o dozvoljenom prekoračenju najviše dopuštene razine buke za noć na otvorenim prostorima na kojima se pružaju ugostiteljske usluge</vt:lpstr>
      <vt:lpstr>Odluka o redu na pomorskom dobru</vt:lpstr>
      <vt:lpstr>Odluka o agrotehničkim mjerama</vt:lpstr>
      <vt:lpstr>PowerPoint prezentacija</vt:lpstr>
      <vt:lpstr>Ostali akti i odluke</vt:lpstr>
      <vt:lpstr>PowerPoint prezentacija</vt:lpstr>
      <vt:lpstr>Zaključak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Prikaz zakonske regulative za postupanje komunalnog redarstva</dc:title>
  <dc:creator>Koviljka Aškić</dc:creator>
  <cp:lastModifiedBy>Koviljka Aškić</cp:lastModifiedBy>
  <cp:revision>62</cp:revision>
  <dcterms:created xsi:type="dcterms:W3CDTF">2018-03-15T10:47:59Z</dcterms:created>
  <dcterms:modified xsi:type="dcterms:W3CDTF">2023-10-24T08:37:32Z</dcterms:modified>
</cp:coreProperties>
</file>