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57" r:id="rId3"/>
    <p:sldId id="273" r:id="rId4"/>
    <p:sldId id="274" r:id="rId5"/>
    <p:sldId id="318" r:id="rId6"/>
    <p:sldId id="282" r:id="rId7"/>
    <p:sldId id="320" r:id="rId8"/>
    <p:sldId id="319" r:id="rId9"/>
    <p:sldId id="286" r:id="rId10"/>
    <p:sldId id="324" r:id="rId11"/>
    <p:sldId id="325" r:id="rId12"/>
    <p:sldId id="288" r:id="rId13"/>
    <p:sldId id="289" r:id="rId14"/>
    <p:sldId id="290" r:id="rId15"/>
    <p:sldId id="291" r:id="rId16"/>
    <p:sldId id="293" r:id="rId17"/>
    <p:sldId id="309" r:id="rId18"/>
    <p:sldId id="310" r:id="rId19"/>
    <p:sldId id="328" r:id="rId20"/>
    <p:sldId id="25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3" autoAdjust="0"/>
    <p:restoredTop sz="95258" autoAdjust="0"/>
  </p:normalViewPr>
  <p:slideViewPr>
    <p:cSldViewPr snapToGrid="0">
      <p:cViewPr varScale="1">
        <p:scale>
          <a:sx n="69" d="100"/>
          <a:sy n="69" d="100"/>
        </p:scale>
        <p:origin x="4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98B53-279D-4FFE-A606-932BE997C713}" type="datetimeFigureOut">
              <a:rPr lang="hr-HR" smtClean="0"/>
              <a:t>25.10.2023.</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7E63EE-366E-4B7F-B353-6501692CF858}" type="slidenum">
              <a:rPr lang="hr-HR" smtClean="0"/>
              <a:t>‹#›</a:t>
            </a:fld>
            <a:endParaRPr lang="hr-HR"/>
          </a:p>
        </p:txBody>
      </p:sp>
    </p:spTree>
    <p:extLst>
      <p:ext uri="{BB962C8B-B14F-4D97-AF65-F5344CB8AC3E}">
        <p14:creationId xmlns:p14="http://schemas.microsoft.com/office/powerpoint/2010/main" val="2891085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297E63EE-366E-4B7F-B353-6501692CF858}" type="slidenum">
              <a:rPr lang="hr-HR" smtClean="0"/>
              <a:t>3</a:t>
            </a:fld>
            <a:endParaRPr lang="hr-HR"/>
          </a:p>
        </p:txBody>
      </p:sp>
    </p:spTree>
    <p:extLst>
      <p:ext uri="{BB962C8B-B14F-4D97-AF65-F5344CB8AC3E}">
        <p14:creationId xmlns:p14="http://schemas.microsoft.com/office/powerpoint/2010/main" val="1853737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297E63EE-366E-4B7F-B353-6501692CF858}" type="slidenum">
              <a:rPr lang="hr-HR" smtClean="0"/>
              <a:t>20</a:t>
            </a:fld>
            <a:endParaRPr lang="hr-HR"/>
          </a:p>
        </p:txBody>
      </p:sp>
    </p:spTree>
    <p:extLst>
      <p:ext uri="{BB962C8B-B14F-4D97-AF65-F5344CB8AC3E}">
        <p14:creationId xmlns:p14="http://schemas.microsoft.com/office/powerpoint/2010/main" val="916168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10/25/2023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84854-9778-883E-6925-F70252CC0E8A}"/>
              </a:ext>
            </a:extLst>
          </p:cNvPr>
          <p:cNvSpPr>
            <a:spLocks noGrp="1"/>
          </p:cNvSpPr>
          <p:nvPr>
            <p:ph type="ctrTitle"/>
          </p:nvPr>
        </p:nvSpPr>
        <p:spPr>
          <a:xfrm>
            <a:off x="763154" y="551028"/>
            <a:ext cx="10665691" cy="3406081"/>
          </a:xfrm>
        </p:spPr>
        <p:txBody>
          <a:bodyPr>
            <a:normAutofit/>
          </a:bodyPr>
          <a:lstStyle/>
          <a:p>
            <a:r>
              <a:rPr lang="pl-PL" b="1" i="1" dirty="0">
                <a:solidFill>
                  <a:schemeClr val="bg2">
                    <a:lumMod val="75000"/>
                  </a:schemeClr>
                </a:solidFill>
                <a:effectLst>
                  <a:outerShdw blurRad="38100" dist="38100" dir="2700000" algn="tl">
                    <a:srgbClr val="000000">
                      <a:alpha val="43137"/>
                    </a:srgbClr>
                  </a:outerShdw>
                </a:effectLst>
              </a:rPr>
              <a:t>Zakon o pomorskom dobru i morskim lukama</a:t>
            </a:r>
            <a:br>
              <a:rPr lang="pl-PL" b="1" dirty="0">
                <a:effectLst>
                  <a:outerShdw blurRad="38100" dist="38100" dir="2700000" algn="tl">
                    <a:srgbClr val="000000">
                      <a:alpha val="43137"/>
                    </a:srgbClr>
                  </a:outerShdw>
                </a:effectLst>
              </a:rPr>
            </a:br>
            <a:br>
              <a:rPr lang="pl-PL" sz="3600" b="1" dirty="0">
                <a:effectLst>
                  <a:outerShdw blurRad="38100" dist="38100" dir="2700000" algn="tl">
                    <a:srgbClr val="000000">
                      <a:alpha val="43137"/>
                    </a:srgbClr>
                  </a:outerShdw>
                </a:effectLst>
              </a:rPr>
            </a:br>
            <a:r>
              <a:rPr lang="pl-PL" sz="3200" b="1" i="1" dirty="0">
                <a:effectLst>
                  <a:outerShdw blurRad="38100" dist="38100" dir="2700000" algn="tl">
                    <a:srgbClr val="000000">
                      <a:alpha val="43137"/>
                    </a:srgbClr>
                  </a:outerShdw>
                </a:effectLst>
              </a:rPr>
              <a:t>- </a:t>
            </a:r>
            <a:r>
              <a:rPr lang="pl-PL" sz="3200" b="1" i="1" cap="none" dirty="0">
                <a:effectLst>
                  <a:outerShdw blurRad="38100" dist="38100" dir="2700000" algn="tl">
                    <a:srgbClr val="000000">
                      <a:alpha val="43137"/>
                    </a:srgbClr>
                  </a:outerShdw>
                </a:effectLst>
              </a:rPr>
              <a:t>novosti u primjeni za JLS</a:t>
            </a:r>
            <a:endParaRPr lang="hr-HR" sz="3200" b="1" i="1"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657B3DA2-456F-C53B-0678-CC78E3835C3A}"/>
              </a:ext>
            </a:extLst>
          </p:cNvPr>
          <p:cNvSpPr>
            <a:spLocks noGrp="1"/>
          </p:cNvSpPr>
          <p:nvPr>
            <p:ph type="subTitle" idx="1"/>
          </p:nvPr>
        </p:nvSpPr>
        <p:spPr>
          <a:xfrm>
            <a:off x="986289" y="5085624"/>
            <a:ext cx="7308625" cy="1056640"/>
          </a:xfrm>
        </p:spPr>
        <p:txBody>
          <a:bodyPr>
            <a:normAutofit/>
          </a:bodyPr>
          <a:lstStyle/>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hr-HR" sz="1700"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cs typeface="Arial" panose="020B0604020202020204" pitchFamily="34" charset="0"/>
              </a:rPr>
              <a:t>Matko Lovreta, dipl.iur.</a:t>
            </a:r>
          </a:p>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hr-HR" sz="1700"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cs typeface="Arial" panose="020B0604020202020204" pitchFamily="34" charset="0"/>
              </a:rPr>
              <a:t>Privremeni pročelnik Upravnog odjela za razvoj Grada Makarske</a:t>
            </a:r>
          </a:p>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lang="hr-HR" sz="1700" i="1" dirty="0">
              <a:solidFill>
                <a:schemeClr val="tx1"/>
              </a:solidFill>
              <a:effectLst>
                <a:outerShdw blurRad="38100" dist="38100" dir="2700000" algn="tl">
                  <a:srgbClr val="000000">
                    <a:alpha val="43137"/>
                  </a:srgbClr>
                </a:outerShdw>
              </a:effectLst>
              <a:cs typeface="Arial" panose="020B0604020202020204" pitchFamily="34" charset="0"/>
            </a:endParaRPr>
          </a:p>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hr-HR" sz="1600" i="0" u="none" strike="noStrike" kern="1200" cap="none" spc="0" normalizeH="0" baseline="0" noProof="0" dirty="0">
              <a:ln>
                <a:noFill/>
              </a:ln>
              <a:solidFill>
                <a:schemeClr val="tx1"/>
              </a:solidFill>
              <a:effectLst/>
              <a:uLnTx/>
              <a:uFillTx/>
              <a:cs typeface="Arial" panose="020B0604020202020204" pitchFamily="34" charset="0"/>
            </a:endParaRPr>
          </a:p>
          <a:p>
            <a:endParaRPr lang="hr-HR" dirty="0"/>
          </a:p>
        </p:txBody>
      </p:sp>
    </p:spTree>
    <p:extLst>
      <p:ext uri="{BB962C8B-B14F-4D97-AF65-F5344CB8AC3E}">
        <p14:creationId xmlns:p14="http://schemas.microsoft.com/office/powerpoint/2010/main" val="3929391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994566-BA1A-1D32-CBC4-7BDA23937FE0}"/>
              </a:ext>
            </a:extLst>
          </p:cNvPr>
          <p:cNvSpPr txBox="1"/>
          <p:nvPr/>
        </p:nvSpPr>
        <p:spPr>
          <a:xfrm>
            <a:off x="576942" y="643197"/>
            <a:ext cx="10842171" cy="5440977"/>
          </a:xfrm>
          <a:prstGeom prst="rect">
            <a:avLst/>
          </a:prstGeom>
          <a:noFill/>
        </p:spPr>
        <p:txBody>
          <a:bodyPr wrap="square">
            <a:spAutoFit/>
          </a:bodyPr>
          <a:lstStyle/>
          <a:p>
            <a:pPr>
              <a:lnSpc>
                <a:spcPct val="150000"/>
              </a:lnSpc>
            </a:pPr>
            <a:r>
              <a:rPr lang="hr-HR" sz="1800" b="1" i="1" dirty="0">
                <a:solidFill>
                  <a:schemeClr val="bg2">
                    <a:lumMod val="75000"/>
                  </a:schemeClr>
                </a:solidFill>
                <a:effectLst>
                  <a:outerShdw blurRad="38100" dist="38100" dir="2700000" algn="tl">
                    <a:srgbClr val="000000">
                      <a:alpha val="43137"/>
                    </a:srgbClr>
                  </a:outerShdw>
                </a:effectLst>
              </a:rPr>
              <a:t>ODLUKU O REDU NA POMORSKOM DOBRU propisuje se:</a:t>
            </a:r>
          </a:p>
          <a:p>
            <a:pPr marL="719138" indent="-269875">
              <a:lnSpc>
                <a:spcPct val="150000"/>
              </a:lnSpc>
              <a:buFont typeface="+mj-lt"/>
              <a:buAutoNum type="arabicPeriod"/>
            </a:pPr>
            <a:r>
              <a:rPr lang="hr-HR" sz="1800" i="1" dirty="0">
                <a:solidFill>
                  <a:schemeClr val="tx1"/>
                </a:solidFill>
                <a:effectLst>
                  <a:outerShdw blurRad="38100" dist="38100" dir="2700000" algn="tl">
                    <a:srgbClr val="000000">
                      <a:alpha val="43137"/>
                    </a:srgbClr>
                  </a:outerShdw>
                </a:effectLst>
              </a:rPr>
              <a:t>način uređenja i korištenja pomorskog dobra u općoj upotrebi za gospodarske i druge svrhe, građenje građevina koje se prema posebnim propisima grade bez građevinske dozvole i glavnog projekta te održavanje reda na pomorskom dobru u općoj upotrebi</a:t>
            </a:r>
          </a:p>
          <a:p>
            <a:pPr marL="719138" indent="-269875">
              <a:lnSpc>
                <a:spcPct val="150000"/>
              </a:lnSpc>
              <a:buFont typeface="+mj-lt"/>
              <a:buAutoNum type="arabicPeriod"/>
            </a:pPr>
            <a:r>
              <a:rPr lang="hr-HR" sz="1800" i="1" dirty="0">
                <a:solidFill>
                  <a:schemeClr val="tx1"/>
                </a:solidFill>
                <a:effectLst>
                  <a:outerShdw blurRad="38100" dist="38100" dir="2700000" algn="tl">
                    <a:srgbClr val="000000">
                      <a:alpha val="43137"/>
                    </a:srgbClr>
                  </a:outerShdw>
                </a:effectLst>
              </a:rPr>
              <a:t>održavanje čistoće i čuvanje površina pomorskog dobra u općoj upotrebi</a:t>
            </a:r>
          </a:p>
          <a:p>
            <a:pPr marL="719138" indent="-269875">
              <a:lnSpc>
                <a:spcPct val="150000"/>
              </a:lnSpc>
              <a:buFont typeface="+mj-lt"/>
              <a:buAutoNum type="arabicPeriod"/>
            </a:pPr>
            <a:r>
              <a:rPr lang="hr-HR" sz="1800" i="1" dirty="0">
                <a:solidFill>
                  <a:schemeClr val="tx1"/>
                </a:solidFill>
                <a:effectLst>
                  <a:outerShdw blurRad="38100" dist="38100" dir="2700000" algn="tl">
                    <a:srgbClr val="000000">
                      <a:alpha val="43137"/>
                    </a:srgbClr>
                  </a:outerShdw>
                </a:effectLst>
              </a:rPr>
              <a:t>osiguranje nesmetanog prolaska duž pomorskog dobra.</a:t>
            </a:r>
          </a:p>
          <a:p>
            <a:pPr marL="719138" indent="-269875">
              <a:lnSpc>
                <a:spcPct val="150000"/>
              </a:lnSpc>
              <a:buFont typeface="+mj-lt"/>
              <a:buAutoNum type="arabicPeriod"/>
            </a:pPr>
            <a:r>
              <a:rPr lang="hr-HR" sz="1800" i="1" dirty="0">
                <a:solidFill>
                  <a:schemeClr val="tx1"/>
                </a:solidFill>
                <a:effectLst>
                  <a:outerShdw blurRad="38100" dist="38100" dir="2700000" algn="tl">
                    <a:srgbClr val="000000">
                      <a:alpha val="43137"/>
                    </a:srgbClr>
                  </a:outerShdw>
                </a:effectLst>
              </a:rPr>
              <a:t>mjere za provođenje mjera za održavanje reda na pomorskom dobru koje poduzima pomorski redar, </a:t>
            </a:r>
          </a:p>
          <a:p>
            <a:pPr marL="719138" indent="-269875">
              <a:lnSpc>
                <a:spcPct val="150000"/>
              </a:lnSpc>
              <a:buFont typeface="+mj-lt"/>
              <a:buAutoNum type="arabicPeriod"/>
            </a:pPr>
            <a:r>
              <a:rPr lang="hr-HR" sz="1800" i="1" dirty="0">
                <a:solidFill>
                  <a:schemeClr val="tx1"/>
                </a:solidFill>
                <a:effectLst>
                  <a:outerShdw blurRad="38100" dist="38100" dir="2700000" algn="tl">
                    <a:srgbClr val="000000">
                      <a:alpha val="43137"/>
                    </a:srgbClr>
                  </a:outerShdw>
                </a:effectLst>
              </a:rPr>
              <a:t>obveze pravnih i fizičkih osoba i </a:t>
            </a:r>
          </a:p>
          <a:p>
            <a:pPr marL="719138" indent="-269875">
              <a:lnSpc>
                <a:spcPct val="150000"/>
              </a:lnSpc>
              <a:buFont typeface="+mj-lt"/>
              <a:buAutoNum type="arabicPeriod"/>
            </a:pPr>
            <a:r>
              <a:rPr lang="hr-HR" sz="1800" i="1" dirty="0">
                <a:solidFill>
                  <a:schemeClr val="tx1"/>
                </a:solidFill>
                <a:effectLst>
                  <a:outerShdw blurRad="38100" dist="38100" dir="2700000" algn="tl">
                    <a:srgbClr val="000000">
                      <a:alpha val="43137"/>
                    </a:srgbClr>
                  </a:outerShdw>
                </a:effectLst>
              </a:rPr>
              <a:t>prekršajne odredbe.</a:t>
            </a:r>
          </a:p>
          <a:p>
            <a:pPr marL="449263">
              <a:lnSpc>
                <a:spcPct val="150000"/>
              </a:lnSpc>
            </a:pPr>
            <a:endParaRPr lang="hr-HR" sz="1800" i="1" dirty="0">
              <a:solidFill>
                <a:schemeClr val="tx1"/>
              </a:solidFill>
              <a:effectLst>
                <a:outerShdw blurRad="38100" dist="38100" dir="2700000" algn="tl">
                  <a:srgbClr val="000000">
                    <a:alpha val="43137"/>
                  </a:srgbClr>
                </a:outerShdw>
              </a:effectLst>
            </a:endParaRPr>
          </a:p>
          <a:p>
            <a:pPr algn="just">
              <a:lnSpc>
                <a:spcPct val="150000"/>
              </a:lnSpc>
            </a:pPr>
            <a:r>
              <a:rPr lang="hr-HR" sz="1800" b="1" u="sng" kern="0" dirty="0">
                <a:effectLst>
                  <a:outerShdw blurRad="38100" dist="38100" dir="2700000" algn="tl">
                    <a:srgbClr val="000000">
                      <a:alpha val="43137"/>
                    </a:srgbClr>
                  </a:outerShdw>
                </a:effectLst>
                <a:ea typeface="Calibri" panose="020F0502020204030204" pitchFamily="34" charset="0"/>
                <a:cs typeface="MinionPro-Cn"/>
              </a:rPr>
              <a:t>NOVČANE KAZNE</a:t>
            </a:r>
            <a:r>
              <a:rPr lang="hr-HR" sz="1800" b="1" kern="0" dirty="0">
                <a:effectLst>
                  <a:outerShdw blurRad="38100" dist="38100" dir="2700000" algn="tl">
                    <a:srgbClr val="000000">
                      <a:alpha val="43137"/>
                    </a:srgbClr>
                  </a:outerShdw>
                </a:effectLst>
                <a:ea typeface="Calibri" panose="020F0502020204030204" pitchFamily="34" charset="0"/>
                <a:cs typeface="MinionPro-Cn"/>
              </a:rPr>
              <a:t> </a:t>
            </a:r>
            <a:r>
              <a:rPr lang="hr-HR" sz="1800" kern="0" dirty="0">
                <a:solidFill>
                  <a:schemeClr val="tx1"/>
                </a:solidFill>
                <a:effectLst/>
                <a:ea typeface="Calibri" panose="020F0502020204030204" pitchFamily="34" charset="0"/>
                <a:cs typeface="MinionPro-Cn"/>
              </a:rPr>
              <a:t>naplaćene za prekršaje propisane odlukom o redu na pomorskom dobru </a:t>
            </a:r>
            <a:r>
              <a:rPr lang="hr-HR" sz="18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prihod su proračuna jedinice lokalne samouprave</a:t>
            </a:r>
            <a:r>
              <a:rPr lang="hr-HR" sz="1800"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 </a:t>
            </a:r>
            <a:r>
              <a:rPr lang="hr-HR" sz="1800" kern="0" dirty="0">
                <a:solidFill>
                  <a:schemeClr val="tx1"/>
                </a:solidFill>
                <a:effectLst/>
                <a:ea typeface="Calibri" panose="020F0502020204030204" pitchFamily="34" charset="0"/>
                <a:cs typeface="MinionPro-Cn"/>
              </a:rPr>
              <a:t>na čijem su području učinjeni prekršaji.</a:t>
            </a:r>
          </a:p>
        </p:txBody>
      </p:sp>
    </p:spTree>
    <p:extLst>
      <p:ext uri="{BB962C8B-B14F-4D97-AF65-F5344CB8AC3E}">
        <p14:creationId xmlns:p14="http://schemas.microsoft.com/office/powerpoint/2010/main" val="1615708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EA2381-BAFE-4620-3D38-88FC8C463F52}"/>
              </a:ext>
            </a:extLst>
          </p:cNvPr>
          <p:cNvSpPr txBox="1"/>
          <p:nvPr/>
        </p:nvSpPr>
        <p:spPr>
          <a:xfrm>
            <a:off x="417738" y="585919"/>
            <a:ext cx="10963276" cy="6388993"/>
          </a:xfrm>
          <a:prstGeom prst="rect">
            <a:avLst/>
          </a:prstGeom>
          <a:noFill/>
        </p:spPr>
        <p:txBody>
          <a:bodyPr wrap="square">
            <a:spAutoFit/>
          </a:bodyPr>
          <a:lstStyle/>
          <a:p>
            <a:pPr algn="just"/>
            <a:r>
              <a:rPr lang="hr-HR" sz="1800" b="1" dirty="0">
                <a:solidFill>
                  <a:schemeClr val="tx1"/>
                </a:solidFill>
                <a:effectLst>
                  <a:outerShdw blurRad="38100" dist="38100" dir="2700000" algn="tl">
                    <a:srgbClr val="000000">
                      <a:alpha val="43137"/>
                    </a:srgbClr>
                  </a:outerShdw>
                </a:effectLst>
              </a:rPr>
              <a:t>ODLUKOM O REDU NA POMORSKOM DOBRU</a:t>
            </a:r>
            <a:r>
              <a:rPr lang="hr-HR" sz="1800" dirty="0">
                <a:solidFill>
                  <a:schemeClr val="tx1"/>
                </a:solidFill>
              </a:rPr>
              <a:t> mora se osigurati mogućnost korištenja površina pomorskog dobra u općoj upotrebi na način koji omogućava kretanje osoba s posebnim potrebama.</a:t>
            </a:r>
          </a:p>
          <a:p>
            <a:pPr algn="just"/>
            <a:r>
              <a:rPr lang="hr-HR" sz="1800" dirty="0">
                <a:solidFill>
                  <a:schemeClr val="tx1"/>
                </a:solidFill>
              </a:rPr>
              <a:t>Sve osobe na pomorskom dobru u općoj upotrebi dužne su pridržavati se odluke o redu na pomorskom dobru.</a:t>
            </a:r>
          </a:p>
          <a:p>
            <a:pPr algn="just">
              <a:lnSpc>
                <a:spcPct val="150000"/>
              </a:lnSpc>
            </a:pPr>
            <a:endParaRPr lang="hr-HR" dirty="0"/>
          </a:p>
          <a:p>
            <a:pPr algn="just">
              <a:spcAft>
                <a:spcPts val="800"/>
              </a:spcAft>
            </a:pPr>
            <a:r>
              <a:rPr lang="hr-HR" sz="18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UPRAVNO TIJELO JEDINICE LOKALNE SAMOUPRAVE</a:t>
            </a:r>
            <a:r>
              <a:rPr lang="hr-HR" sz="1800" i="1" kern="0" dirty="0">
                <a:effectLst>
                  <a:outerShdw blurRad="38100" dist="38100" dir="2700000" algn="tl">
                    <a:srgbClr val="000000">
                      <a:alpha val="43137"/>
                    </a:srgbClr>
                  </a:outerShdw>
                </a:effectLst>
                <a:ea typeface="Calibri" panose="020F0502020204030204" pitchFamily="34" charset="0"/>
                <a:cs typeface="MinionPro-CnIt"/>
              </a:rPr>
              <a:t> </a:t>
            </a:r>
            <a:r>
              <a:rPr lang="hr-HR" sz="1800" i="1" kern="0" dirty="0">
                <a:ea typeface="Calibri" panose="020F0502020204030204" pitchFamily="34" charset="0"/>
                <a:cs typeface="MinionPro-CnIt"/>
              </a:rPr>
              <a:t>- </a:t>
            </a:r>
            <a:r>
              <a:rPr lang="hr-HR" i="1" kern="0" dirty="0">
                <a:ea typeface="Calibri" panose="020F0502020204030204" pitchFamily="34" charset="0"/>
                <a:cs typeface="MinionPro-CnIt"/>
              </a:rPr>
              <a:t>č</a:t>
            </a:r>
            <a:r>
              <a:rPr lang="hr-HR" sz="1800" kern="0" dirty="0">
                <a:solidFill>
                  <a:schemeClr val="tx1"/>
                </a:solidFill>
                <a:effectLst/>
                <a:ea typeface="Calibri" panose="020F0502020204030204" pitchFamily="34" charset="0"/>
                <a:cs typeface="MinionPro-Cn"/>
              </a:rPr>
              <a:t>lanak 150.</a:t>
            </a:r>
          </a:p>
          <a:p>
            <a:pPr algn="just">
              <a:spcAft>
                <a:spcPts val="800"/>
              </a:spcAft>
            </a:pPr>
            <a:r>
              <a:rPr lang="hr-HR" sz="1800" kern="0" dirty="0">
                <a:solidFill>
                  <a:schemeClr val="tx1"/>
                </a:solidFill>
                <a:effectLst/>
                <a:ea typeface="Calibri" panose="020F0502020204030204" pitchFamily="34" charset="0"/>
                <a:cs typeface="MinionPro-Cn"/>
              </a:rPr>
              <a:t>Poslove provedbe reda na pomorskom dobru obavlja upravno tijelo jedinice lokalne samouprave određeno opcim aktom predstavnickog tijela jedinice lokalne samouprave o ustroju upravnih tijela.</a:t>
            </a:r>
            <a:endParaRPr lang="hr-HR" sz="1800" kern="100" dirty="0">
              <a:solidFill>
                <a:schemeClr val="tx1"/>
              </a:solidFill>
              <a:effectLst/>
              <a:ea typeface="Calibri" panose="020F0502020204030204" pitchFamily="34" charset="0"/>
              <a:cs typeface="Times New Roman" panose="02020603050405020304" pitchFamily="18" charset="0"/>
            </a:endParaRPr>
          </a:p>
          <a:p>
            <a:pPr algn="just">
              <a:spcAft>
                <a:spcPts val="800"/>
              </a:spcAft>
            </a:pPr>
            <a:r>
              <a:rPr lang="hr-HR" sz="1800" b="1" u="sng" kern="0" dirty="0">
                <a:solidFill>
                  <a:schemeClr val="tx1"/>
                </a:solidFill>
                <a:effectLst/>
                <a:ea typeface="Calibri" panose="020F0502020204030204" pitchFamily="34" charset="0"/>
                <a:cs typeface="MinionPro-Cn"/>
              </a:rPr>
              <a:t>Upravno tijelo jedinice lokalne samouprave obavlja poslove:</a:t>
            </a:r>
            <a:endParaRPr lang="hr-HR" sz="1800" b="1" u="sng" kern="100" dirty="0">
              <a:solidFill>
                <a:schemeClr val="tx1"/>
              </a:solidFill>
              <a:effectLst/>
              <a:ea typeface="Calibri" panose="020F0502020204030204" pitchFamily="34" charset="0"/>
              <a:cs typeface="Times New Roman" panose="02020603050405020304" pitchFamily="18" charset="0"/>
            </a:endParaRPr>
          </a:p>
          <a:p>
            <a:pPr marL="898525" lvl="0" indent="-269875" algn="just">
              <a:buFont typeface="+mj-lt"/>
              <a:buAutoNum type="arabicPeriod"/>
            </a:pPr>
            <a:r>
              <a:rPr lang="hr-HR" sz="1800" b="1"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nadzora nad provedbom odluke o redu na pomorskom dobru</a:t>
            </a:r>
            <a:endParaRPr lang="hr-HR" sz="1800" b="1"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898525" lvl="0" indent="-269875" algn="just">
              <a:buFont typeface="+mj-lt"/>
              <a:buAutoNum type="arabicPeriod"/>
            </a:pPr>
            <a:r>
              <a:rPr lang="hr-HR" sz="1800" b="1"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druge poslove određene odlukom o redu na pomorskom dobru.</a:t>
            </a:r>
          </a:p>
          <a:p>
            <a:pPr marL="898525" lvl="0" indent="-269875" algn="just">
              <a:buFont typeface="+mj-lt"/>
              <a:buAutoNum type="arabicPeriod"/>
            </a:pPr>
            <a:endParaRPr lang="hr-HR" sz="1800" b="1"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endParaRPr>
          </a:p>
          <a:p>
            <a:pPr algn="just">
              <a:spcAft>
                <a:spcPts val="800"/>
              </a:spcAft>
            </a:pPr>
            <a:r>
              <a:rPr lang="hr-HR" b="1" i="1" kern="0" dirty="0">
                <a:solidFill>
                  <a:srgbClr val="FF0000"/>
                </a:solidFill>
                <a:effectLst>
                  <a:outerShdw blurRad="38100" dist="38100" dir="2700000" algn="tl">
                    <a:srgbClr val="000000">
                      <a:alpha val="43137"/>
                    </a:srgbClr>
                  </a:outerShdw>
                </a:effectLst>
                <a:ea typeface="Calibri" panose="020F0502020204030204" pitchFamily="34" charset="0"/>
                <a:cs typeface="MinionPro-CnIt"/>
              </a:rPr>
              <a:t>POMORSKI REDARI – novi službenici u jedinicama lokalne samouprave  </a:t>
            </a:r>
            <a:r>
              <a:rPr lang="hr-HR" i="1" kern="0" dirty="0">
                <a:ea typeface="Calibri" panose="020F0502020204030204" pitchFamily="34" charset="0"/>
                <a:cs typeface="MinionPro-CnIt"/>
              </a:rPr>
              <a:t>- č</a:t>
            </a:r>
            <a:r>
              <a:rPr lang="hr-HR" sz="1800" i="1" kern="0" dirty="0">
                <a:ea typeface="Calibri" panose="020F0502020204030204" pitchFamily="34" charset="0"/>
                <a:cs typeface="MinionPro-Cn"/>
              </a:rPr>
              <a:t>lanak 151.</a:t>
            </a:r>
            <a:endParaRPr lang="hr-HR" sz="1800" i="1" kern="100" dirty="0">
              <a:ea typeface="Calibri" panose="020F0502020204030204" pitchFamily="34" charset="0"/>
              <a:cs typeface="Times New Roman" panose="02020603050405020304" pitchFamily="18" charset="0"/>
            </a:endParaRPr>
          </a:p>
          <a:p>
            <a:pPr algn="just">
              <a:spcAft>
                <a:spcPts val="800"/>
              </a:spcAft>
            </a:pPr>
            <a:r>
              <a:rPr lang="hr-HR" sz="1800" kern="0" dirty="0">
                <a:solidFill>
                  <a:schemeClr val="tx1"/>
                </a:solidFill>
                <a:effectLst/>
                <a:ea typeface="Calibri" panose="020F0502020204030204" pitchFamily="34" charset="0"/>
                <a:cs typeface="MinionPro-Cn"/>
              </a:rPr>
              <a:t>Poslove nadzora koje na temelju ZPDML obavlja upravno tijelo jedinice lokalne samouprave provode pomorski redari, ovlašteni službenici tog tijela. </a:t>
            </a:r>
            <a:r>
              <a:rPr lang="hr-HR" sz="1800" b="1" i="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Pomorski redari imaju ovlasti obavljanja nadzora propisane ZPDML i odlukom o redu na pomorskom dobru.</a:t>
            </a:r>
            <a:endParaRPr lang="hr-HR" sz="1800" b="1" i="1" u="sng"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898525" lvl="0" indent="-269875" algn="just">
              <a:lnSpc>
                <a:spcPct val="107000"/>
              </a:lnSpc>
              <a:buFont typeface="+mj-lt"/>
              <a:buAutoNum type="arabicPeriod"/>
            </a:pPr>
            <a:endParaRPr lang="hr-HR" sz="1800" b="1"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50000"/>
              </a:lnSpc>
            </a:pPr>
            <a:endParaRPr lang="hr-HR" dirty="0"/>
          </a:p>
        </p:txBody>
      </p:sp>
    </p:spTree>
    <p:extLst>
      <p:ext uri="{BB962C8B-B14F-4D97-AF65-F5344CB8AC3E}">
        <p14:creationId xmlns:p14="http://schemas.microsoft.com/office/powerpoint/2010/main" val="4042043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8082-7BB0-D2F0-B094-3439190809D5}"/>
              </a:ext>
            </a:extLst>
          </p:cNvPr>
          <p:cNvSpPr>
            <a:spLocks noGrp="1"/>
          </p:cNvSpPr>
          <p:nvPr>
            <p:ph type="title"/>
          </p:nvPr>
        </p:nvSpPr>
        <p:spPr>
          <a:xfrm>
            <a:off x="567985" y="555173"/>
            <a:ext cx="11056030" cy="293914"/>
          </a:xfrm>
        </p:spPr>
        <p:txBody>
          <a:bodyPr>
            <a:normAutofit fontScale="90000"/>
          </a:bodyPr>
          <a:lstStyle/>
          <a:p>
            <a:r>
              <a:rPr lang="hr-HR" sz="20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Stjecanje i gubitak ovlaštenja za obavljanje poslova pomorskog redara  </a:t>
            </a:r>
            <a:r>
              <a:rPr lang="hr-HR" sz="2000" b="1" i="1" kern="0" dirty="0">
                <a:effectLst>
                  <a:outerShdw blurRad="38100" dist="38100" dir="2700000" algn="tl">
                    <a:srgbClr val="000000">
                      <a:alpha val="43137"/>
                    </a:srgbClr>
                  </a:outerShdw>
                </a:effectLst>
                <a:ea typeface="Calibri" panose="020F0502020204030204" pitchFamily="34" charset="0"/>
                <a:cs typeface="MinionPro-CnIt"/>
              </a:rPr>
              <a:t>-</a:t>
            </a:r>
            <a:r>
              <a:rPr lang="hr-HR" sz="20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 </a:t>
            </a:r>
            <a:r>
              <a:rPr lang="hr-HR" sz="2000" i="1" kern="0" cap="none" dirty="0">
                <a:effectLst>
                  <a:outerShdw blurRad="38100" dist="38100" dir="2700000" algn="tl">
                    <a:srgbClr val="000000">
                      <a:alpha val="43137"/>
                    </a:srgbClr>
                  </a:outerShdw>
                </a:effectLst>
                <a:ea typeface="Calibri" panose="020F0502020204030204" pitchFamily="34" charset="0"/>
                <a:cs typeface="MinionPro-CnIt"/>
              </a:rPr>
              <a:t>članak </a:t>
            </a:r>
            <a:r>
              <a:rPr lang="hr-HR" sz="2000" i="1" kern="0" cap="none" dirty="0">
                <a:effectLst>
                  <a:outerShdw blurRad="38100" dist="38100" dir="2700000" algn="tl">
                    <a:srgbClr val="000000">
                      <a:alpha val="43137"/>
                    </a:srgbClr>
                  </a:outerShdw>
                </a:effectLst>
                <a:ea typeface="Calibri" panose="020F0502020204030204" pitchFamily="34" charset="0"/>
                <a:cs typeface="MinionPro-Cn"/>
              </a:rPr>
              <a:t>152.</a:t>
            </a:r>
            <a:br>
              <a:rPr lang="hr-HR" sz="2000" b="1" i="1" kern="100" cap="none" dirty="0">
                <a:ea typeface="Calibri" panose="020F0502020204030204" pitchFamily="34" charset="0"/>
                <a:cs typeface="Times New Roman" panose="02020603050405020304" pitchFamily="18" charset="0"/>
              </a:rPr>
            </a:br>
            <a:endParaRPr lang="hr-HR" sz="2000" b="1" i="1" dirty="0"/>
          </a:p>
        </p:txBody>
      </p:sp>
      <p:sp>
        <p:nvSpPr>
          <p:cNvPr id="3" name="Text Placeholder 2">
            <a:extLst>
              <a:ext uri="{FF2B5EF4-FFF2-40B4-BE49-F238E27FC236}">
                <a16:creationId xmlns:a16="http://schemas.microsoft.com/office/drawing/2014/main" id="{9404C0B2-6C00-74FE-07A7-912272B429D2}"/>
              </a:ext>
            </a:extLst>
          </p:cNvPr>
          <p:cNvSpPr>
            <a:spLocks noGrp="1"/>
          </p:cNvSpPr>
          <p:nvPr>
            <p:ph type="body" idx="1"/>
          </p:nvPr>
        </p:nvSpPr>
        <p:spPr>
          <a:xfrm>
            <a:off x="549731" y="849087"/>
            <a:ext cx="10994569" cy="5878286"/>
          </a:xfrm>
        </p:spPr>
        <p:txBody>
          <a:bodyPr>
            <a:normAutofit fontScale="92500" lnSpcReduction="20000"/>
          </a:bodyPr>
          <a:lstStyle/>
          <a:p>
            <a:pPr algn="just">
              <a:lnSpc>
                <a:spcPct val="107000"/>
              </a:lnSpc>
              <a:spcAft>
                <a:spcPts val="800"/>
              </a:spcAft>
            </a:pPr>
            <a:r>
              <a:rPr lang="hr-HR" sz="1900"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POMORSKI REDAR stjece i gubi ovlaštenje </a:t>
            </a:r>
            <a:r>
              <a:rPr lang="hr-HR" sz="1900" kern="0" dirty="0">
                <a:solidFill>
                  <a:schemeClr val="tx1"/>
                </a:solidFill>
                <a:effectLst/>
                <a:ea typeface="Calibri" panose="020F0502020204030204" pitchFamily="34" charset="0"/>
                <a:cs typeface="MinionPro-Cn"/>
              </a:rPr>
              <a:t>za obavljanje poslova nadzora pomorskog dobra u opcoj upotrebi na temelju </a:t>
            </a:r>
            <a:r>
              <a:rPr lang="hr-HR" sz="19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rješenja koje donosi Ministarstvo </a:t>
            </a:r>
            <a:r>
              <a:rPr lang="hr-HR" sz="1900" kern="0" dirty="0">
                <a:solidFill>
                  <a:schemeClr val="tx1"/>
                </a:solidFill>
                <a:effectLst/>
                <a:ea typeface="Calibri" panose="020F0502020204030204" pitchFamily="34" charset="0"/>
                <a:cs typeface="MinionPro-Cn"/>
              </a:rPr>
              <a:t>u postupku i na nacin propisan odredbama ZPDML.</a:t>
            </a:r>
            <a:endParaRPr lang="hr-HR" sz="19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900" kern="0" dirty="0">
                <a:solidFill>
                  <a:schemeClr val="tx1"/>
                </a:solidFill>
                <a:effectLst/>
                <a:ea typeface="Calibri" panose="020F0502020204030204" pitchFamily="34" charset="0"/>
                <a:cs typeface="MinionPro-Cn"/>
              </a:rPr>
              <a:t>Rješenje kojim pomorski redar stjecu ovlaštenje za obavljanje poslova nadzora pomorskog dobra u opcoj upotrebi Ministarstvo donosi </a:t>
            </a:r>
            <a:r>
              <a:rPr lang="hr-HR" sz="19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na zahtjev izvršnog tijela jedinice lokalne samouprave </a:t>
            </a:r>
            <a:r>
              <a:rPr lang="hr-HR" sz="1900" kern="0" dirty="0">
                <a:solidFill>
                  <a:schemeClr val="tx1"/>
                </a:solidFill>
                <a:effectLst/>
                <a:ea typeface="Calibri" panose="020F0502020204030204" pitchFamily="34" charset="0"/>
                <a:cs typeface="MinionPro-Cn"/>
              </a:rPr>
              <a:t>(gradonačelnik/općinski načelnik). Zahtjevu se prilaže preslika rješenja o rasporedu na radno mjesto pomorskog redara za kojeg se ovlaštenje traži te važeća potvrda o uspješno završenom stručnom osposobljavanju kojom se dokazuje osposobljenost pomorskog redara za obavljanje poslova nadzora pomorskog dobra u općoj upotrebi.</a:t>
            </a:r>
            <a:endParaRPr lang="hr-HR" sz="19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900"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Ministarstvo</a:t>
            </a:r>
            <a:r>
              <a:rPr lang="hr-HR" sz="1900" kern="0" dirty="0">
                <a:solidFill>
                  <a:schemeClr val="tx1"/>
                </a:solidFill>
                <a:effectLst/>
                <a:ea typeface="Calibri" panose="020F0502020204030204" pitchFamily="34" charset="0"/>
                <a:cs typeface="MinionPro-Cn"/>
              </a:rPr>
              <a:t> će na zahtjev izvršnog tijela jedinice lokalne samouprave ili po službenoj dužnosti </a:t>
            </a:r>
            <a:r>
              <a:rPr lang="hr-HR" sz="19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ukinuti rješenje </a:t>
            </a:r>
            <a:r>
              <a:rPr lang="hr-HR" sz="1900" kern="0" dirty="0">
                <a:solidFill>
                  <a:schemeClr val="tx1"/>
                </a:solidFill>
                <a:effectLst/>
                <a:ea typeface="Calibri" panose="020F0502020204030204" pitchFamily="34" charset="0"/>
                <a:cs typeface="MinionPro-Cn"/>
              </a:rPr>
              <a:t>kojim je pomorski redar stekao ovlaštenje za obavljanje određenih poslova nadzora pomorskog dobra u općoj upotrebi u sljedećim slučajevima:</a:t>
            </a:r>
            <a:endParaRPr lang="hr-HR" sz="1900" kern="100" dirty="0">
              <a:solidFill>
                <a:schemeClr val="tx1"/>
              </a:solidFill>
              <a:effectLst/>
              <a:ea typeface="Calibri" panose="020F0502020204030204" pitchFamily="34" charset="0"/>
              <a:cs typeface="Times New Roman" panose="02020603050405020304" pitchFamily="18" charset="0"/>
            </a:endParaRPr>
          </a:p>
          <a:p>
            <a:pPr marL="628650" lvl="0" indent="-269875" algn="just">
              <a:lnSpc>
                <a:spcPct val="107000"/>
              </a:lnSpc>
              <a:buFont typeface="+mj-lt"/>
              <a:buAutoNum type="arabicPeriod"/>
              <a:tabLst>
                <a:tab pos="719138" algn="l"/>
              </a:tabLst>
            </a:pPr>
            <a:r>
              <a:rPr lang="hr-HR" sz="19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zbog prestanka službe pomorskog redara</a:t>
            </a:r>
            <a:endParaRPr lang="hr-HR" sz="19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628650" lvl="0" indent="-269875" algn="just">
              <a:lnSpc>
                <a:spcPct val="107000"/>
              </a:lnSpc>
              <a:buFont typeface="+mj-lt"/>
              <a:buAutoNum type="arabicPeriod"/>
              <a:tabLst>
                <a:tab pos="719138" algn="l"/>
              </a:tabLst>
            </a:pPr>
            <a:r>
              <a:rPr lang="hr-HR" sz="19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zbog udaljenja iz službe pomorskog redara</a:t>
            </a:r>
            <a:endParaRPr lang="hr-HR" sz="19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628650" lvl="0" indent="-269875" algn="just">
              <a:lnSpc>
                <a:spcPct val="107000"/>
              </a:lnSpc>
              <a:buFont typeface="+mj-lt"/>
              <a:buAutoNum type="arabicPeriod"/>
              <a:tabLst>
                <a:tab pos="719138" algn="l"/>
              </a:tabLst>
            </a:pPr>
            <a:r>
              <a:rPr lang="hr-HR" sz="19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zbog premještaja pomorskog redara na drugo radno mjesto</a:t>
            </a:r>
            <a:endParaRPr lang="hr-HR" sz="19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628650" lvl="0" indent="-269875" algn="just">
              <a:lnSpc>
                <a:spcPct val="107000"/>
              </a:lnSpc>
              <a:spcAft>
                <a:spcPts val="800"/>
              </a:spcAft>
              <a:buFont typeface="+mj-lt"/>
              <a:buAutoNum type="arabicPeriod"/>
              <a:tabLst>
                <a:tab pos="719138" algn="l"/>
              </a:tabLst>
            </a:pPr>
            <a:r>
              <a:rPr lang="hr-HR" sz="19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u drugim slučajevima kada je to propisano ZPDML i propisima donesenim na temelju tog Zakona.</a:t>
            </a:r>
            <a:endParaRPr lang="hr-HR" sz="19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900"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Protiv rješenja Ministarstva žalba nije dopuštena</a:t>
            </a:r>
            <a:r>
              <a:rPr lang="hr-HR" sz="1900" kern="0" dirty="0">
                <a:solidFill>
                  <a:schemeClr val="tx1"/>
                </a:solidFill>
                <a:effectLst/>
                <a:ea typeface="Calibri" panose="020F0502020204030204" pitchFamily="34" charset="0"/>
                <a:cs typeface="MinionPro-Cn"/>
              </a:rPr>
              <a:t>, ali se može pokrenuti upravni spor.</a:t>
            </a:r>
            <a:endParaRPr lang="hr-HR" sz="1900" kern="100" dirty="0">
              <a:solidFill>
                <a:schemeClr val="tx1"/>
              </a:solidFill>
              <a:effectLst/>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205860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F19A2-10C4-075F-6749-455189613A3C}"/>
              </a:ext>
            </a:extLst>
          </p:cNvPr>
          <p:cNvSpPr>
            <a:spLocks noGrp="1"/>
          </p:cNvSpPr>
          <p:nvPr>
            <p:ph type="title"/>
          </p:nvPr>
        </p:nvSpPr>
        <p:spPr>
          <a:xfrm>
            <a:off x="708705" y="667656"/>
            <a:ext cx="10433956" cy="622300"/>
          </a:xfrm>
        </p:spPr>
        <p:txBody>
          <a:bodyPr>
            <a:normAutofit fontScale="90000"/>
          </a:bodyPr>
          <a:lstStyle/>
          <a:p>
            <a:r>
              <a:rPr lang="hr-HR" sz="20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Stručno osposobljavanje pomorskih redara </a:t>
            </a:r>
            <a:r>
              <a:rPr lang="hr-HR" sz="2000"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 </a:t>
            </a:r>
            <a:r>
              <a:rPr lang="hr-HR" sz="2000" i="1" kern="0" cap="none"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članak.153.</a:t>
            </a:r>
            <a:br>
              <a:rPr lang="hr-HR" sz="2000" kern="100" dirty="0">
                <a:latin typeface="Calibri" panose="020F0502020204030204" pitchFamily="34" charset="0"/>
                <a:ea typeface="Calibri" panose="020F0502020204030204" pitchFamily="34" charset="0"/>
                <a:cs typeface="Times New Roman" panose="02020603050405020304" pitchFamily="18" charset="0"/>
              </a:rPr>
            </a:br>
            <a:endParaRPr lang="hr-HR" sz="2000" dirty="0"/>
          </a:p>
        </p:txBody>
      </p:sp>
      <p:sp>
        <p:nvSpPr>
          <p:cNvPr id="3" name="Text Placeholder 2">
            <a:extLst>
              <a:ext uri="{FF2B5EF4-FFF2-40B4-BE49-F238E27FC236}">
                <a16:creationId xmlns:a16="http://schemas.microsoft.com/office/drawing/2014/main" id="{4777EC00-4277-FE62-208D-EEA0FC30752B}"/>
              </a:ext>
            </a:extLst>
          </p:cNvPr>
          <p:cNvSpPr>
            <a:spLocks noGrp="1"/>
          </p:cNvSpPr>
          <p:nvPr>
            <p:ph type="body" idx="1"/>
          </p:nvPr>
        </p:nvSpPr>
        <p:spPr>
          <a:xfrm>
            <a:off x="708705" y="1289956"/>
            <a:ext cx="10374084" cy="5723164"/>
          </a:xfrm>
        </p:spPr>
        <p:txBody>
          <a:bodyPr>
            <a:normAutofit/>
          </a:bodyPr>
          <a:lstStyle/>
          <a:p>
            <a:pPr algn="just">
              <a:lnSpc>
                <a:spcPct val="107000"/>
              </a:lnSpc>
              <a:spcAft>
                <a:spcPts val="800"/>
              </a:spcAft>
            </a:pPr>
            <a:r>
              <a:rPr lang="hr-HR"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Stručno osposobljavanje pomorskih redara </a:t>
            </a:r>
            <a:r>
              <a:rPr lang="hr-HR" kern="0" dirty="0">
                <a:solidFill>
                  <a:schemeClr val="tx1"/>
                </a:solidFill>
                <a:effectLst/>
                <a:ea typeface="Calibri" panose="020F0502020204030204" pitchFamily="34" charset="0"/>
                <a:cs typeface="MinionPro-Cn"/>
              </a:rPr>
              <a:t>za obavljanje poslova nadzora pomorskog dobra u općoj upotrebi organizira i </a:t>
            </a:r>
            <a:r>
              <a:rPr lang="hr-HR"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provodi Ministarstvo</a:t>
            </a:r>
            <a:r>
              <a:rPr lang="hr-HR" kern="0" dirty="0">
                <a:solidFill>
                  <a:schemeClr val="tx1"/>
                </a:solidFill>
                <a:effectLst/>
                <a:ea typeface="Calibri" panose="020F0502020204030204" pitchFamily="34" charset="0"/>
                <a:cs typeface="MinionPro-Cn"/>
              </a:rPr>
              <a:t>, a troškove tog osposobljavanja snosi JLS.</a:t>
            </a:r>
            <a:endParaRPr lang="hr-HR"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kern="0" dirty="0">
                <a:solidFill>
                  <a:schemeClr val="tx1"/>
                </a:solidFill>
                <a:effectLst/>
                <a:ea typeface="Calibri" panose="020F0502020204030204" pitchFamily="34" charset="0"/>
                <a:cs typeface="MinionPro-Cn"/>
              </a:rPr>
              <a:t>Troškovi stručnog osposobljavanja uključuju materijalne troškove za njegovo održavanje te naknadu osobama koje ga provode.</a:t>
            </a:r>
            <a:endParaRPr lang="hr-HR"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Ministarstvo izdaje potvrdu</a:t>
            </a:r>
            <a:r>
              <a:rPr lang="hr-HR" kern="0" dirty="0">
                <a:solidFill>
                  <a:schemeClr val="tx1"/>
                </a:solidFill>
                <a:effectLst/>
                <a:ea typeface="Calibri" panose="020F0502020204030204" pitchFamily="34" charset="0"/>
                <a:cs typeface="MinionPro-Cn"/>
              </a:rPr>
              <a:t> o uspješno završenom stručnom osposobljavanju kojom se dokazuje osposobljenost pomorskog redara za obavljanje poslova nadzora pomorskog dobra u općoj upotrebi.</a:t>
            </a:r>
            <a:endParaRPr lang="hr-HR"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kern="0" dirty="0">
                <a:solidFill>
                  <a:schemeClr val="tx1"/>
                </a:solidFill>
                <a:effectLst/>
                <a:ea typeface="Calibri" panose="020F0502020204030204" pitchFamily="34" charset="0"/>
                <a:cs typeface="MinionPro-Cn"/>
              </a:rPr>
              <a:t>Ministar pravilnikom propisuje program i način provođenja stručnog osposobljavanja za obavljanje poslova nadzora pomorskog dobra u općoj upotrebi, a provode ga </a:t>
            </a:r>
            <a:r>
              <a:rPr lang="hr-HR"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inspektori pomorskog dobra i drugi ovlašteni službenici Ministarstva i lučkih kapetanija</a:t>
            </a:r>
            <a:r>
              <a:rPr lang="hr-HR" kern="0" dirty="0">
                <a:solidFill>
                  <a:schemeClr val="tx1"/>
                </a:solidFill>
                <a:effectLst/>
                <a:ea typeface="Calibri" panose="020F0502020204030204" pitchFamily="34" charset="0"/>
                <a:cs typeface="MinionPro-Cn"/>
              </a:rPr>
              <a:t>.</a:t>
            </a:r>
          </a:p>
          <a:p>
            <a:pPr algn="just">
              <a:lnSpc>
                <a:spcPct val="107000"/>
              </a:lnSpc>
              <a:spcAft>
                <a:spcPts val="800"/>
              </a:spcAft>
            </a:pPr>
            <a:endParaRPr lang="hr-HR" sz="1800" kern="100" dirty="0">
              <a:solidFill>
                <a:schemeClr val="tx1"/>
              </a:solidFill>
              <a:effectLst/>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1832289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2704F-2BFD-CBDD-28E6-5849EFDBB7D1}"/>
              </a:ext>
            </a:extLst>
          </p:cNvPr>
          <p:cNvSpPr>
            <a:spLocks noGrp="1"/>
          </p:cNvSpPr>
          <p:nvPr>
            <p:ph type="title"/>
          </p:nvPr>
        </p:nvSpPr>
        <p:spPr>
          <a:xfrm>
            <a:off x="627062" y="775607"/>
            <a:ext cx="11211151" cy="326571"/>
          </a:xfrm>
        </p:spPr>
        <p:txBody>
          <a:bodyPr>
            <a:normAutofit fontScale="90000"/>
          </a:bodyPr>
          <a:lstStyle/>
          <a:p>
            <a:br>
              <a:rPr lang="hr-HR" sz="22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br>
            <a:br>
              <a:rPr lang="hr-HR" sz="2200" kern="100" cap="none" dirty="0">
                <a:solidFill>
                  <a:schemeClr val="bg2">
                    <a:lumMod val="75000"/>
                  </a:schemeClr>
                </a:solidFill>
                <a:ea typeface="Calibri" panose="020F0502020204030204" pitchFamily="34" charset="0"/>
                <a:cs typeface="Times New Roman" panose="02020603050405020304" pitchFamily="18" charset="0"/>
              </a:rPr>
            </a:br>
            <a:br>
              <a:rPr lang="hr-HR" kern="1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br>
            <a:endParaRPr lang="hr-HR" dirty="0">
              <a:solidFill>
                <a:schemeClr val="bg2">
                  <a:lumMod val="75000"/>
                </a:schemeClr>
              </a:solidFill>
            </a:endParaRPr>
          </a:p>
        </p:txBody>
      </p:sp>
      <p:sp>
        <p:nvSpPr>
          <p:cNvPr id="3" name="Text Placeholder 2">
            <a:extLst>
              <a:ext uri="{FF2B5EF4-FFF2-40B4-BE49-F238E27FC236}">
                <a16:creationId xmlns:a16="http://schemas.microsoft.com/office/drawing/2014/main" id="{D1996A3B-F9EA-1C86-5F20-07AE5D3843C5}"/>
              </a:ext>
            </a:extLst>
          </p:cNvPr>
          <p:cNvSpPr>
            <a:spLocks noGrp="1"/>
          </p:cNvSpPr>
          <p:nvPr>
            <p:ph type="body" idx="1"/>
          </p:nvPr>
        </p:nvSpPr>
        <p:spPr>
          <a:xfrm>
            <a:off x="840921" y="710293"/>
            <a:ext cx="10140043" cy="5372100"/>
          </a:xfrm>
        </p:spPr>
        <p:txBody>
          <a:bodyPr>
            <a:normAutofit fontScale="55000" lnSpcReduction="20000"/>
          </a:bodyPr>
          <a:lstStyle/>
          <a:p>
            <a:pPr algn="just">
              <a:lnSpc>
                <a:spcPct val="107000"/>
              </a:lnSpc>
              <a:spcAft>
                <a:spcPts val="800"/>
              </a:spcAft>
            </a:pPr>
            <a:r>
              <a:rPr lang="hr-HR" sz="3600" b="1" i="1" kern="0" dirty="0">
                <a:effectLst>
                  <a:outerShdw blurRad="38100" dist="38100" dir="2700000" algn="tl">
                    <a:srgbClr val="000000">
                      <a:alpha val="43137"/>
                    </a:srgbClr>
                  </a:outerShdw>
                </a:effectLst>
                <a:ea typeface="Calibri" panose="020F0502020204030204" pitchFamily="34" charset="0"/>
                <a:cs typeface="MinionPro-CnIt"/>
              </a:rPr>
              <a:t>BROJ POMORSKIH REDARA U JEDINICI LOKALNE SAMOUPRAVE </a:t>
            </a:r>
            <a:r>
              <a:rPr lang="hr-HR" sz="3600" i="1" kern="0" dirty="0">
                <a:effectLst>
                  <a:outerShdw blurRad="38100" dist="38100" dir="2700000" algn="tl">
                    <a:srgbClr val="000000">
                      <a:alpha val="43137"/>
                    </a:srgbClr>
                  </a:outerShdw>
                </a:effectLst>
                <a:ea typeface="Calibri" panose="020F0502020204030204" pitchFamily="34" charset="0"/>
                <a:cs typeface="MinionPro-CnIt"/>
              </a:rPr>
              <a:t>- č</a:t>
            </a:r>
            <a:r>
              <a:rPr lang="hr-HR" sz="3600" kern="0" dirty="0">
                <a:effectLst>
                  <a:outerShdw blurRad="38100" dist="38100" dir="2700000" algn="tl">
                    <a:srgbClr val="000000">
                      <a:alpha val="43137"/>
                    </a:srgbClr>
                  </a:outerShdw>
                </a:effectLst>
                <a:ea typeface="Calibri" panose="020F0502020204030204" pitchFamily="34" charset="0"/>
                <a:cs typeface="MinionPro-Cn"/>
              </a:rPr>
              <a:t>lanak 154.</a:t>
            </a:r>
          </a:p>
          <a:p>
            <a:pPr algn="just">
              <a:lnSpc>
                <a:spcPct val="107000"/>
              </a:lnSpc>
              <a:spcAft>
                <a:spcPts val="800"/>
              </a:spcAft>
            </a:pPr>
            <a:endParaRPr lang="hr-HR" sz="1700"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07000"/>
              </a:lnSpc>
              <a:spcAft>
                <a:spcPts val="800"/>
              </a:spcAft>
            </a:pPr>
            <a:r>
              <a:rPr lang="hr-HR" sz="3600" kern="0" dirty="0">
                <a:solidFill>
                  <a:schemeClr val="tx1"/>
                </a:solidFill>
                <a:effectLst/>
                <a:ea typeface="Calibri" panose="020F0502020204030204" pitchFamily="34" charset="0"/>
                <a:cs typeface="MinionPro-Cn"/>
              </a:rPr>
              <a:t>Jedinice lokalne samouprave </a:t>
            </a:r>
            <a:r>
              <a:rPr lang="hr-HR" sz="36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dužne su imati barem jednog pomorskog redara</a:t>
            </a:r>
            <a:r>
              <a:rPr lang="hr-HR" sz="3600" kern="0" dirty="0">
                <a:solidFill>
                  <a:schemeClr val="tx1"/>
                </a:solidFill>
                <a:effectLst/>
                <a:ea typeface="Calibri" panose="020F0502020204030204" pitchFamily="34" charset="0"/>
                <a:cs typeface="MinionPro-Cn"/>
              </a:rPr>
              <a:t>.</a:t>
            </a:r>
            <a:endParaRPr lang="hr-HR" sz="36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3600" kern="0" dirty="0">
                <a:solidFill>
                  <a:schemeClr val="tx1"/>
                </a:solidFill>
                <a:effectLst/>
                <a:ea typeface="Calibri" panose="020F0502020204030204" pitchFamily="34" charset="0"/>
                <a:cs typeface="MinionPro-Cn"/>
              </a:rPr>
              <a:t>Jedinice lokalne samouprave </a:t>
            </a:r>
            <a:r>
              <a:rPr lang="hr-HR" sz="36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mogu ugovorom ustrojiti zajedničko obavljanje poslova pomorskog redara</a:t>
            </a:r>
            <a:r>
              <a:rPr lang="hr-HR" sz="3600" kern="0" dirty="0">
                <a:solidFill>
                  <a:schemeClr val="tx1"/>
                </a:solidFill>
                <a:effectLst/>
                <a:ea typeface="Calibri" panose="020F0502020204030204" pitchFamily="34" charset="0"/>
                <a:cs typeface="MinionPro-Cn"/>
              </a:rPr>
              <a:t>.</a:t>
            </a:r>
          </a:p>
          <a:p>
            <a:pPr algn="just">
              <a:lnSpc>
                <a:spcPct val="107000"/>
              </a:lnSpc>
              <a:spcAft>
                <a:spcPts val="800"/>
              </a:spcAft>
            </a:pPr>
            <a:endParaRPr lang="hr-HR" sz="36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kumimoji="0" lang="hr-HR" sz="3600" b="1" i="1" u="none" strike="noStrike" kern="0" cap="all" spc="0" normalizeH="0" baseline="0" noProof="0" dirty="0">
                <a:ln w="3175" cmpd="sng">
                  <a:noFill/>
                </a:ln>
                <a:solidFill>
                  <a:srgbClr val="146194">
                    <a:lumMod val="75000"/>
                  </a:srgbClr>
                </a:solidFill>
                <a:effectLst>
                  <a:outerShdw blurRad="38100" dist="38100" dir="2700000" algn="tl">
                    <a:srgbClr val="000000">
                      <a:alpha val="43137"/>
                    </a:srgbClr>
                  </a:outerShdw>
                </a:effectLst>
                <a:uLnTx/>
                <a:uFillTx/>
                <a:ea typeface="Calibri" panose="020F0502020204030204" pitchFamily="34" charset="0"/>
                <a:cs typeface="MinionPro-CnIt"/>
              </a:rPr>
              <a:t>Službena iskaznica i odora pomorskog redara - </a:t>
            </a:r>
            <a:r>
              <a:rPr kumimoji="0" lang="hr-HR" sz="3600" b="0" i="0" u="none" strike="noStrike" kern="0" cap="none" spc="0" normalizeH="0" baseline="0" noProof="0" dirty="0">
                <a:ln w="3175" cmpd="sng">
                  <a:noFill/>
                </a:ln>
                <a:solidFill>
                  <a:srgbClr val="146194">
                    <a:lumMod val="75000"/>
                  </a:srgbClr>
                </a:solidFill>
                <a:effectLst/>
                <a:uLnTx/>
                <a:uFillTx/>
                <a:ea typeface="Calibri" panose="020F0502020204030204" pitchFamily="34" charset="0"/>
                <a:cs typeface="MinionPro-Cn"/>
              </a:rPr>
              <a:t>članak 155.</a:t>
            </a:r>
          </a:p>
          <a:p>
            <a:pPr algn="just">
              <a:lnSpc>
                <a:spcPct val="107000"/>
              </a:lnSpc>
              <a:spcAft>
                <a:spcPts val="800"/>
              </a:spcAft>
            </a:pPr>
            <a:endParaRPr lang="hr-HR" sz="1700" kern="0" dirty="0">
              <a:solidFill>
                <a:schemeClr val="tx1"/>
              </a:solidFill>
              <a:ea typeface="Calibri" panose="020F0502020204030204" pitchFamily="34" charset="0"/>
              <a:cs typeface="MinionPro-Cn"/>
            </a:endParaRPr>
          </a:p>
          <a:p>
            <a:pPr algn="just">
              <a:lnSpc>
                <a:spcPct val="107000"/>
              </a:lnSpc>
              <a:spcAft>
                <a:spcPts val="800"/>
              </a:spcAft>
            </a:pPr>
            <a:r>
              <a:rPr lang="hr-HR" sz="3600" kern="0" dirty="0">
                <a:solidFill>
                  <a:schemeClr val="tx1"/>
                </a:solidFill>
                <a:effectLst/>
                <a:ea typeface="Calibri" panose="020F0502020204030204" pitchFamily="34" charset="0"/>
                <a:cs typeface="MinionPro-Cn"/>
              </a:rPr>
              <a:t>Pomorski redar mora imati najmanje </a:t>
            </a:r>
            <a:r>
              <a:rPr lang="hr-HR" sz="36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gimnazijsko srednjoškolsko obrazovanje ili četverogodišnje strukovno srednjoškolsko obrazovanje</a:t>
            </a:r>
            <a:r>
              <a:rPr lang="hr-HR" sz="3600" kern="0" dirty="0">
                <a:solidFill>
                  <a:schemeClr val="tx1"/>
                </a:solidFill>
                <a:effectLst/>
                <a:ea typeface="Calibri" panose="020F0502020204030204" pitchFamily="34" charset="0"/>
                <a:cs typeface="MinionPro-Cn"/>
              </a:rPr>
              <a:t>.</a:t>
            </a:r>
            <a:endParaRPr lang="hr-HR" sz="36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3600" kern="0" dirty="0">
                <a:solidFill>
                  <a:schemeClr val="tx1"/>
                </a:solidFill>
                <a:effectLst/>
                <a:ea typeface="Calibri" panose="020F0502020204030204" pitchFamily="34" charset="0"/>
                <a:cs typeface="MinionPro-Cn"/>
              </a:rPr>
              <a:t>Pomorski redar u obavljanju službene dužnosti nosi službenu odoru i ima službenu iskaznicu.</a:t>
            </a:r>
            <a:endParaRPr lang="hr-HR" sz="36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3600"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Izgled službene odore te izgled i sadržaj službene iskaznice pomorskog redara </a:t>
            </a:r>
            <a:r>
              <a:rPr lang="hr-HR" sz="3600" u="sng" kern="0" dirty="0">
                <a:solidFill>
                  <a:schemeClr val="tx1"/>
                </a:solidFill>
                <a:effectLst/>
                <a:ea typeface="Calibri" panose="020F0502020204030204" pitchFamily="34" charset="0"/>
                <a:cs typeface="MinionPro-Cn"/>
              </a:rPr>
              <a:t>propisuje  predstavničko tijelo jedinice lokalne samouprave odlukom</a:t>
            </a:r>
            <a:r>
              <a:rPr lang="hr-HR" sz="3600" kern="0" dirty="0">
                <a:solidFill>
                  <a:schemeClr val="tx1"/>
                </a:solidFill>
                <a:effectLst/>
                <a:ea typeface="Calibri" panose="020F0502020204030204" pitchFamily="34" charset="0"/>
                <a:cs typeface="MinionPro-Cn"/>
              </a:rPr>
              <a:t>.</a:t>
            </a:r>
            <a:endParaRPr lang="hr-HR" sz="3600" kern="100" dirty="0">
              <a:solidFill>
                <a:schemeClr val="tx1"/>
              </a:solidFill>
              <a:effectLst/>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342281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D1F6-CA97-DB3A-6353-071705F9B139}"/>
              </a:ext>
            </a:extLst>
          </p:cNvPr>
          <p:cNvSpPr>
            <a:spLocks noGrp="1"/>
          </p:cNvSpPr>
          <p:nvPr>
            <p:ph type="title"/>
          </p:nvPr>
        </p:nvSpPr>
        <p:spPr>
          <a:xfrm>
            <a:off x="920977" y="440871"/>
            <a:ext cx="10058400" cy="424543"/>
          </a:xfrm>
        </p:spPr>
        <p:txBody>
          <a:bodyPr>
            <a:normAutofit fontScale="90000"/>
          </a:bodyPr>
          <a:lstStyle/>
          <a:p>
            <a:r>
              <a:rPr lang="hr-HR" sz="20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Nadzor nad provedbom odluke o redu na pomorskom dobru </a:t>
            </a:r>
            <a:r>
              <a:rPr lang="hr-HR" sz="2000" i="1" kern="0" cap="none"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 članak 156.</a:t>
            </a:r>
            <a:br>
              <a:rPr lang="hr-HR" sz="2000" kern="100" cap="none" dirty="0">
                <a:latin typeface="Calibri" panose="020F0502020204030204" pitchFamily="34" charset="0"/>
                <a:ea typeface="Calibri" panose="020F0502020204030204" pitchFamily="34" charset="0"/>
                <a:cs typeface="Times New Roman" panose="02020603050405020304" pitchFamily="18" charset="0"/>
              </a:rPr>
            </a:br>
            <a:endParaRPr lang="hr-HR" sz="2000" dirty="0"/>
          </a:p>
        </p:txBody>
      </p:sp>
      <p:sp>
        <p:nvSpPr>
          <p:cNvPr id="3" name="Text Placeholder 2">
            <a:extLst>
              <a:ext uri="{FF2B5EF4-FFF2-40B4-BE49-F238E27FC236}">
                <a16:creationId xmlns:a16="http://schemas.microsoft.com/office/drawing/2014/main" id="{D60880BC-AD5B-8B97-56EF-D2A70121DC2E}"/>
              </a:ext>
            </a:extLst>
          </p:cNvPr>
          <p:cNvSpPr>
            <a:spLocks noGrp="1"/>
          </p:cNvSpPr>
          <p:nvPr>
            <p:ph type="body" idx="1"/>
          </p:nvPr>
        </p:nvSpPr>
        <p:spPr>
          <a:xfrm>
            <a:off x="547007" y="865414"/>
            <a:ext cx="10997293" cy="5723166"/>
          </a:xfrm>
        </p:spPr>
        <p:txBody>
          <a:bodyPr>
            <a:normAutofit lnSpcReduction="10000"/>
          </a:bodyPr>
          <a:lstStyle/>
          <a:p>
            <a:pPr algn="just">
              <a:lnSpc>
                <a:spcPct val="107000"/>
              </a:lnSpc>
              <a:spcAft>
                <a:spcPts val="800"/>
              </a:spcAft>
            </a:pPr>
            <a:r>
              <a:rPr lang="hr-HR" sz="18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U provedbi nadzora nad provedbom odluke o redu na pomorskom dobru pomorski redar ovlašten je</a:t>
            </a:r>
            <a:r>
              <a:rPr lang="hr-HR" sz="1800" kern="0" dirty="0">
                <a:solidFill>
                  <a:schemeClr val="tx1"/>
                </a:solidFill>
                <a:effectLst/>
                <a:ea typeface="Calibri" panose="020F0502020204030204" pitchFamily="34" charset="0"/>
                <a:cs typeface="MinionPro-Cn"/>
              </a:rPr>
              <a:t>:</a:t>
            </a:r>
            <a:endParaRPr lang="hr-HR" sz="1800" kern="100" dirty="0">
              <a:solidFill>
                <a:schemeClr val="tx1"/>
              </a:solidFill>
              <a:effectLst/>
              <a:ea typeface="Calibri" panose="020F0502020204030204" pitchFamily="34" charset="0"/>
              <a:cs typeface="Times New Roman" panose="02020603050405020304" pitchFamily="18" charset="0"/>
            </a:endParaRPr>
          </a:p>
          <a:p>
            <a:pPr marL="628650" lvl="0" indent="-433388" algn="just">
              <a:lnSpc>
                <a:spcPct val="107000"/>
              </a:lnSpc>
              <a:buFont typeface="+mj-lt"/>
              <a:buAutoNum type="arabicPeriod"/>
            </a:pPr>
            <a:r>
              <a:rPr lang="hr-HR" sz="18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zatražiti i pregledati isprave (osobna iskaznica, putovnica, izvod iz sudskog registra i sl.) na temelju kojih može utvrditi identitet stranke ili zakonskog zastupnika stranke, kao i drugih osoba nazočnih prilikom nadzora</a:t>
            </a:r>
            <a:endParaRPr lang="hr-HR" sz="18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628650" lvl="0" indent="-433388" algn="just">
              <a:lnSpc>
                <a:spcPct val="107000"/>
              </a:lnSpc>
              <a:buFont typeface="+mj-lt"/>
              <a:buAutoNum type="arabicPeriod"/>
            </a:pPr>
            <a:r>
              <a:rPr lang="hr-HR" sz="18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uzimati izjave od odgovornih osoba radi pribavljanja dokaza o činjenicama koje se ne mogu izravno utvrditi, kao i od drugih osoba nazočnih prilikom nadzora </a:t>
            </a:r>
            <a:endParaRPr lang="hr-HR" sz="18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628650" lvl="0" indent="-433388" algn="just">
              <a:lnSpc>
                <a:spcPct val="107000"/>
              </a:lnSpc>
              <a:buFont typeface="+mj-lt"/>
              <a:buAutoNum type="arabicPeriod"/>
            </a:pPr>
            <a:r>
              <a:rPr lang="hr-HR" sz="18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zatražiti pisanim putem od stranke točne i potpune podatke i dokumentaciju potrebnu u nadzoru</a:t>
            </a:r>
            <a:endParaRPr lang="hr-HR" sz="18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628650" lvl="0" indent="-433388" algn="just">
              <a:lnSpc>
                <a:spcPct val="107000"/>
              </a:lnSpc>
              <a:buFont typeface="+mj-lt"/>
              <a:buAutoNum type="arabicPeriod"/>
            </a:pPr>
            <a:r>
              <a:rPr lang="hr-HR" sz="18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prikupljati dokaze i utvrđivati činjenično stanje na vizualni i drugi odgovarajući način (fotografiranjem, snimanjem kamerom, videozapisom i sl.)</a:t>
            </a:r>
            <a:endParaRPr lang="hr-HR" sz="18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628650" lvl="0" indent="-433388" algn="just">
              <a:lnSpc>
                <a:spcPct val="107000"/>
              </a:lnSpc>
              <a:spcAft>
                <a:spcPts val="800"/>
              </a:spcAft>
              <a:buFont typeface="+mj-lt"/>
              <a:buAutoNum type="arabicPeriod"/>
            </a:pPr>
            <a:r>
              <a:rPr lang="hr-HR" sz="18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obavljati i druge radnje u svrhu provedbe nadzora.</a:t>
            </a:r>
            <a:endParaRPr lang="hr-HR" sz="1800"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800" kern="0" dirty="0">
                <a:solidFill>
                  <a:schemeClr val="tx1"/>
                </a:solidFill>
                <a:effectLst/>
                <a:ea typeface="Calibri" panose="020F0502020204030204" pitchFamily="34" charset="0"/>
                <a:cs typeface="MinionPro-Cn"/>
              </a:rPr>
              <a:t>U provedbi nadzora nad provedbom odluke o redu na pomorskom dobru pomorski redar ima pravo i obvezu rješenjem ili na drugi propisani način narediti fizičkim i pravnim osobama mjere za održavanje reda propisane odlukom o redu na pomorskom dobru.</a:t>
            </a:r>
            <a:endParaRPr lang="hr-HR" sz="18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8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Optužni prijedlog (!!!) </a:t>
            </a:r>
            <a:r>
              <a:rPr lang="hr-HR" sz="1800" kern="0" dirty="0">
                <a:solidFill>
                  <a:schemeClr val="tx1"/>
                </a:solidFill>
                <a:effectLst/>
                <a:ea typeface="Calibri" panose="020F0502020204030204" pitchFamily="34" charset="0"/>
                <a:cs typeface="MinionPro-Cn"/>
              </a:rPr>
              <a:t>za </a:t>
            </a:r>
            <a:r>
              <a:rPr lang="hr-HR" sz="1800" b="1" kern="0" dirty="0">
                <a:solidFill>
                  <a:schemeClr val="tx1"/>
                </a:solidFill>
                <a:effectLst/>
                <a:ea typeface="Calibri" panose="020F0502020204030204" pitchFamily="34" charset="0"/>
                <a:cs typeface="MinionPro-Cn"/>
              </a:rPr>
              <a:t>prekršaj propisan ZPDML (???)</a:t>
            </a:r>
            <a:r>
              <a:rPr lang="hr-HR" sz="1800" kern="0" dirty="0">
                <a:solidFill>
                  <a:schemeClr val="tx1"/>
                </a:solidFill>
                <a:effectLst/>
                <a:ea typeface="Calibri" panose="020F0502020204030204" pitchFamily="34" charset="0"/>
                <a:cs typeface="MinionPro-Cn"/>
              </a:rPr>
              <a:t> ili </a:t>
            </a:r>
            <a:r>
              <a:rPr lang="hr-HR" sz="18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odlukom o redu na pomorskom dobru </a:t>
            </a:r>
            <a:r>
              <a:rPr lang="hr-HR" sz="1800" kern="0" dirty="0">
                <a:solidFill>
                  <a:schemeClr val="tx1"/>
                </a:solidFill>
                <a:effectLst/>
                <a:ea typeface="Calibri" panose="020F0502020204030204" pitchFamily="34" charset="0"/>
                <a:cs typeface="MinionPro-Cn"/>
              </a:rPr>
              <a:t>koji u nadzoru utvrdi pomorski redar podnosi upravno tijelo jedinice lokalne samouprave.</a:t>
            </a:r>
            <a:endParaRPr lang="hr-HR" sz="1800" kern="100" dirty="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5285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7BF6F-B5F4-6E0C-6AE7-BBFA639E2AA5}"/>
              </a:ext>
            </a:extLst>
          </p:cNvPr>
          <p:cNvSpPr>
            <a:spLocks noGrp="1"/>
          </p:cNvSpPr>
          <p:nvPr>
            <p:ph type="title"/>
          </p:nvPr>
        </p:nvSpPr>
        <p:spPr>
          <a:xfrm>
            <a:off x="749527" y="530676"/>
            <a:ext cx="10851923" cy="538843"/>
          </a:xfrm>
        </p:spPr>
        <p:txBody>
          <a:bodyPr>
            <a:normAutofit/>
          </a:bodyPr>
          <a:lstStyle/>
          <a:p>
            <a:r>
              <a:rPr lang="hr-HR" sz="2000" b="1" i="1" kern="0" cap="none"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NAREDBA POMORSKOG REDARA</a:t>
            </a:r>
            <a:endParaRPr lang="hr-HR" sz="2000" dirty="0"/>
          </a:p>
        </p:txBody>
      </p:sp>
      <p:sp>
        <p:nvSpPr>
          <p:cNvPr id="3" name="Text Placeholder 2">
            <a:extLst>
              <a:ext uri="{FF2B5EF4-FFF2-40B4-BE49-F238E27FC236}">
                <a16:creationId xmlns:a16="http://schemas.microsoft.com/office/drawing/2014/main" id="{0E0863C0-3D18-6008-E53B-A2522437E652}"/>
              </a:ext>
            </a:extLst>
          </p:cNvPr>
          <p:cNvSpPr>
            <a:spLocks noGrp="1"/>
          </p:cNvSpPr>
          <p:nvPr>
            <p:ph type="body" idx="1"/>
          </p:nvPr>
        </p:nvSpPr>
        <p:spPr>
          <a:xfrm>
            <a:off x="692377" y="1175655"/>
            <a:ext cx="10590666" cy="5576207"/>
          </a:xfrm>
        </p:spPr>
        <p:txBody>
          <a:bodyPr>
            <a:normAutofit/>
          </a:bodyPr>
          <a:lstStyle/>
          <a:p>
            <a:pPr algn="just">
              <a:lnSpc>
                <a:spcPct val="107000"/>
              </a:lnSpc>
              <a:spcAft>
                <a:spcPts val="800"/>
              </a:spcAft>
            </a:pPr>
            <a:r>
              <a:rPr lang="hr-HR" sz="1800" kern="0" dirty="0">
                <a:solidFill>
                  <a:schemeClr val="tx1"/>
                </a:solidFill>
                <a:effectLst/>
                <a:ea typeface="Calibri" panose="020F0502020204030204" pitchFamily="34" charset="0"/>
                <a:cs typeface="MinionPro-Cn"/>
              </a:rPr>
              <a:t>Mjere za održavanje reda na pomorskom dobru propisane odlukom o redu na pomorskom dobru pomorski redar naređuje rješenjem osobi koja je povrijedila odluku odnosno osobi koja je obvezna otkloniti utvrđenu povredu. Ako se ta osoba ne može utvrditi, rješenje se donosi protiv nepoznate osobe.</a:t>
            </a:r>
            <a:endParaRPr lang="hr-HR" sz="18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800" kern="0" dirty="0">
                <a:solidFill>
                  <a:schemeClr val="tx1"/>
                </a:solidFill>
                <a:effectLst/>
                <a:ea typeface="Calibri" panose="020F0502020204030204" pitchFamily="34" charset="0"/>
                <a:cs typeface="MinionPro-Cn"/>
              </a:rPr>
              <a:t>Ako pomorski redar utvrdi povredu propisa čije izvršenje je ovlašten nadzirati, može donijeti rješenje i bez saslušanja stranke.</a:t>
            </a:r>
            <a:endParaRPr lang="hr-HR" sz="18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800" kern="0" dirty="0">
                <a:solidFill>
                  <a:schemeClr val="tx1"/>
                </a:solidFill>
                <a:effectLst/>
                <a:ea typeface="Calibri" panose="020F0502020204030204" pitchFamily="34" charset="0"/>
                <a:cs typeface="MinionPro-Cn"/>
              </a:rPr>
              <a:t>Navedene poslove pomorski redar obavlja kao javnu ovlast te je ovlašten provesti izvršenje rješenja koje donese.</a:t>
            </a:r>
            <a:endParaRPr lang="hr-HR" sz="18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800" kern="0" dirty="0">
                <a:solidFill>
                  <a:schemeClr val="tx1"/>
                </a:solidFill>
                <a:effectLst/>
                <a:ea typeface="Calibri" panose="020F0502020204030204" pitchFamily="34" charset="0"/>
                <a:cs typeface="MinionPro-Cn"/>
              </a:rPr>
              <a:t> </a:t>
            </a:r>
            <a:endParaRPr lang="hr-HR" sz="18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b="1" i="1" kern="0" dirty="0">
                <a:effectLst>
                  <a:outerShdw blurRad="38100" dist="38100" dir="2700000" algn="tl">
                    <a:srgbClr val="000000">
                      <a:alpha val="43137"/>
                    </a:srgbClr>
                  </a:outerShdw>
                </a:effectLst>
                <a:ea typeface="Calibri" panose="020F0502020204030204" pitchFamily="34" charset="0"/>
                <a:cs typeface="MinionPro-CnIt"/>
              </a:rPr>
              <a:t>PRAVNI LIJEK PROTIV UPRAVNIH AKATA POMORSKOG REDARA</a:t>
            </a:r>
          </a:p>
          <a:p>
            <a:pPr algn="just">
              <a:lnSpc>
                <a:spcPct val="107000"/>
              </a:lnSpc>
              <a:spcAft>
                <a:spcPts val="800"/>
              </a:spcAft>
            </a:pPr>
            <a:endParaRPr lang="hr-HR" sz="800" b="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800" kern="0" dirty="0">
                <a:solidFill>
                  <a:schemeClr val="tx1"/>
                </a:solidFill>
                <a:effectLst/>
                <a:ea typeface="Calibri" panose="020F0502020204030204" pitchFamily="34" charset="0"/>
                <a:cs typeface="MinionPro-Cn"/>
              </a:rPr>
              <a:t>Protiv upravnih akata koje donosi pomorski redar može se izjaviti </a:t>
            </a:r>
            <a:r>
              <a:rPr lang="hr-HR" sz="18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žalba Ministarstvu</a:t>
            </a:r>
            <a:r>
              <a:rPr lang="hr-HR" sz="1800" kern="0" dirty="0">
                <a:solidFill>
                  <a:schemeClr val="tx1"/>
                </a:solidFill>
                <a:effectLst/>
                <a:ea typeface="Calibri" panose="020F0502020204030204" pitchFamily="34" charset="0"/>
                <a:cs typeface="MinionPro-Cn"/>
              </a:rPr>
              <a:t>.</a:t>
            </a:r>
            <a:endParaRPr lang="hr-HR" sz="18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800" kern="0" dirty="0">
                <a:solidFill>
                  <a:schemeClr val="tx1"/>
                </a:solidFill>
                <a:effectLst/>
                <a:ea typeface="Calibri" panose="020F0502020204030204" pitchFamily="34" charset="0"/>
                <a:cs typeface="MinionPro-Cn"/>
              </a:rPr>
              <a:t>Žalba izjavljena protiv rješenja pomorskog redara </a:t>
            </a:r>
            <a:r>
              <a:rPr lang="hr-HR" sz="18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ne odgađa njegovo izvršenje</a:t>
            </a:r>
            <a:r>
              <a:rPr lang="hr-HR" sz="1800" kern="0" dirty="0">
                <a:solidFill>
                  <a:schemeClr val="tx1"/>
                </a:solidFill>
                <a:effectLst/>
                <a:ea typeface="Calibri" panose="020F0502020204030204" pitchFamily="34" charset="0"/>
                <a:cs typeface="MinionPro-Cn"/>
              </a:rPr>
              <a:t>.</a:t>
            </a:r>
            <a:endParaRPr lang="hr-HR" sz="1800" kern="100" dirty="0">
              <a:solidFill>
                <a:schemeClr val="tx1"/>
              </a:solidFill>
              <a:effectLst/>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1579277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8CC8A7-442F-A7B2-14F3-7BB2DF9123C7}"/>
              </a:ext>
            </a:extLst>
          </p:cNvPr>
          <p:cNvSpPr txBox="1"/>
          <p:nvPr/>
        </p:nvSpPr>
        <p:spPr>
          <a:xfrm>
            <a:off x="600756" y="394455"/>
            <a:ext cx="10990487" cy="6188810"/>
          </a:xfrm>
          <a:prstGeom prst="rect">
            <a:avLst/>
          </a:prstGeom>
          <a:noFill/>
        </p:spPr>
        <p:txBody>
          <a:bodyPr wrap="square">
            <a:spAutoFit/>
          </a:bodyPr>
          <a:lstStyle/>
          <a:p>
            <a:pPr>
              <a:lnSpc>
                <a:spcPct val="107000"/>
              </a:lnSpc>
              <a:spcAft>
                <a:spcPts val="800"/>
              </a:spcAft>
            </a:pPr>
            <a:r>
              <a:rPr lang="hr-HR" sz="20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
              </a:rPr>
              <a:t>PREKRŠAJNE ODREDBE</a:t>
            </a:r>
          </a:p>
          <a:p>
            <a:pPr>
              <a:lnSpc>
                <a:spcPct val="107000"/>
              </a:lnSpc>
              <a:spcAft>
                <a:spcPts val="800"/>
              </a:spcAft>
            </a:pPr>
            <a:endParaRPr lang="hr-HR" sz="8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
            </a:endParaRPr>
          </a:p>
          <a:p>
            <a:pPr algn="just">
              <a:lnSpc>
                <a:spcPct val="107000"/>
              </a:lnSpc>
              <a:spcAft>
                <a:spcPts val="800"/>
              </a:spcAft>
            </a:pPr>
            <a:r>
              <a:rPr lang="hr-HR" sz="1700" kern="0" dirty="0">
                <a:effectLst>
                  <a:outerShdw blurRad="38100" dist="38100" dir="2700000" algn="tl">
                    <a:srgbClr val="000000">
                      <a:alpha val="43137"/>
                    </a:srgbClr>
                  </a:outerShdw>
                </a:effectLst>
                <a:ea typeface="Calibri" panose="020F0502020204030204" pitchFamily="34" charset="0"/>
                <a:cs typeface="MinionPro-Cn"/>
              </a:rPr>
              <a:t>Inpekcijski nadzor provode </a:t>
            </a:r>
            <a:r>
              <a:rPr lang="hr-HR" sz="1700" b="1" u="sng" kern="0" dirty="0">
                <a:effectLst>
                  <a:outerShdw blurRad="38100" dist="38100" dir="2700000" algn="tl">
                    <a:srgbClr val="000000">
                      <a:alpha val="43137"/>
                    </a:srgbClr>
                  </a:outerShdw>
                </a:effectLst>
                <a:ea typeface="Calibri" panose="020F0502020204030204" pitchFamily="34" charset="0"/>
                <a:cs typeface="MinionPro-Cn"/>
              </a:rPr>
              <a:t>inspektori pomorskog dobra</a:t>
            </a:r>
            <a:r>
              <a:rPr lang="hr-HR" sz="1700" kern="0" dirty="0">
                <a:effectLst>
                  <a:outerShdw blurRad="38100" dist="38100" dir="2700000" algn="tl">
                    <a:srgbClr val="000000">
                      <a:alpha val="43137"/>
                    </a:srgbClr>
                  </a:outerShdw>
                </a:effectLst>
                <a:ea typeface="Calibri" panose="020F0502020204030204" pitchFamily="34" charset="0"/>
                <a:cs typeface="MinionPro-Cn"/>
              </a:rPr>
              <a:t> </a:t>
            </a:r>
            <a:r>
              <a:rPr lang="hr-HR" sz="1700" b="1" kern="0" dirty="0">
                <a:effectLst>
                  <a:outerShdw blurRad="38100" dist="38100" dir="2700000" algn="tl">
                    <a:srgbClr val="000000">
                      <a:alpha val="43137"/>
                    </a:srgbClr>
                  </a:outerShdw>
                </a:effectLst>
                <a:ea typeface="Calibri" panose="020F0502020204030204" pitchFamily="34" charset="0"/>
                <a:cs typeface="MinionPro-Cn"/>
              </a:rPr>
              <a:t>(</a:t>
            </a:r>
            <a:r>
              <a:rPr lang="nn-NO" sz="1700" b="1" i="0" u="none" strike="noStrike" baseline="0" dirty="0">
                <a:effectLst>
                  <a:outerShdw blurRad="38100" dist="38100" dir="2700000" algn="tl">
                    <a:srgbClr val="000000">
                      <a:alpha val="43137"/>
                    </a:srgbClr>
                  </a:outerShdw>
                </a:effectLst>
              </a:rPr>
              <a:t>ovlašteni službenici Ministarstva i inspektori lučke kapetanije</a:t>
            </a:r>
            <a:r>
              <a:rPr lang="hr-HR" sz="1700" b="1" i="0" u="none" strike="noStrike" baseline="0" dirty="0">
                <a:effectLst>
                  <a:outerShdw blurRad="38100" dist="38100" dir="2700000" algn="tl">
                    <a:srgbClr val="000000">
                      <a:alpha val="43137"/>
                    </a:srgbClr>
                  </a:outerShdw>
                </a:effectLst>
              </a:rPr>
              <a:t>). </a:t>
            </a:r>
            <a:r>
              <a:rPr lang="hr-HR" sz="1700" i="0" u="none" strike="noStrike" baseline="0" dirty="0">
                <a:effectLst>
                  <a:outerShdw blurRad="38100" dist="38100" dir="2700000" algn="tl">
                    <a:srgbClr val="000000">
                      <a:alpha val="43137"/>
                    </a:srgbClr>
                  </a:outerShdw>
                </a:effectLst>
              </a:rPr>
              <a:t>O</a:t>
            </a:r>
            <a:r>
              <a:rPr lang="hr-HR" sz="1700" b="1" i="0" u="none" strike="noStrike" baseline="0" dirty="0">
                <a:effectLst>
                  <a:outerShdw blurRad="38100" dist="38100" dir="2700000" algn="tl">
                    <a:srgbClr val="000000">
                      <a:alpha val="43137"/>
                    </a:srgbClr>
                  </a:outerShdw>
                </a:effectLst>
              </a:rPr>
              <a:t> </a:t>
            </a:r>
            <a:r>
              <a:rPr lang="hr-HR" sz="1700" kern="0" dirty="0">
                <a:effectLst>
                  <a:outerShdw blurRad="38100" dist="38100" dir="2700000" algn="tl">
                    <a:srgbClr val="000000">
                      <a:alpha val="43137"/>
                    </a:srgbClr>
                  </a:outerShdw>
                </a:effectLst>
                <a:ea typeface="Calibri" panose="020F0502020204030204" pitchFamily="34" charset="0"/>
                <a:cs typeface="MinionPro-Cn"/>
              </a:rPr>
              <a:t>pomorskim prekršajima </a:t>
            </a:r>
            <a:r>
              <a:rPr lang="hr-HR" sz="1700" b="1" u="sng" kern="0" dirty="0">
                <a:effectLst>
                  <a:outerShdw blurRad="38100" dist="38100" dir="2700000" algn="tl">
                    <a:srgbClr val="000000">
                      <a:alpha val="43137"/>
                    </a:srgbClr>
                  </a:outerShdw>
                </a:effectLst>
                <a:ea typeface="Calibri" panose="020F0502020204030204" pitchFamily="34" charset="0"/>
                <a:cs typeface="MinionPro-Cn"/>
              </a:rPr>
              <a:t>u prvom stupnju odlučuju Lučke kapetanije</a:t>
            </a:r>
            <a:endParaRPr lang="hr-HR" sz="1700" b="1" u="sng"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nSpc>
                <a:spcPct val="107000"/>
              </a:lnSpc>
              <a:spcAft>
                <a:spcPts val="800"/>
              </a:spcAft>
            </a:pPr>
            <a:endParaRPr lang="hr-HR" sz="800" b="1" kern="0" dirty="0">
              <a:effectLst>
                <a:outerShdw blurRad="38100" dist="38100" dir="2700000" algn="tl">
                  <a:srgbClr val="000000">
                    <a:alpha val="43137"/>
                  </a:srgbClr>
                </a:outerShdw>
              </a:effectLst>
              <a:ea typeface="Calibri" panose="020F0502020204030204" pitchFamily="34" charset="0"/>
              <a:cs typeface="MinionPro-Cn"/>
            </a:endParaRPr>
          </a:p>
          <a:p>
            <a:pPr>
              <a:lnSpc>
                <a:spcPct val="107000"/>
              </a:lnSpc>
              <a:spcAft>
                <a:spcPts val="800"/>
              </a:spcAft>
            </a:pPr>
            <a:r>
              <a:rPr lang="hr-HR" sz="1700" b="1" kern="0" dirty="0">
                <a:effectLst>
                  <a:outerShdw blurRad="38100" dist="38100" dir="2700000" algn="tl">
                    <a:srgbClr val="000000">
                      <a:alpha val="43137"/>
                    </a:srgbClr>
                  </a:outerShdw>
                </a:effectLst>
                <a:ea typeface="Calibri" panose="020F0502020204030204" pitchFamily="34" charset="0"/>
                <a:cs typeface="MinionPro-Cn"/>
              </a:rPr>
              <a:t>Članak 197.</a:t>
            </a:r>
            <a:endParaRPr lang="hr-HR" sz="1700" b="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700" b="1" kern="0" dirty="0">
                <a:effectLst>
                  <a:outerShdw blurRad="38100" dist="38100" dir="2700000" algn="tl">
                    <a:srgbClr val="000000">
                      <a:alpha val="43137"/>
                    </a:srgbClr>
                  </a:outerShdw>
                </a:effectLst>
                <a:ea typeface="Calibri" panose="020F0502020204030204" pitchFamily="34" charset="0"/>
                <a:cs typeface="MinionPro-Cn"/>
              </a:rPr>
              <a:t>(1) Novčanom kaznom u iznosu od </a:t>
            </a:r>
            <a:r>
              <a:rPr lang="hr-HR" sz="1700"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6000,00 do 130.000,00 eura </a:t>
            </a:r>
            <a:r>
              <a:rPr lang="hr-HR" sz="1700" b="1" kern="0" dirty="0">
                <a:effectLst>
                  <a:outerShdw blurRad="38100" dist="38100" dir="2700000" algn="tl">
                    <a:srgbClr val="000000">
                      <a:alpha val="43137"/>
                    </a:srgbClr>
                  </a:outerShdw>
                </a:effectLst>
                <a:ea typeface="Calibri" panose="020F0502020204030204" pitchFamily="34" charset="0"/>
                <a:cs typeface="MinionPro-Cn"/>
              </a:rPr>
              <a:t>kaznit će se za pomorski prekršaj pravna osoba </a:t>
            </a:r>
            <a:r>
              <a:rPr lang="hr-HR" sz="1700" kern="0" dirty="0">
                <a:effectLst/>
                <a:ea typeface="Calibri" panose="020F0502020204030204" pitchFamily="34" charset="0"/>
                <a:cs typeface="MinionPro-Cn"/>
              </a:rPr>
              <a:t>koja bez pravne osnove propisane ovim Zakonom:</a:t>
            </a:r>
            <a:endParaRPr lang="hr-HR" sz="1700" kern="100" dirty="0">
              <a:effectLst/>
              <a:ea typeface="Calibri" panose="020F0502020204030204" pitchFamily="34" charset="0"/>
              <a:cs typeface="Times New Roman" panose="02020603050405020304" pitchFamily="18" charset="0"/>
            </a:endParaRPr>
          </a:p>
          <a:p>
            <a:pPr marL="719138" indent="-269875">
              <a:lnSpc>
                <a:spcPct val="107000"/>
              </a:lnSpc>
              <a:spcAft>
                <a:spcPts val="800"/>
              </a:spcAft>
            </a:pPr>
            <a:r>
              <a:rPr lang="hr-HR" sz="1700" kern="0" dirty="0">
                <a:effectLst/>
                <a:ea typeface="Calibri" panose="020F0502020204030204" pitchFamily="34" charset="0"/>
                <a:cs typeface="MinionPro-Cn"/>
              </a:rPr>
              <a:t>1. upotrebljava pomorsko dobro (članak 12. stavak 1. točka 1.) i/ili</a:t>
            </a:r>
            <a:endParaRPr lang="hr-HR" sz="1700" kern="100" dirty="0">
              <a:effectLst/>
              <a:ea typeface="Calibri" panose="020F0502020204030204" pitchFamily="34" charset="0"/>
              <a:cs typeface="Times New Roman" panose="02020603050405020304" pitchFamily="18" charset="0"/>
            </a:endParaRPr>
          </a:p>
          <a:p>
            <a:pPr marL="719138" indent="-269875">
              <a:lnSpc>
                <a:spcPct val="107000"/>
              </a:lnSpc>
              <a:spcAft>
                <a:spcPts val="800"/>
              </a:spcAft>
            </a:pPr>
            <a:r>
              <a:rPr lang="hr-HR" sz="1700" kern="0" dirty="0">
                <a:effectLst/>
                <a:ea typeface="Calibri" panose="020F0502020204030204" pitchFamily="34" charset="0"/>
                <a:cs typeface="MinionPro-Cn"/>
              </a:rPr>
              <a:t>2. gospodarski koristi pomorsko dobro (članak 12. stavak 1. točka 2.) i/ili</a:t>
            </a:r>
            <a:endParaRPr lang="hr-HR" sz="1700" kern="100" dirty="0">
              <a:effectLst/>
              <a:ea typeface="Calibri" panose="020F0502020204030204" pitchFamily="34" charset="0"/>
              <a:cs typeface="Times New Roman" panose="02020603050405020304" pitchFamily="18" charset="0"/>
            </a:endParaRPr>
          </a:p>
          <a:p>
            <a:pPr marL="719138" indent="-269875">
              <a:lnSpc>
                <a:spcPct val="107000"/>
              </a:lnSpc>
              <a:spcAft>
                <a:spcPts val="800"/>
              </a:spcAft>
            </a:pPr>
            <a:r>
              <a:rPr lang="hr-HR" sz="1700" kern="0" dirty="0">
                <a:effectLst/>
                <a:ea typeface="Calibri" panose="020F0502020204030204" pitchFamily="34" charset="0"/>
                <a:cs typeface="MinionPro-Cn"/>
              </a:rPr>
              <a:t>3. obavlja djelatnosti na pomorskom dobru (članak 12. stavak 1. točka 3.) i/ili</a:t>
            </a:r>
            <a:endParaRPr lang="hr-HR" sz="1700" kern="100" dirty="0">
              <a:effectLst/>
              <a:ea typeface="Calibri" panose="020F0502020204030204" pitchFamily="34" charset="0"/>
              <a:cs typeface="Times New Roman" panose="02020603050405020304" pitchFamily="18" charset="0"/>
            </a:endParaRPr>
          </a:p>
          <a:p>
            <a:pPr marL="719138" indent="-269875">
              <a:lnSpc>
                <a:spcPct val="107000"/>
              </a:lnSpc>
              <a:spcAft>
                <a:spcPts val="800"/>
              </a:spcAft>
            </a:pPr>
            <a:r>
              <a:rPr lang="hr-HR" sz="1700" kern="0" dirty="0">
                <a:effectLst/>
                <a:ea typeface="Calibri" panose="020F0502020204030204" pitchFamily="34" charset="0"/>
                <a:cs typeface="MinionPro-Cn"/>
              </a:rPr>
              <a:t>....</a:t>
            </a:r>
            <a:endParaRPr lang="hr-HR" sz="1700" kern="100" dirty="0">
              <a:effectLst/>
              <a:ea typeface="Calibri" panose="020F0502020204030204" pitchFamily="34" charset="0"/>
              <a:cs typeface="Times New Roman" panose="02020603050405020304" pitchFamily="18" charset="0"/>
            </a:endParaRPr>
          </a:p>
          <a:p>
            <a:pPr marL="719138" indent="-269875" algn="just">
              <a:lnSpc>
                <a:spcPct val="107000"/>
              </a:lnSpc>
              <a:spcAft>
                <a:spcPts val="800"/>
              </a:spcAft>
            </a:pPr>
            <a:r>
              <a:rPr lang="hr-HR" sz="1700" b="1" kern="0" dirty="0">
                <a:effectLst/>
                <a:ea typeface="Calibri" panose="020F0502020204030204" pitchFamily="34" charset="0"/>
                <a:cs typeface="MinionPro-Cn"/>
              </a:rPr>
              <a:t>8. </a:t>
            </a:r>
            <a:r>
              <a:rPr lang="hr-HR" sz="1700" b="1" kern="0" dirty="0">
                <a:solidFill>
                  <a:srgbClr val="FFC000"/>
                </a:solidFill>
                <a:effectLst/>
                <a:ea typeface="Calibri" panose="020F0502020204030204" pitchFamily="34" charset="0"/>
                <a:cs typeface="MinionPro-Cn"/>
              </a:rPr>
              <a:t>ako jedinica lokalne samouprave ne postupi sukladno članku 216. stavku 1. ovoga Zakona </a:t>
            </a:r>
            <a:r>
              <a:rPr lang="hr-HR" sz="1700" i="1" kern="0" dirty="0">
                <a:effectLst>
                  <a:outerShdw blurRad="38100" dist="38100" dir="2700000" algn="tl">
                    <a:srgbClr val="000000">
                      <a:alpha val="43137"/>
                    </a:srgbClr>
                  </a:outerShdw>
                </a:effectLst>
                <a:ea typeface="Calibri" panose="020F0502020204030204" pitchFamily="34" charset="0"/>
                <a:cs typeface="MinionPro-Cn"/>
              </a:rPr>
              <a:t>(</a:t>
            </a:r>
            <a:r>
              <a:rPr lang="pl-PL" sz="1700" i="1" u="sng" strike="noStrike" baseline="0" dirty="0">
                <a:effectLst>
                  <a:outerShdw blurRad="38100" dist="38100" dir="2700000" algn="tl">
                    <a:srgbClr val="000000">
                      <a:alpha val="43137"/>
                    </a:srgbClr>
                  </a:outerShdw>
                </a:effectLst>
              </a:rPr>
              <a:t>u roku od 18 mjeseci </a:t>
            </a:r>
            <a:r>
              <a:rPr lang="hr-HR" sz="1700" i="1" u="none" strike="noStrike" baseline="0" dirty="0">
                <a:effectLst>
                  <a:outerShdw blurRad="38100" dist="38100" dir="2700000" algn="tl">
                    <a:srgbClr val="000000">
                      <a:alpha val="43137"/>
                    </a:srgbClr>
                  </a:outerShdw>
                </a:effectLst>
              </a:rPr>
              <a:t>od dana stupanja na snagu ZPDML ne prijavi nadležnoj lučkoj kapetaniji i nadležnoj inspekciji građevine koje se prema odredbama ZPDML odmah moraju ukloniti iz prostora, a u svrhu poduzimanja daljnjih potrebnih radnji iz njihove nadležnosti</a:t>
            </a:r>
            <a:r>
              <a:rPr lang="hr-HR" sz="1700" i="1" kern="0" dirty="0">
                <a:effectLst>
                  <a:outerShdw blurRad="38100" dist="38100" dir="2700000" algn="tl">
                    <a:srgbClr val="000000">
                      <a:alpha val="43137"/>
                    </a:srgbClr>
                  </a:outerShdw>
                </a:effectLst>
                <a:ea typeface="Calibri" panose="020F0502020204030204" pitchFamily="34" charset="0"/>
                <a:cs typeface="MinionPro-Cn"/>
              </a:rPr>
              <a:t>).</a:t>
            </a:r>
            <a:endParaRPr lang="hr-HR" sz="1700" i="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nSpc>
                <a:spcPct val="107000"/>
              </a:lnSpc>
              <a:spcAft>
                <a:spcPts val="800"/>
              </a:spcAft>
            </a:pPr>
            <a:r>
              <a:rPr lang="hr-HR" sz="1700" kern="0" dirty="0">
                <a:effectLst/>
                <a:ea typeface="Calibri" panose="020F0502020204030204" pitchFamily="34" charset="0"/>
                <a:cs typeface="MinionPro-Cn"/>
              </a:rPr>
              <a:t>(2) Za prekršaj iz stavka 1. ovoga članka kaznit će se novčanom kaznom u iznosu od 2000,00 do 6000,00 eura i odgovorna osoba u pravnoj osobi.</a:t>
            </a:r>
            <a:endParaRPr lang="hr-HR" sz="17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8990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F107C8-0602-7B99-B290-B065CFD93F2C}"/>
              </a:ext>
            </a:extLst>
          </p:cNvPr>
          <p:cNvSpPr txBox="1"/>
          <p:nvPr/>
        </p:nvSpPr>
        <p:spPr>
          <a:xfrm>
            <a:off x="381000" y="334561"/>
            <a:ext cx="11429999" cy="6212406"/>
          </a:xfrm>
          <a:prstGeom prst="rect">
            <a:avLst/>
          </a:prstGeom>
          <a:noFill/>
        </p:spPr>
        <p:txBody>
          <a:bodyPr wrap="square">
            <a:spAutoFit/>
          </a:bodyPr>
          <a:lstStyle/>
          <a:p>
            <a:pPr algn="ctr">
              <a:lnSpc>
                <a:spcPct val="107000"/>
              </a:lnSpc>
              <a:spcAft>
                <a:spcPts val="800"/>
              </a:spcAft>
            </a:pPr>
            <a:r>
              <a:rPr lang="hr-HR" sz="1600" kern="0" dirty="0">
                <a:effectLst/>
                <a:ea typeface="Calibri" panose="020F0502020204030204" pitchFamily="34" charset="0"/>
                <a:cs typeface="MinionPro-Cn"/>
              </a:rPr>
              <a:t>Članak 204.</a:t>
            </a:r>
            <a:endParaRPr lang="hr-HR" sz="1600" kern="1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600" kern="0" dirty="0">
                <a:effectLst/>
                <a:ea typeface="Calibri" panose="020F0502020204030204" pitchFamily="34" charset="0"/>
                <a:cs typeface="MinionPro-Cn"/>
              </a:rPr>
              <a:t>(1) </a:t>
            </a:r>
            <a:r>
              <a:rPr lang="hr-HR" sz="1600" b="1" kern="0" dirty="0">
                <a:effectLst/>
                <a:ea typeface="Calibri" panose="020F0502020204030204" pitchFamily="34" charset="0"/>
                <a:cs typeface="MinionPro-Cn"/>
              </a:rPr>
              <a:t>Novčanom kaznom u iznosu od </a:t>
            </a:r>
            <a:r>
              <a:rPr lang="hr-HR" sz="1600"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1300,00 do 6000,00 eura </a:t>
            </a:r>
            <a:r>
              <a:rPr lang="hr-HR" sz="1600" kern="0" dirty="0">
                <a:effectLst/>
                <a:ea typeface="Calibri" panose="020F0502020204030204" pitchFamily="34" charset="0"/>
                <a:cs typeface="MinionPro-Cn"/>
              </a:rPr>
              <a:t>kaznit će se za pomorski prekršaj </a:t>
            </a:r>
            <a:r>
              <a:rPr lang="hr-HR" sz="1600"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IZVRŠNO TIJELO JEDINICE LOKALNE SAMOUPRAVE </a:t>
            </a:r>
            <a:r>
              <a:rPr lang="hr-HR" sz="1600" kern="0" dirty="0">
                <a:effectLst/>
                <a:ea typeface="Calibri" panose="020F0502020204030204" pitchFamily="34" charset="0"/>
                <a:cs typeface="MinionPro-Cn"/>
              </a:rPr>
              <a:t>odnosno ravnatelj javne ustanove za zaštićene dijelove prirode:</a:t>
            </a:r>
            <a:endParaRPr lang="hr-HR" sz="1600" kern="100" dirty="0">
              <a:effectLst/>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hr-HR" sz="1400" i="1" kern="0" dirty="0">
                <a:effectLst>
                  <a:outerShdw blurRad="38100" dist="38100" dir="2700000" algn="tl">
                    <a:srgbClr val="000000">
                      <a:alpha val="43137"/>
                    </a:srgbClr>
                  </a:outerShdw>
                </a:effectLst>
                <a:ea typeface="Calibri" panose="020F0502020204030204" pitchFamily="34" charset="0"/>
                <a:cs typeface="MinionPro-Cn"/>
              </a:rPr>
              <a:t>ako na dijelu pomorskog dobra danog u koncesiju, za vrijeme trajanja koncesije prostornim planom promijeni ili ograniči namjenu područja bez prethodne suglasnosti davatelja koncesije (članak 16. stavak 2.)</a:t>
            </a:r>
            <a:endParaRPr lang="hr-HR" sz="1400" i="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hr-HR" sz="1400" i="1" kern="0" dirty="0">
                <a:effectLst>
                  <a:outerShdw blurRad="38100" dist="38100" dir="2700000" algn="tl">
                    <a:srgbClr val="000000">
                      <a:alpha val="43137"/>
                    </a:srgbClr>
                  </a:outerShdw>
                </a:effectLst>
                <a:ea typeface="Calibri" panose="020F0502020204030204" pitchFamily="34" charset="0"/>
                <a:cs typeface="MinionPro-Cn"/>
              </a:rPr>
              <a:t>ako redovno ne održava i ne unaprjeđuje pomorsko dobro u općoj upotrebi (članak 37. stavak 1. točka 1.)</a:t>
            </a:r>
            <a:endParaRPr lang="hr-HR" sz="1400" i="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hr-HR" sz="1400" i="1" kern="0" dirty="0">
                <a:effectLst>
                  <a:outerShdw blurRad="38100" dist="38100" dir="2700000" algn="tl">
                    <a:srgbClr val="000000">
                      <a:alpha val="43137"/>
                    </a:srgbClr>
                  </a:outerShdw>
                </a:effectLst>
                <a:ea typeface="Calibri" panose="020F0502020204030204" pitchFamily="34" charset="0"/>
                <a:cs typeface="MinionPro-Cn"/>
              </a:rPr>
              <a:t>ako ne vodi brigu o zaštiti i osiguravanju opće upotrebe pomorskog dobra (članak 37. stavak 1. točka 2.)</a:t>
            </a:r>
            <a:endParaRPr lang="hr-HR" sz="1400" i="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hr-HR" sz="1400" i="1" kern="0" dirty="0">
                <a:effectLst>
                  <a:outerShdw blurRad="38100" dist="38100" dir="2700000" algn="tl">
                    <a:srgbClr val="000000">
                      <a:alpha val="43137"/>
                    </a:srgbClr>
                  </a:outerShdw>
                </a:effectLst>
                <a:ea typeface="Calibri" panose="020F0502020204030204" pitchFamily="34" charset="0"/>
                <a:cs typeface="MinionPro-Cn"/>
              </a:rPr>
              <a:t>ako ne provodi nadzor nad pomorskim dobrom u općoj upotrebi (članak 37. stavak 1. točka 4.)</a:t>
            </a:r>
            <a:endParaRPr lang="hr-HR" sz="1400" i="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hr-HR" sz="1400" i="1" kern="0" dirty="0">
                <a:effectLst>
                  <a:outerShdw blurRad="38100" dist="38100" dir="2700000" algn="tl">
                    <a:srgbClr val="000000">
                      <a:alpha val="43137"/>
                    </a:srgbClr>
                  </a:outerShdw>
                </a:effectLst>
                <a:ea typeface="Calibri" panose="020F0502020204030204" pitchFamily="34" charset="0"/>
                <a:cs typeface="MinionPro-Cn"/>
              </a:rPr>
              <a:t>ako ne unosi podatke o dozvolama na pomorskom dobru u Jedinstvenu nacionalnu bazu podataka pomorskog dobra Republike Hrvatske (članak 37. stavak 1. točka 6.)</a:t>
            </a:r>
            <a:endParaRPr lang="hr-HR" sz="1400" i="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hr-HR" sz="1400" i="1" kern="0" dirty="0">
                <a:effectLst>
                  <a:outerShdw blurRad="38100" dist="38100" dir="2700000" algn="tl">
                    <a:srgbClr val="000000">
                      <a:alpha val="43137"/>
                    </a:srgbClr>
                  </a:outerShdw>
                </a:effectLst>
                <a:ea typeface="Calibri" panose="020F0502020204030204" pitchFamily="34" charset="0"/>
                <a:cs typeface="MinionPro-Cn"/>
              </a:rPr>
              <a:t>ako ne provodi nadzor nad ovlaštenicima dozvola na pomorskom dobru radi osiguranja da pomorsko dobro koriste u opsegu i granicama utvrđenim u dozvoli na pomorskom dobru (članak 37. stavak 1. točka 7.)</a:t>
            </a:r>
            <a:endParaRPr lang="hr-HR" sz="1400" i="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hr-HR" sz="1400" i="1" kern="0" dirty="0">
                <a:effectLst>
                  <a:outerShdw blurRad="38100" dist="38100" dir="2700000" algn="tl">
                    <a:srgbClr val="000000">
                      <a:alpha val="43137"/>
                    </a:srgbClr>
                  </a:outerShdw>
                </a:effectLst>
                <a:ea typeface="Calibri" panose="020F0502020204030204" pitchFamily="34" charset="0"/>
                <a:cs typeface="MinionPro-Cn"/>
              </a:rPr>
              <a:t>ako ne održava red na pomorskom dobru u općoj upotrebi (članak 37. stavak 1. točka 8.)</a:t>
            </a:r>
            <a:endParaRPr lang="hr-HR" sz="1400" i="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hr-HR" sz="1400" i="1" kern="0" dirty="0">
                <a:effectLst>
                  <a:outerShdw blurRad="38100" dist="38100" dir="2700000" algn="tl">
                    <a:srgbClr val="000000">
                      <a:alpha val="43137"/>
                    </a:srgbClr>
                  </a:outerShdw>
                </a:effectLst>
                <a:ea typeface="Calibri" panose="020F0502020204030204" pitchFamily="34" charset="0"/>
                <a:cs typeface="MinionPro-Cn"/>
              </a:rPr>
              <a:t>ako ne štiti pravo na opću upotrebu pomorskog dobra i ne poduzima sve radnje radi sprječavanja nezakonitog postupanja, samovlasnog zauzeća, devastacije pomorskog dobra i nezakonitog nasipavanja (članak 37. stavak 4.)</a:t>
            </a:r>
            <a:endParaRPr lang="hr-HR" sz="1400" i="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hr-HR" sz="1400" i="1" kern="0" dirty="0">
                <a:effectLst>
                  <a:outerShdw blurRad="38100" dist="38100" dir="2700000" algn="tl">
                    <a:srgbClr val="000000">
                      <a:alpha val="43137"/>
                    </a:srgbClr>
                  </a:outerShdw>
                </a:effectLst>
                <a:ea typeface="Calibri" panose="020F0502020204030204" pitchFamily="34" charset="0"/>
                <a:cs typeface="MinionPro-Cn"/>
              </a:rPr>
              <a:t>ako prihode iz članka 42. stavaka 1., 2., 3. i 4. ovoga Zakona ne koristi namjenski za upravljanje pomorskim dobrom i financiranje odnosno sufinanciranje projekata na pomorskom dobru i za aktivnosti kojima je cilj unaprjeđenje pomorskog dobra (članak 42. stavak 6.)</a:t>
            </a:r>
            <a:endParaRPr lang="hr-HR" sz="1400" i="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hr-HR" sz="1400" i="1" kern="0" dirty="0">
                <a:effectLst>
                  <a:outerShdw blurRad="38100" dist="38100" dir="2700000" algn="tl">
                    <a:srgbClr val="000000">
                      <a:alpha val="43137"/>
                    </a:srgbClr>
                  </a:outerShdw>
                </a:effectLst>
                <a:ea typeface="Calibri" panose="020F0502020204030204" pitchFamily="34" charset="0"/>
                <a:cs typeface="MinionPro-Cn"/>
              </a:rPr>
              <a:t>ako ne predloži donošenje odluke o redu na pomorskom dobru (članak 149. stavak 3.)</a:t>
            </a:r>
            <a:endParaRPr lang="hr-HR" sz="1400" i="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hr-HR" sz="1400" i="1" kern="0" dirty="0">
                <a:effectLst>
                  <a:outerShdw blurRad="38100" dist="38100" dir="2700000" algn="tl">
                    <a:srgbClr val="000000">
                      <a:alpha val="43137"/>
                    </a:srgbClr>
                  </a:outerShdw>
                </a:effectLst>
                <a:ea typeface="Calibri" panose="020F0502020204030204" pitchFamily="34" charset="0"/>
                <a:cs typeface="MinionPro-Cn"/>
              </a:rPr>
              <a:t>ako jedinica lokalne samouprave nema barem jednog pomorskog redara (članak 154.).</a:t>
            </a:r>
          </a:p>
          <a:p>
            <a:pPr lvl="0" algn="just">
              <a:lnSpc>
                <a:spcPct val="107000"/>
              </a:lnSpc>
              <a:spcAft>
                <a:spcPts val="800"/>
              </a:spcAft>
            </a:pPr>
            <a:endParaRPr lang="hr-HR" sz="800" i="1" kern="1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600" kern="0" dirty="0">
                <a:effectLst/>
                <a:ea typeface="Calibri" panose="020F0502020204030204" pitchFamily="34" charset="0"/>
                <a:cs typeface="MinionPro-Cn"/>
              </a:rPr>
              <a:t>(2) Ako je prekršaj iz stavka 1. ovoga članka počinjen iz koristoljublja odnosno ako je počinjenjem prekršaja izvršno tijelo jedinice lokalne samouprave ostvarilo imovinsku korist, kaznit će novčanom kaznom do dvostrukog iznosa novčane kazne propisane ovim člankom.</a:t>
            </a:r>
            <a:endParaRPr lang="hr-HR" sz="16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3927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65095-2F9A-36E4-5D6B-1535C4A8782F}"/>
              </a:ext>
            </a:extLst>
          </p:cNvPr>
          <p:cNvSpPr>
            <a:spLocks noGrp="1"/>
          </p:cNvSpPr>
          <p:nvPr>
            <p:ph type="ctrTitle"/>
          </p:nvPr>
        </p:nvSpPr>
        <p:spPr>
          <a:xfrm>
            <a:off x="1484312" y="428625"/>
            <a:ext cx="8001000" cy="498021"/>
          </a:xfrm>
        </p:spPr>
        <p:txBody>
          <a:bodyPr>
            <a:normAutofit fontScale="90000"/>
          </a:bodyPr>
          <a:lstStyle/>
          <a:p>
            <a:pPr algn="ctr"/>
            <a:r>
              <a:rPr lang="hr-HR" sz="3100" b="1" dirty="0">
                <a:effectLst>
                  <a:outerShdw blurRad="38100" dist="38100" dir="2700000" algn="tl">
                    <a:srgbClr val="000000">
                      <a:alpha val="43137"/>
                    </a:srgbClr>
                  </a:outerShdw>
                </a:effectLst>
              </a:rPr>
              <a:t>ZAKLJUČAK</a:t>
            </a:r>
            <a:r>
              <a:rPr lang="hr-HR" dirty="0"/>
              <a:t> </a:t>
            </a:r>
          </a:p>
        </p:txBody>
      </p:sp>
      <p:sp>
        <p:nvSpPr>
          <p:cNvPr id="3" name="Subtitle 2">
            <a:extLst>
              <a:ext uri="{FF2B5EF4-FFF2-40B4-BE49-F238E27FC236}">
                <a16:creationId xmlns:a16="http://schemas.microsoft.com/office/drawing/2014/main" id="{45D9F176-C54D-4F0E-823D-76E2A0E25CD0}"/>
              </a:ext>
            </a:extLst>
          </p:cNvPr>
          <p:cNvSpPr>
            <a:spLocks noGrp="1"/>
          </p:cNvSpPr>
          <p:nvPr>
            <p:ph type="subTitle" idx="1"/>
          </p:nvPr>
        </p:nvSpPr>
        <p:spPr>
          <a:xfrm>
            <a:off x="1037431" y="1187903"/>
            <a:ext cx="9676267" cy="4849586"/>
          </a:xfrm>
        </p:spPr>
        <p:txBody>
          <a:bodyPr>
            <a:noAutofit/>
          </a:bodyPr>
          <a:lstStyle/>
          <a:p>
            <a:pPr algn="just"/>
            <a:r>
              <a:rPr lang="hr-HR" sz="2000" i="1" dirty="0">
                <a:solidFill>
                  <a:schemeClr val="tx1"/>
                </a:solidFill>
                <a:effectLst>
                  <a:outerShdw blurRad="38100" dist="38100" dir="2700000" algn="tl">
                    <a:srgbClr val="000000">
                      <a:alpha val="43137"/>
                    </a:srgbClr>
                  </a:outerShdw>
                </a:effectLst>
              </a:rPr>
              <a:t>Nesporno je da „novi” Zakon o pomorskom dobru i morskim lukama donosi brojne novosti u primjeni za jedinice lokalne saouprave (ukidaju se koncesijska odobrenja, uvode se dozvole na pomorskom dobru, planove upravljanja pomorskim dobrom donosi predstavničko tijelo, na rok od 5 godina, umjesto do sada izvršnog tijela na rok od 1 godine, uvode se pomorski redari, koji ovlaštenje za vršenje nadzora na pomorskom dobru stječu stručnim usavršavenjem pri ministartsvu, obveza donošenja odluke o redu na pomorskom dobru, žaštita prava </a:t>
            </a:r>
            <a:r>
              <a:rPr lang="hr-HR" sz="2000"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na opću upotrebu pomorskog dobra</a:t>
            </a:r>
            <a:r>
              <a:rPr lang="hr-HR" sz="2000" i="1" dirty="0">
                <a:solidFill>
                  <a:schemeClr val="tx1"/>
                </a:solidFill>
                <a:effectLst>
                  <a:outerShdw blurRad="38100" dist="38100" dir="2700000" algn="tl">
                    <a:srgbClr val="000000">
                      <a:alpha val="43137"/>
                    </a:srgbClr>
                  </a:outerShdw>
                </a:effectLst>
              </a:rPr>
              <a:t>.......).</a:t>
            </a:r>
          </a:p>
          <a:p>
            <a:pPr algn="just"/>
            <a:endParaRPr lang="hr-HR" sz="800" i="1" dirty="0">
              <a:solidFill>
                <a:schemeClr val="tx1"/>
              </a:solidFill>
              <a:effectLst>
                <a:outerShdw blurRad="38100" dist="38100" dir="2700000" algn="tl">
                  <a:srgbClr val="000000">
                    <a:alpha val="43137"/>
                  </a:srgbClr>
                </a:outerShdw>
              </a:effectLst>
            </a:endParaRPr>
          </a:p>
          <a:p>
            <a:pPr algn="just"/>
            <a:r>
              <a:rPr lang="hr-HR" sz="2000" i="1" dirty="0">
                <a:solidFill>
                  <a:schemeClr val="tx1"/>
                </a:solidFill>
                <a:effectLst>
                  <a:outerShdw blurRad="38100" dist="38100" dir="2700000" algn="tl">
                    <a:srgbClr val="000000">
                      <a:alpha val="43137"/>
                    </a:srgbClr>
                  </a:outerShdw>
                </a:effectLst>
                <a:ea typeface="Calibri" panose="020F0502020204030204" pitchFamily="34" charset="0"/>
                <a:cs typeface="Calibri" panose="020F0502020204030204" pitchFamily="34" charset="0"/>
              </a:rPr>
              <a:t>JLS su dobile puno veće ovlasti u smislu očuvanja i nadzora pomorskog dobra kao općeg dobra, međutim ostaje za vidjeti hoće li time zaista biti osigurana veća garancija u zaštiti i očuvanju pomorskog dobra, </a:t>
            </a:r>
            <a:r>
              <a:rPr lang="hr-HR" sz="2000" i="1" dirty="0">
                <a:solidFill>
                  <a:schemeClr val="tx1"/>
                </a:solidFill>
                <a:effectLst>
                  <a:outerShdw blurRad="38100" dist="38100" dir="2700000" algn="tl">
                    <a:srgbClr val="000000">
                      <a:alpha val="43137"/>
                    </a:srgbClr>
                  </a:outerShdw>
                </a:effectLst>
              </a:rPr>
              <a:t>kao našeg najvećeg bogatsva </a:t>
            </a:r>
            <a:r>
              <a:rPr lang="hr-HR" sz="2000" i="1" dirty="0">
                <a:solidFill>
                  <a:schemeClr val="tx1"/>
                </a:solidFill>
                <a:effectLst>
                  <a:outerShdw blurRad="38100" dist="38100" dir="2700000" algn="tl">
                    <a:srgbClr val="000000">
                      <a:alpha val="43137"/>
                    </a:srgbClr>
                  </a:outerShdw>
                </a:effectLst>
                <a:ea typeface="Calibri" panose="020F0502020204030204" pitchFamily="34" charset="0"/>
                <a:cs typeface="Calibri" panose="020F0502020204030204" pitchFamily="34" charset="0"/>
              </a:rPr>
              <a:t>i jednog od naših najvažnijih resursa te ujedno opravdati cilj i svrhu donošenja zakona. </a:t>
            </a:r>
          </a:p>
          <a:p>
            <a:pPr algn="just"/>
            <a:r>
              <a:rPr lang="hr-HR" sz="2000" i="1" dirty="0">
                <a:solidFill>
                  <a:schemeClr val="tx1"/>
                </a:solidFill>
                <a:effectLst>
                  <a:outerShdw blurRad="38100" dist="38100" dir="2700000" algn="tl">
                    <a:srgbClr val="000000">
                      <a:alpha val="43137"/>
                    </a:srgbClr>
                  </a:outerShdw>
                </a:effectLst>
                <a:ea typeface="Calibri" panose="020F0502020204030204" pitchFamily="34" charset="0"/>
                <a:cs typeface="Calibri" panose="020F0502020204030204" pitchFamily="34" charset="0"/>
              </a:rPr>
              <a:t>Nadajmo se da hoće!!!!</a:t>
            </a:r>
            <a:endParaRPr lang="hr-HR" sz="2000" i="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0484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DFE707-1F34-5DD0-AAC7-570D184EE11F}"/>
              </a:ext>
            </a:extLst>
          </p:cNvPr>
          <p:cNvSpPr>
            <a:spLocks noGrp="1"/>
          </p:cNvSpPr>
          <p:nvPr>
            <p:ph idx="1"/>
          </p:nvPr>
        </p:nvSpPr>
        <p:spPr>
          <a:xfrm>
            <a:off x="582886" y="318407"/>
            <a:ext cx="10838950" cy="6049736"/>
          </a:xfrm>
        </p:spPr>
        <p:txBody>
          <a:bodyPr>
            <a:noAutofit/>
          </a:bodyPr>
          <a:lstStyle/>
          <a:p>
            <a:pPr marL="0" indent="0" algn="l">
              <a:buNone/>
            </a:pPr>
            <a:r>
              <a:rPr lang="hr-HR" b="1" i="1" u="none" strike="noStrike" baseline="0" dirty="0">
                <a:effectLst>
                  <a:outerShdw blurRad="38100" dist="38100" dir="2700000" algn="tl">
                    <a:srgbClr val="000000">
                      <a:alpha val="43137"/>
                    </a:srgbClr>
                  </a:outerShdw>
                </a:effectLst>
              </a:rPr>
              <a:t>„NOVI” ZAKON </a:t>
            </a:r>
            <a:r>
              <a:rPr lang="pl-PL" b="1" i="1" u="none" strike="noStrike" baseline="0" dirty="0">
                <a:effectLst>
                  <a:outerShdw blurRad="38100" dist="38100" dir="2700000" algn="tl">
                    <a:srgbClr val="000000">
                      <a:alpha val="43137"/>
                    </a:srgbClr>
                  </a:outerShdw>
                </a:effectLst>
              </a:rPr>
              <a:t>O POMORSKOM DOBRU I MORSKIM LUKAMA – NN 83/23</a:t>
            </a:r>
            <a:r>
              <a:rPr lang="pl-PL" b="1" i="1" u="none" strike="noStrike" baseline="0" dirty="0">
                <a:solidFill>
                  <a:schemeClr val="tx1"/>
                </a:solidFill>
                <a:effectLst>
                  <a:outerShdw blurRad="38100" dist="38100" dir="2700000" algn="tl">
                    <a:srgbClr val="000000">
                      <a:alpha val="43137"/>
                    </a:srgbClr>
                  </a:outerShdw>
                </a:effectLst>
              </a:rPr>
              <a:t> </a:t>
            </a:r>
          </a:p>
          <a:p>
            <a:pPr marL="0" indent="0" algn="l">
              <a:buNone/>
            </a:pPr>
            <a:endParaRPr lang="pl-PL" sz="800" b="1" i="1" u="none" strike="noStrike" baseline="0" dirty="0">
              <a:solidFill>
                <a:schemeClr val="tx1"/>
              </a:solidFill>
              <a:effectLst>
                <a:outerShdw blurRad="38100" dist="38100" dir="2700000" algn="tl">
                  <a:srgbClr val="000000">
                    <a:alpha val="43137"/>
                  </a:srgbClr>
                </a:outerShdw>
              </a:effectLst>
            </a:endParaRPr>
          </a:p>
          <a:p>
            <a:pPr marL="0" indent="0" algn="just">
              <a:buNone/>
            </a:pPr>
            <a:r>
              <a:rPr lang="pl-PL" dirty="0">
                <a:solidFill>
                  <a:schemeClr val="tx1"/>
                </a:solidFill>
              </a:rPr>
              <a:t>– objavljen u </a:t>
            </a:r>
            <a:r>
              <a:rPr lang="pl-PL" b="1" dirty="0">
                <a:solidFill>
                  <a:schemeClr val="tx1"/>
                </a:solidFill>
                <a:effectLst>
                  <a:outerShdw blurRad="38100" dist="38100" dir="2700000" algn="tl">
                    <a:srgbClr val="000000">
                      <a:alpha val="43137"/>
                    </a:srgbClr>
                  </a:outerShdw>
                </a:effectLst>
              </a:rPr>
              <a:t>Narodnim novinama broj 83</a:t>
            </a:r>
            <a:r>
              <a:rPr lang="hr-HR" b="1" dirty="0">
                <a:solidFill>
                  <a:schemeClr val="tx1"/>
                </a:solidFill>
                <a:effectLst>
                  <a:outerShdw blurRad="38100" dist="38100" dir="2700000" algn="tl">
                    <a:srgbClr val="000000">
                      <a:alpha val="43137"/>
                    </a:srgbClr>
                  </a:outerShdw>
                </a:effectLst>
              </a:rPr>
              <a:t>/2023  </a:t>
            </a:r>
            <a:r>
              <a:rPr lang="hr-HR" dirty="0">
                <a:solidFill>
                  <a:schemeClr val="tx1"/>
                </a:solidFill>
              </a:rPr>
              <a:t>dana </a:t>
            </a:r>
            <a:r>
              <a:rPr lang="pl-PL" i="0" u="none" strike="noStrike" baseline="0" dirty="0">
                <a:solidFill>
                  <a:schemeClr val="tx1"/>
                </a:solidFill>
              </a:rPr>
              <a:t> 21</a:t>
            </a:r>
            <a:r>
              <a:rPr lang="hr-HR" dirty="0">
                <a:solidFill>
                  <a:schemeClr val="tx1"/>
                </a:solidFill>
              </a:rPr>
              <a:t>.07.2023. </a:t>
            </a:r>
            <a:r>
              <a:rPr lang="hr-HR" b="1" u="sng" dirty="0">
                <a:solidFill>
                  <a:schemeClr val="tx1"/>
                </a:solidFill>
                <a:effectLst>
                  <a:outerShdw blurRad="38100" dist="38100" dir="2700000" algn="tl">
                    <a:srgbClr val="000000">
                      <a:alpha val="43137"/>
                    </a:srgbClr>
                  </a:outerShdw>
                </a:effectLst>
              </a:rPr>
              <a:t>stupio je na snagu </a:t>
            </a:r>
            <a:r>
              <a:rPr lang="pl-PL" b="1" i="0" u="sng" strike="noStrike" baseline="0" dirty="0">
                <a:solidFill>
                  <a:schemeClr val="tx1"/>
                </a:solidFill>
                <a:effectLst>
                  <a:outerShdw blurRad="38100" dist="38100" dir="2700000" algn="tl">
                    <a:srgbClr val="000000">
                      <a:alpha val="43137"/>
                    </a:srgbClr>
                  </a:outerShdw>
                </a:effectLst>
              </a:rPr>
              <a:t>29.07.2023.</a:t>
            </a:r>
            <a:endParaRPr lang="pl-PL" b="1" u="sng" dirty="0">
              <a:solidFill>
                <a:schemeClr val="tx1"/>
              </a:solidFill>
              <a:effectLst>
                <a:outerShdw blurRad="38100" dist="38100" dir="2700000" algn="tl">
                  <a:srgbClr val="000000">
                    <a:alpha val="43137"/>
                  </a:srgbClr>
                </a:outerShdw>
              </a:effectLst>
            </a:endParaRPr>
          </a:p>
          <a:p>
            <a:pPr marL="0" indent="0" algn="just">
              <a:lnSpc>
                <a:spcPct val="170000"/>
              </a:lnSpc>
              <a:buNone/>
            </a:pPr>
            <a:r>
              <a:rPr lang="hr-HR" dirty="0">
                <a:solidFill>
                  <a:schemeClr val="tx1"/>
                </a:solidFill>
              </a:rPr>
              <a:t>„novi” Z</a:t>
            </a:r>
            <a:r>
              <a:rPr lang="hr-HR" cap="none" dirty="0">
                <a:solidFill>
                  <a:schemeClr val="tx1"/>
                </a:solidFill>
              </a:rPr>
              <a:t>akon </a:t>
            </a:r>
            <a:r>
              <a:rPr lang="hr-HR" b="1" u="sng" cap="none" dirty="0">
                <a:solidFill>
                  <a:schemeClr val="tx1"/>
                </a:solidFill>
                <a:effectLst>
                  <a:outerShdw blurRad="38100" dist="38100" dir="2700000" algn="tl">
                    <a:srgbClr val="000000">
                      <a:alpha val="43137"/>
                    </a:srgbClr>
                  </a:outerShdw>
                </a:effectLst>
              </a:rPr>
              <a:t>nakon 20 godina </a:t>
            </a:r>
            <a:r>
              <a:rPr lang="hr-HR" cap="none" dirty="0">
                <a:solidFill>
                  <a:schemeClr val="tx1"/>
                </a:solidFill>
              </a:rPr>
              <a:t>od donošenja ”</a:t>
            </a:r>
            <a:r>
              <a:rPr lang="hr-HR" dirty="0">
                <a:solidFill>
                  <a:schemeClr val="tx1"/>
                </a:solidFill>
              </a:rPr>
              <a:t>starog” </a:t>
            </a:r>
            <a:r>
              <a:rPr lang="pl-PL" cap="none" dirty="0">
                <a:solidFill>
                  <a:schemeClr val="tx1"/>
                </a:solidFill>
              </a:rPr>
              <a:t>Zakona o pomorskom dobru i morskim lukama iz 2003.g. </a:t>
            </a:r>
          </a:p>
          <a:p>
            <a:pPr marL="0" indent="0" algn="just">
              <a:lnSpc>
                <a:spcPct val="170000"/>
              </a:lnSpc>
              <a:buNone/>
            </a:pPr>
            <a:r>
              <a:rPr lang="pl-PL" u="sng" dirty="0">
                <a:solidFill>
                  <a:schemeClr val="tx1"/>
                </a:solidFill>
              </a:rPr>
              <a:t>Donošenje „novog” ZPDML</a:t>
            </a:r>
          </a:p>
          <a:p>
            <a:pPr algn="just">
              <a:buFont typeface="Wingdings" panose="05000000000000000000" pitchFamily="2" charset="2"/>
              <a:buChar char="v"/>
            </a:pPr>
            <a:r>
              <a:rPr lang="pl-PL" cap="none" dirty="0">
                <a:solidFill>
                  <a:schemeClr val="tx1"/>
                </a:solidFill>
              </a:rPr>
              <a:t>Prvi prijedlog </a:t>
            </a:r>
            <a:r>
              <a:rPr lang="pl-PL" dirty="0">
                <a:solidFill>
                  <a:schemeClr val="tx1"/>
                </a:solidFill>
              </a:rPr>
              <a:t>„</a:t>
            </a:r>
            <a:r>
              <a:rPr lang="pl-PL" cap="none" dirty="0">
                <a:solidFill>
                  <a:schemeClr val="tx1"/>
                </a:solidFill>
              </a:rPr>
              <a:t>novog” Zakona iz 2018.g.</a:t>
            </a:r>
          </a:p>
          <a:p>
            <a:pPr algn="just">
              <a:buFont typeface="Wingdings" panose="05000000000000000000" pitchFamily="2" charset="2"/>
              <a:buChar char="v"/>
            </a:pPr>
            <a:r>
              <a:rPr lang="hr-HR" dirty="0">
                <a:solidFill>
                  <a:schemeClr val="tx1"/>
                </a:solidFill>
                <a:effectLst/>
                <a:ea typeface="Calibri" panose="020F0502020204030204" pitchFamily="34" charset="0"/>
                <a:cs typeface="Times New Roman" panose="02020603050405020304" pitchFamily="18" charset="0"/>
              </a:rPr>
              <a:t>Nacrt prijedloga zakona o pomorskom dobru i morskim lukama kojega je usvojila Vlada Republike Hrvatske 29.12.2022.</a:t>
            </a:r>
          </a:p>
          <a:p>
            <a:pPr algn="just">
              <a:buFont typeface="Wingdings" panose="05000000000000000000" pitchFamily="2" charset="2"/>
              <a:buChar char="v"/>
            </a:pPr>
            <a:r>
              <a:rPr lang="hr-HR" dirty="0">
                <a:solidFill>
                  <a:schemeClr val="tx1"/>
                </a:solidFill>
                <a:effectLst/>
                <a:ea typeface="Calibri" panose="020F0502020204030204" pitchFamily="34" charset="0"/>
                <a:cs typeface="Times New Roman" panose="02020603050405020304" pitchFamily="18" charset="0"/>
              </a:rPr>
              <a:t>konačni Prijedlog Zakona od 6.7.2023. kojega je donijela Vlada Republike Hrvatske i uputila u saborsku proceduru, </a:t>
            </a:r>
            <a:r>
              <a:rPr lang="pl-PL" dirty="0">
                <a:solidFill>
                  <a:schemeClr val="tx1"/>
                </a:solidFill>
              </a:rPr>
              <a:t>Hrvatski sabor </a:t>
            </a:r>
            <a:r>
              <a:rPr lang="pl-PL" b="0" i="0" u="none" strike="noStrike" baseline="0" dirty="0">
                <a:solidFill>
                  <a:schemeClr val="tx1"/>
                </a:solidFill>
              </a:rPr>
              <a:t>donio na sjednici 14. srpnja 2023.</a:t>
            </a:r>
            <a:endParaRPr lang="pl-PL" b="1" u="sng"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6472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D7F6A8-68D5-6AB8-FBF6-29C55FDD4EE7}"/>
              </a:ext>
            </a:extLst>
          </p:cNvPr>
          <p:cNvPicPr>
            <a:picLocks noChangeAspect="1"/>
          </p:cNvPicPr>
          <p:nvPr/>
        </p:nvPicPr>
        <p:blipFill>
          <a:blip r:embed="rId3"/>
          <a:stretch>
            <a:fillRect/>
          </a:stretch>
        </p:blipFill>
        <p:spPr>
          <a:xfrm>
            <a:off x="6763511" y="658368"/>
            <a:ext cx="5141977" cy="5541264"/>
          </a:xfrm>
          <a:prstGeom prst="rect">
            <a:avLst/>
          </a:prstGeom>
        </p:spPr>
      </p:pic>
      <p:sp>
        <p:nvSpPr>
          <p:cNvPr id="3" name="Content Placeholder 2">
            <a:extLst>
              <a:ext uri="{FF2B5EF4-FFF2-40B4-BE49-F238E27FC236}">
                <a16:creationId xmlns:a16="http://schemas.microsoft.com/office/drawing/2014/main" id="{877399A1-F460-CA05-0D81-D1049D12108C}"/>
              </a:ext>
            </a:extLst>
          </p:cNvPr>
          <p:cNvSpPr>
            <a:spLocks noGrp="1"/>
          </p:cNvSpPr>
          <p:nvPr>
            <p:ph type="subTitle" idx="1"/>
          </p:nvPr>
        </p:nvSpPr>
        <p:spPr>
          <a:xfrm>
            <a:off x="547052" y="1304544"/>
            <a:ext cx="6400800" cy="5132832"/>
          </a:xfrm>
        </p:spPr>
        <p:txBody>
          <a:bodyPr anchor="t">
            <a:normAutofit/>
          </a:bodyPr>
          <a:lstStyle/>
          <a:p>
            <a:pPr marL="0" indent="0">
              <a:lnSpc>
                <a:spcPct val="90000"/>
              </a:lnSpc>
              <a:buFont typeface="Arial" panose="020B0604020202020204" pitchFamily="34" charset="0"/>
              <a:buNone/>
            </a:pPr>
            <a:endParaRPr lang="hr-HR" sz="1400" dirty="0">
              <a:effectLst>
                <a:outerShdw blurRad="38100" dist="38100" dir="2700000" algn="tl">
                  <a:srgbClr val="000000">
                    <a:alpha val="43137"/>
                  </a:srgbClr>
                </a:outerShdw>
              </a:effectLst>
              <a:cs typeface="Arial" panose="020B0604020202020204" pitchFamily="34" charset="0"/>
            </a:endParaRPr>
          </a:p>
          <a:p>
            <a:pPr marL="0" indent="0">
              <a:lnSpc>
                <a:spcPct val="90000"/>
              </a:lnSpc>
              <a:buFont typeface="Arial" panose="020B0604020202020204" pitchFamily="34" charset="0"/>
              <a:buNone/>
            </a:pPr>
            <a:endParaRPr lang="hr-HR" sz="1400" dirty="0">
              <a:effectLst>
                <a:outerShdw blurRad="38100" dist="38100" dir="2700000" algn="tl">
                  <a:srgbClr val="000000">
                    <a:alpha val="43137"/>
                  </a:srgbClr>
                </a:outerShdw>
              </a:effectLst>
              <a:cs typeface="Arial" panose="020B0604020202020204" pitchFamily="34" charset="0"/>
            </a:endParaRPr>
          </a:p>
          <a:p>
            <a:pPr marL="0" indent="0" algn="ctr">
              <a:lnSpc>
                <a:spcPct val="90000"/>
              </a:lnSpc>
              <a:buFont typeface="Arial" panose="020B0604020202020204" pitchFamily="34" charset="0"/>
              <a:buNone/>
            </a:pPr>
            <a:r>
              <a:rPr lang="hr-HR" sz="4000" dirty="0">
                <a:effectLst>
                  <a:outerShdw blurRad="38100" dist="38100" dir="2700000" algn="tl">
                    <a:srgbClr val="000000">
                      <a:alpha val="43137"/>
                    </a:srgbClr>
                  </a:outerShdw>
                </a:effectLst>
                <a:latin typeface="+mj-lt"/>
                <a:cs typeface="Arial" panose="020B0604020202020204" pitchFamily="34" charset="0"/>
              </a:rPr>
              <a:t>Hvala na pažnji!</a:t>
            </a:r>
          </a:p>
          <a:p>
            <a:pPr marL="0" indent="0">
              <a:lnSpc>
                <a:spcPct val="90000"/>
              </a:lnSpc>
              <a:buFont typeface="Arial" panose="020B0604020202020204" pitchFamily="34" charset="0"/>
              <a:buNone/>
            </a:pPr>
            <a:endParaRPr lang="hr-HR" sz="1400" dirty="0">
              <a:cs typeface="Arial" panose="020B0604020202020204" pitchFamily="34" charset="0"/>
            </a:endParaRPr>
          </a:p>
          <a:p>
            <a:pPr marL="0" indent="0">
              <a:lnSpc>
                <a:spcPct val="90000"/>
              </a:lnSpc>
              <a:buFont typeface="Arial" panose="020B0604020202020204" pitchFamily="34" charset="0"/>
              <a:buNone/>
            </a:pPr>
            <a:endParaRPr lang="hr-HR" sz="1400" cap="none" dirty="0">
              <a:cs typeface="Arial" panose="020B0604020202020204" pitchFamily="34" charset="0"/>
            </a:endParaRPr>
          </a:p>
          <a:p>
            <a:pPr marL="0" indent="0">
              <a:lnSpc>
                <a:spcPct val="90000"/>
              </a:lnSpc>
              <a:buFont typeface="Arial" panose="020B0604020202020204" pitchFamily="34" charset="0"/>
              <a:buNone/>
            </a:pPr>
            <a:endParaRPr lang="hr-HR" sz="1400" cap="none" dirty="0">
              <a:cs typeface="Arial" panose="020B0604020202020204" pitchFamily="34" charset="0"/>
            </a:endParaRPr>
          </a:p>
          <a:p>
            <a:pPr marL="0" indent="0">
              <a:lnSpc>
                <a:spcPct val="90000"/>
              </a:lnSpc>
              <a:buFont typeface="Arial" panose="020B0604020202020204" pitchFamily="34" charset="0"/>
              <a:buNone/>
            </a:pPr>
            <a:endParaRPr lang="hr-HR" sz="1400" cap="none" dirty="0">
              <a:cs typeface="Arial" panose="020B0604020202020204" pitchFamily="34" charset="0"/>
            </a:endParaRPr>
          </a:p>
          <a:p>
            <a:pPr marR="64008" lvl="0">
              <a:lnSpc>
                <a:spcPct val="90000"/>
              </a:lnSpc>
              <a:spcBef>
                <a:spcPts val="400"/>
              </a:spcBef>
              <a:buSzPct val="68000"/>
              <a:buNone/>
              <a:defRPr/>
            </a:pPr>
            <a:r>
              <a:rPr lang="hr-HR" sz="2000" i="1" cap="none" dirty="0">
                <a:solidFill>
                  <a:schemeClr val="tx1"/>
                </a:solidFill>
                <a:effectLst>
                  <a:outerShdw blurRad="38100" dist="38100" dir="2700000" algn="tl">
                    <a:srgbClr val="000000">
                      <a:alpha val="43137"/>
                    </a:srgbClr>
                  </a:outerShdw>
                </a:effectLst>
                <a:cs typeface="Arial" panose="020B0604020202020204" pitchFamily="34" charset="0"/>
              </a:rPr>
              <a:t>Matko Lovreta, dipl.iur.</a:t>
            </a:r>
          </a:p>
          <a:p>
            <a:pPr marR="64008" lvl="0">
              <a:lnSpc>
                <a:spcPct val="90000"/>
              </a:lnSpc>
              <a:spcBef>
                <a:spcPts val="400"/>
              </a:spcBef>
              <a:buSzPct val="68000"/>
              <a:buNone/>
              <a:defRPr/>
            </a:pPr>
            <a:r>
              <a:rPr lang="hr-HR" sz="2000" i="1" cap="none" dirty="0">
                <a:solidFill>
                  <a:schemeClr val="tx1"/>
                </a:solidFill>
                <a:effectLst>
                  <a:outerShdw blurRad="38100" dist="38100" dir="2700000" algn="tl">
                    <a:srgbClr val="000000">
                      <a:alpha val="43137"/>
                    </a:srgbClr>
                  </a:outerShdw>
                </a:effectLst>
                <a:cs typeface="Arial" panose="020B0604020202020204" pitchFamily="34" charset="0"/>
              </a:rPr>
              <a:t>Privremeni pročelnik Upravnog odjela za razvoj Grada Makarske</a:t>
            </a:r>
            <a:endParaRPr lang="hr-HR" sz="2000" cap="none" dirty="0">
              <a:solidFill>
                <a:schemeClr val="tx1"/>
              </a:solidFill>
              <a:effectLst>
                <a:outerShdw blurRad="38100" dist="38100" dir="2700000" algn="tl">
                  <a:srgbClr val="000000">
                    <a:alpha val="43137"/>
                  </a:srgbClr>
                </a:outerShdw>
              </a:effectLst>
              <a:cs typeface="Arial" panose="020B0604020202020204" pitchFamily="34" charset="0"/>
            </a:endParaRPr>
          </a:p>
          <a:p>
            <a:pPr>
              <a:lnSpc>
                <a:spcPct val="90000"/>
              </a:lnSpc>
            </a:pPr>
            <a:endParaRPr lang="hr-HR" sz="1400" dirty="0"/>
          </a:p>
        </p:txBody>
      </p:sp>
    </p:spTree>
    <p:extLst>
      <p:ext uri="{BB962C8B-B14F-4D97-AF65-F5344CB8AC3E}">
        <p14:creationId xmlns:p14="http://schemas.microsoft.com/office/powerpoint/2010/main" val="3114181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FD1103-1232-2756-D4C3-BA7F2087CA33}"/>
              </a:ext>
            </a:extLst>
          </p:cNvPr>
          <p:cNvSpPr txBox="1"/>
          <p:nvPr/>
        </p:nvSpPr>
        <p:spPr>
          <a:xfrm>
            <a:off x="412295" y="340247"/>
            <a:ext cx="11095265" cy="677108"/>
          </a:xfrm>
          <a:prstGeom prst="rect">
            <a:avLst/>
          </a:prstGeom>
          <a:noFill/>
        </p:spPr>
        <p:txBody>
          <a:bodyPr wrap="square">
            <a:spAutoFit/>
          </a:bodyPr>
          <a:lstStyle/>
          <a:p>
            <a:pPr algn="l"/>
            <a:r>
              <a:rPr lang="pl-PL" sz="2000" b="1" i="1" dirty="0">
                <a:solidFill>
                  <a:schemeClr val="bg2">
                    <a:lumMod val="75000"/>
                  </a:schemeClr>
                </a:solidFill>
                <a:effectLst>
                  <a:outerShdw blurRad="38100" dist="38100" dir="2700000" algn="tl">
                    <a:srgbClr val="000000">
                      <a:alpha val="43137"/>
                    </a:srgbClr>
                  </a:outerShdw>
                </a:effectLst>
                <a:latin typeface="+mj-lt"/>
              </a:rPr>
              <a:t>PLANOVI UPRAVLJANJA POMORSKIM DOBROM JEDINICA LOKALNE SAMOUPRAVE – čl.39.</a:t>
            </a:r>
            <a:endParaRPr lang="pl-PL" sz="2000" b="1" i="1" u="none" strike="noStrike" baseline="0" dirty="0">
              <a:solidFill>
                <a:schemeClr val="bg2">
                  <a:lumMod val="75000"/>
                </a:schemeClr>
              </a:solidFill>
              <a:effectLst>
                <a:outerShdw blurRad="38100" dist="38100" dir="2700000" algn="tl">
                  <a:srgbClr val="000000">
                    <a:alpha val="43137"/>
                  </a:srgbClr>
                </a:outerShdw>
              </a:effectLst>
              <a:latin typeface="+mj-lt"/>
            </a:endParaRPr>
          </a:p>
          <a:p>
            <a:pPr algn="l"/>
            <a:endParaRPr lang="pl-PL" sz="1800" b="0" i="0" u="none" strike="noStrike" baseline="0" dirty="0">
              <a:latin typeface="MinionPro-Cn"/>
            </a:endParaRPr>
          </a:p>
        </p:txBody>
      </p:sp>
      <p:sp>
        <p:nvSpPr>
          <p:cNvPr id="4" name="TextBox 3">
            <a:extLst>
              <a:ext uri="{FF2B5EF4-FFF2-40B4-BE49-F238E27FC236}">
                <a16:creationId xmlns:a16="http://schemas.microsoft.com/office/drawing/2014/main" id="{8C0F9F7C-7F82-D6C0-BE05-6519E8971684}"/>
              </a:ext>
            </a:extLst>
          </p:cNvPr>
          <p:cNvSpPr txBox="1"/>
          <p:nvPr/>
        </p:nvSpPr>
        <p:spPr>
          <a:xfrm>
            <a:off x="412295" y="960032"/>
            <a:ext cx="11017705" cy="5728491"/>
          </a:xfrm>
          <a:prstGeom prst="rect">
            <a:avLst/>
          </a:prstGeom>
          <a:noFill/>
        </p:spPr>
        <p:txBody>
          <a:bodyPr wrap="square">
            <a:spAutoFit/>
          </a:bodyPr>
          <a:lstStyle/>
          <a:p>
            <a:pPr algn="just">
              <a:lnSpc>
                <a:spcPct val="107000"/>
              </a:lnSpc>
              <a:spcAft>
                <a:spcPts val="800"/>
              </a:spcAft>
            </a:pPr>
            <a:r>
              <a:rPr lang="hr-HR" b="1"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IZVRŠNO TIJELO JLS </a:t>
            </a:r>
            <a:r>
              <a:rPr lang="hr-HR" kern="0" dirty="0">
                <a:solidFill>
                  <a:schemeClr val="tx1"/>
                </a:solidFill>
                <a:effectLst/>
                <a:ea typeface="Calibri" panose="020F0502020204030204" pitchFamily="34" charset="0"/>
                <a:cs typeface="MinionPro-Cn"/>
              </a:rPr>
              <a:t>(</a:t>
            </a:r>
            <a:r>
              <a:rPr lang="hr-HR" b="1" kern="0" dirty="0">
                <a:effectLst>
                  <a:outerShdw blurRad="38100" dist="38100" dir="2700000" algn="tl">
                    <a:srgbClr val="000000">
                      <a:alpha val="43137"/>
                    </a:srgbClr>
                  </a:outerShdw>
                </a:effectLst>
                <a:ea typeface="Calibri" panose="020F0502020204030204" pitchFamily="34" charset="0"/>
                <a:cs typeface="MinionPro-Cn"/>
              </a:rPr>
              <a:t>gradonačelnik/općinski načelnik</a:t>
            </a:r>
            <a:r>
              <a:rPr lang="hr-HR" kern="0" dirty="0">
                <a:effectLst/>
                <a:ea typeface="Calibri" panose="020F0502020204030204" pitchFamily="34" charset="0"/>
                <a:cs typeface="MinionPro-Cn"/>
              </a:rPr>
              <a:t>), odnosno ravnatelj javne ustanove za zaštićene dijelove prirode, </a:t>
            </a:r>
            <a:r>
              <a:rPr lang="hr-HR"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dužno je najkasnije do 1. rujna tekuće godine </a:t>
            </a:r>
            <a:r>
              <a:rPr lang="hr-HR" kern="0" dirty="0">
                <a:solidFill>
                  <a:schemeClr val="tx1"/>
                </a:solidFill>
                <a:effectLst/>
                <a:ea typeface="Calibri" panose="020F0502020204030204" pitchFamily="34" charset="0"/>
                <a:cs typeface="MinionPro-Cn"/>
              </a:rPr>
              <a:t>izraditi </a:t>
            </a:r>
            <a:r>
              <a:rPr lang="hr-HR"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Prijedlog plana upravljanja pomorskim </a:t>
            </a:r>
            <a:r>
              <a:rPr lang="hr-HR" b="1" u="sng" kern="0" dirty="0">
                <a:effectLst>
                  <a:outerShdw blurRad="38100" dist="38100" dir="2700000" algn="tl">
                    <a:srgbClr val="000000">
                      <a:alpha val="43137"/>
                    </a:srgbClr>
                  </a:outerShdw>
                </a:effectLst>
                <a:ea typeface="Calibri" panose="020F0502020204030204" pitchFamily="34" charset="0"/>
                <a:cs typeface="MinionPro-Cn"/>
              </a:rPr>
              <a:t>dobrom </a:t>
            </a:r>
            <a:r>
              <a:rPr lang="hr-HR" kern="0" dirty="0">
                <a:effectLst/>
                <a:ea typeface="Calibri" panose="020F0502020204030204" pitchFamily="34" charset="0"/>
                <a:cs typeface="MinionPro-Cn"/>
              </a:rPr>
              <a:t>odnosno Prijedlog plana upravljanja pomorskim dobrom unutar zaštićenog dijela prirode</a:t>
            </a:r>
            <a:r>
              <a:rPr lang="hr-HR" u="sng" kern="0" dirty="0">
                <a:solidFill>
                  <a:schemeClr val="tx1"/>
                </a:solidFill>
                <a:effectLst/>
                <a:ea typeface="Calibri" panose="020F0502020204030204" pitchFamily="34" charset="0"/>
                <a:cs typeface="MinionPro-Cn"/>
              </a:rPr>
              <a:t> </a:t>
            </a:r>
            <a:r>
              <a:rPr lang="hr-HR"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za iduće razdoblje od </a:t>
            </a:r>
            <a:r>
              <a:rPr lang="hr-HR"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pet godina !!!!!!</a:t>
            </a:r>
            <a:r>
              <a:rPr lang="hr-HR"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 </a:t>
            </a:r>
            <a:r>
              <a:rPr lang="hr-HR" kern="0" dirty="0">
                <a:solidFill>
                  <a:schemeClr val="tx1"/>
                </a:solidFill>
                <a:effectLst/>
                <a:ea typeface="Calibri" panose="020F0502020204030204" pitchFamily="34" charset="0"/>
                <a:cs typeface="MinionPro-Cn"/>
              </a:rPr>
              <a:t>Na područjima gdje zaštićeni dijelovi prirode obuhvaćaju građevinska područja unutar naselja ili područja značajnog krajobraza Prijedlog plana upravljanja pomorskim dobrom donosi izvršno tijelo jedinice lokalne samouprave.</a:t>
            </a:r>
          </a:p>
          <a:p>
            <a:pPr algn="just">
              <a:lnSpc>
                <a:spcPct val="107000"/>
              </a:lnSpc>
              <a:spcAft>
                <a:spcPts val="800"/>
              </a:spcAft>
            </a:pPr>
            <a:endParaRPr lang="hr-HR" sz="8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endParaRPr>
          </a:p>
          <a:p>
            <a:pPr algn="just">
              <a:lnSpc>
                <a:spcPct val="107000"/>
              </a:lnSpc>
              <a:spcAft>
                <a:spcPts val="800"/>
              </a:spcAft>
            </a:pPr>
            <a:r>
              <a:rPr lang="hr-HR"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Prijedlog Plana upravljanja pomorskim dobrom sadrži:</a:t>
            </a:r>
          </a:p>
          <a:p>
            <a:pPr marL="898525" indent="-360363" algn="just">
              <a:lnSpc>
                <a:spcPct val="107000"/>
              </a:lnSpc>
              <a:spcAft>
                <a:spcPts val="800"/>
              </a:spcAft>
              <a:buFont typeface="Wingdings" panose="05000000000000000000" pitchFamily="2" charset="2"/>
              <a:buChar char="v"/>
            </a:pPr>
            <a:r>
              <a:rPr lang="hr-HR"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planirane aktivnosti na pomorskom dobru i prioritete njihove realizacije, </a:t>
            </a:r>
          </a:p>
          <a:p>
            <a:pPr marL="898525" indent="-360363" algn="just">
              <a:lnSpc>
                <a:spcPct val="107000"/>
              </a:lnSpc>
              <a:spcAft>
                <a:spcPts val="800"/>
              </a:spcAft>
              <a:buFont typeface="Wingdings" panose="05000000000000000000" pitchFamily="2" charset="2"/>
              <a:buChar char="v"/>
            </a:pPr>
            <a:r>
              <a:rPr lang="hr-HR"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izvore sredstava za njihovu realizaciju, </a:t>
            </a:r>
          </a:p>
          <a:p>
            <a:pPr marL="898525" indent="-360363" algn="just">
              <a:lnSpc>
                <a:spcPct val="107000"/>
              </a:lnSpc>
              <a:spcAft>
                <a:spcPts val="800"/>
              </a:spcAft>
              <a:buFont typeface="Wingdings" panose="05000000000000000000" pitchFamily="2" charset="2"/>
              <a:buChar char="v"/>
            </a:pPr>
            <a:r>
              <a:rPr lang="hr-HR"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plan održavanja, dohranjivanja plaža i gradnje na pomorskom dobru, </a:t>
            </a:r>
          </a:p>
          <a:p>
            <a:pPr marL="898525" indent="-360363" algn="just">
              <a:lnSpc>
                <a:spcPct val="107000"/>
              </a:lnSpc>
              <a:spcAft>
                <a:spcPts val="800"/>
              </a:spcAft>
              <a:buFont typeface="Wingdings" panose="05000000000000000000" pitchFamily="2" charset="2"/>
              <a:buChar char="v"/>
            </a:pPr>
            <a:r>
              <a:rPr lang="hr-HR"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plan davanja dozvola na pomorskom dobru i </a:t>
            </a:r>
          </a:p>
          <a:p>
            <a:pPr marL="898525" indent="-360363" algn="just">
              <a:lnSpc>
                <a:spcPct val="107000"/>
              </a:lnSpc>
              <a:spcAft>
                <a:spcPts val="800"/>
              </a:spcAft>
              <a:buFont typeface="Wingdings" panose="05000000000000000000" pitchFamily="2" charset="2"/>
              <a:buChar char="v"/>
            </a:pPr>
            <a:r>
              <a:rPr lang="hr-HR"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plan nadzora ovlaštenika dozvola na pomorskom dobru</a:t>
            </a:r>
          </a:p>
          <a:p>
            <a:pPr algn="l"/>
            <a:endParaRPr lang="pl-PL" b="0" i="0" u="none" strike="noStrike" baseline="0" dirty="0"/>
          </a:p>
          <a:p>
            <a:pPr algn="l"/>
            <a:r>
              <a:rPr lang="pl-PL" b="1" i="0" u="none" strike="noStrike" baseline="0" dirty="0">
                <a:effectLst>
                  <a:outerShdw blurRad="38100" dist="38100" dir="2700000" algn="tl">
                    <a:srgbClr val="000000">
                      <a:alpha val="43137"/>
                    </a:srgbClr>
                  </a:outerShdw>
                </a:effectLst>
              </a:rPr>
              <a:t>Ministar pravilnikom </a:t>
            </a:r>
            <a:r>
              <a:rPr lang="pl-PL" b="0" i="0" u="none" strike="noStrike" baseline="0" dirty="0"/>
              <a:t>propisuje sadržaj Plana upravljanja </a:t>
            </a:r>
            <a:r>
              <a:rPr lang="hr-HR" b="0" i="0" u="none" strike="noStrike" baseline="0" dirty="0"/>
              <a:t>pomorskim dobrom, koji je dužan donijeti  </a:t>
            </a:r>
            <a:r>
              <a:rPr lang="hr-HR" b="1" i="0" u="none" strike="noStrike" baseline="0" dirty="0">
                <a:effectLst>
                  <a:outerShdw blurRad="38100" dist="38100" dir="2700000" algn="tl">
                    <a:srgbClr val="000000">
                      <a:alpha val="43137"/>
                    </a:srgbClr>
                  </a:outerShdw>
                </a:effectLst>
              </a:rPr>
              <a:t>u</a:t>
            </a:r>
            <a:r>
              <a:rPr lang="pl-PL" b="1" i="0" u="none" strike="noStrike" baseline="0" dirty="0">
                <a:effectLst>
                  <a:outerShdw blurRad="38100" dist="38100" dir="2700000" algn="tl">
                    <a:srgbClr val="000000">
                      <a:alpha val="43137"/>
                    </a:srgbClr>
                  </a:outerShdw>
                </a:effectLst>
              </a:rPr>
              <a:t> roku od </a:t>
            </a:r>
            <a:r>
              <a:rPr lang="pl-PL" b="1" i="0" u="sng" strike="noStrike" baseline="0" dirty="0">
                <a:effectLst>
                  <a:outerShdw blurRad="38100" dist="38100" dir="2700000" algn="tl">
                    <a:srgbClr val="000000">
                      <a:alpha val="43137"/>
                    </a:srgbClr>
                  </a:outerShdw>
                </a:effectLst>
              </a:rPr>
              <a:t>godinu dana </a:t>
            </a:r>
            <a:r>
              <a:rPr lang="pl-PL" b="1" i="0" u="none" strike="noStrike" baseline="0" dirty="0">
                <a:effectLst>
                  <a:outerShdw blurRad="38100" dist="38100" dir="2700000" algn="tl">
                    <a:srgbClr val="000000">
                      <a:alpha val="43137"/>
                    </a:srgbClr>
                  </a:outerShdw>
                </a:effectLst>
              </a:rPr>
              <a:t>od dana stupanja na ZPDML</a:t>
            </a:r>
          </a:p>
        </p:txBody>
      </p:sp>
    </p:spTree>
    <p:extLst>
      <p:ext uri="{BB962C8B-B14F-4D97-AF65-F5344CB8AC3E}">
        <p14:creationId xmlns:p14="http://schemas.microsoft.com/office/powerpoint/2010/main" val="192953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DFD5C8-17BF-C4FF-5EF9-AAC5A5BA3BBF}"/>
              </a:ext>
            </a:extLst>
          </p:cNvPr>
          <p:cNvSpPr>
            <a:spLocks noGrp="1"/>
          </p:cNvSpPr>
          <p:nvPr>
            <p:ph type="body" idx="1"/>
          </p:nvPr>
        </p:nvSpPr>
        <p:spPr>
          <a:xfrm>
            <a:off x="835685" y="397164"/>
            <a:ext cx="10520630" cy="6123049"/>
          </a:xfrm>
        </p:spPr>
        <p:txBody>
          <a:bodyPr>
            <a:noAutofit/>
          </a:bodyPr>
          <a:lstStyle/>
          <a:p>
            <a:pPr algn="just">
              <a:lnSpc>
                <a:spcPct val="107000"/>
              </a:lnSpc>
              <a:spcAft>
                <a:spcPts val="800"/>
              </a:spcAft>
            </a:pPr>
            <a:r>
              <a:rPr lang="hr-HR" i="1" kern="0" dirty="0">
                <a:solidFill>
                  <a:schemeClr val="tx1"/>
                </a:solidFill>
                <a:ea typeface="Calibri" panose="020F0502020204030204" pitchFamily="34" charset="0"/>
                <a:cs typeface="MinionPro-Cn"/>
              </a:rPr>
              <a:t>Za </a:t>
            </a:r>
            <a:r>
              <a:rPr lang="hr-HR" kern="0" dirty="0">
                <a:solidFill>
                  <a:schemeClr val="tx1"/>
                </a:solidFill>
                <a:ea typeface="Calibri" panose="020F0502020204030204" pitchFamily="34" charset="0"/>
                <a:cs typeface="MinionPro-Cn"/>
              </a:rPr>
              <a:t>Prijedlog plana upravljanja pomorskim dobrom  potrebno je </a:t>
            </a:r>
            <a:r>
              <a:rPr lang="hr-HR" i="1" kern="0" dirty="0">
                <a:solidFill>
                  <a:schemeClr val="tx1"/>
                </a:solidFill>
                <a:ea typeface="Calibri" panose="020F0502020204030204" pitchFamily="34" charset="0"/>
                <a:cs typeface="MinionPro-Cn"/>
              </a:rPr>
              <a:t>provesti </a:t>
            </a:r>
            <a:r>
              <a:rPr lang="hr-HR" b="1"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javno savjetovanje </a:t>
            </a:r>
            <a:r>
              <a:rPr lang="hr-HR"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u trajanju od najmanje </a:t>
            </a:r>
            <a:r>
              <a:rPr lang="hr-HR"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30 dana</a:t>
            </a:r>
            <a:r>
              <a:rPr lang="hr-HR"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 </a:t>
            </a:r>
            <a:r>
              <a:rPr lang="hr-HR" kern="0" dirty="0">
                <a:solidFill>
                  <a:schemeClr val="tx1"/>
                </a:solidFill>
                <a:effectLst/>
                <a:ea typeface="Calibri" panose="020F0502020204030204" pitchFamily="34" charset="0"/>
                <a:cs typeface="MinionPro-Cn"/>
              </a:rPr>
              <a:t>u skladu s </a:t>
            </a:r>
            <a:r>
              <a:rPr lang="hr-HR"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Zakonom o pravu na pristup informacijama</a:t>
            </a:r>
            <a:r>
              <a:rPr lang="hr-HR" kern="0" dirty="0">
                <a:solidFill>
                  <a:schemeClr val="tx1"/>
                </a:solidFill>
                <a:effectLst/>
                <a:ea typeface="Calibri" panose="020F0502020204030204" pitchFamily="34" charset="0"/>
                <a:cs typeface="MinionPro-Cn"/>
              </a:rPr>
              <a:t>.</a:t>
            </a:r>
          </a:p>
          <a:p>
            <a:pPr algn="just">
              <a:lnSpc>
                <a:spcPct val="107000"/>
              </a:lnSpc>
              <a:spcAft>
                <a:spcPts val="800"/>
              </a:spcAft>
            </a:pPr>
            <a:endParaRPr lang="hr-HR" sz="800" kern="0" dirty="0">
              <a:solidFill>
                <a:schemeClr val="tx1"/>
              </a:solidFill>
              <a:effectLst/>
              <a:ea typeface="Calibri" panose="020F0502020204030204" pitchFamily="34" charset="0"/>
              <a:cs typeface="MinionPro-Cn"/>
            </a:endParaRPr>
          </a:p>
          <a:p>
            <a:pPr algn="just">
              <a:lnSpc>
                <a:spcPct val="107000"/>
              </a:lnSpc>
              <a:spcAft>
                <a:spcPts val="800"/>
              </a:spcAft>
            </a:pPr>
            <a:r>
              <a:rPr lang="hr-HR" kern="0" dirty="0">
                <a:solidFill>
                  <a:schemeClr val="tx1"/>
                </a:solidFill>
                <a:effectLst/>
                <a:ea typeface="Calibri" panose="020F0502020204030204" pitchFamily="34" charset="0"/>
                <a:cs typeface="MinionPro-Cn"/>
              </a:rPr>
              <a:t>Po provedbi javnog savjetovanja </a:t>
            </a:r>
            <a:r>
              <a:rPr lang="hr-HR"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Plan upravljanja pomorskim dobrom za jedinicu lokalne samouprave </a:t>
            </a:r>
            <a:r>
              <a:rPr lang="hr-HR"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donosi predstavničko tijelo jedinice lokalne samouprave (gradsko/općinsko vijeće)</a:t>
            </a:r>
            <a:r>
              <a:rPr lang="hr-HR" b="1"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 </a:t>
            </a:r>
            <a:r>
              <a:rPr lang="hr-HR" b="1" kern="0" dirty="0">
                <a:solidFill>
                  <a:srgbClr val="FFC000"/>
                </a:solidFill>
                <a:effectLst>
                  <a:outerShdw blurRad="38100" dist="38100" dir="2700000" algn="tl">
                    <a:srgbClr val="000000">
                      <a:alpha val="43137"/>
                    </a:srgbClr>
                  </a:outerShdw>
                </a:effectLst>
                <a:ea typeface="Calibri" panose="020F0502020204030204" pitchFamily="34" charset="0"/>
                <a:cs typeface="MinionPro-Cn"/>
              </a:rPr>
              <a:t>(NOVOST!!!!) </a:t>
            </a:r>
            <a:r>
              <a:rPr lang="hr-HR" kern="0" dirty="0">
                <a:solidFill>
                  <a:schemeClr val="tx1"/>
                </a:solidFill>
                <a:effectLst/>
                <a:ea typeface="Calibri" panose="020F0502020204030204" pitchFamily="34" charset="0"/>
                <a:cs typeface="MinionPro-Cn"/>
              </a:rPr>
              <a:t>te Plan </a:t>
            </a:r>
            <a:r>
              <a:rPr lang="hr-HR" b="1" kern="0" dirty="0">
                <a:solidFill>
                  <a:schemeClr val="tx1"/>
                </a:solidFill>
                <a:effectLst/>
                <a:ea typeface="Calibri" panose="020F0502020204030204" pitchFamily="34" charset="0"/>
                <a:cs typeface="MinionPro-Cn"/>
              </a:rPr>
              <a:t>dostavlja jedinici područne (regionalne) samouprave i nadležnoj lučkoj kapetaniji radi </a:t>
            </a:r>
            <a:r>
              <a:rPr lang="hr-HR"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davanja suglasnosti</a:t>
            </a:r>
            <a:r>
              <a:rPr lang="hr-HR" b="1" kern="0" dirty="0">
                <a:solidFill>
                  <a:schemeClr val="tx1"/>
                </a:solidFill>
                <a:effectLst/>
                <a:ea typeface="Calibri" panose="020F0502020204030204" pitchFamily="34" charset="0"/>
                <a:cs typeface="MinionPro-Cn"/>
              </a:rPr>
              <a:t>.</a:t>
            </a:r>
          </a:p>
          <a:p>
            <a:pPr algn="just">
              <a:lnSpc>
                <a:spcPct val="107000"/>
              </a:lnSpc>
              <a:spcAft>
                <a:spcPts val="800"/>
              </a:spcAft>
            </a:pPr>
            <a:endParaRPr lang="hr-HR" sz="800" b="1"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kern="0" dirty="0">
                <a:solidFill>
                  <a:schemeClr val="tx1"/>
                </a:solidFill>
                <a:effectLst/>
                <a:ea typeface="Calibri" panose="020F0502020204030204" pitchFamily="34" charset="0"/>
                <a:cs typeface="MinionPro-Cn"/>
              </a:rPr>
              <a:t>Na Prijedlog Plana upravljanja pomorskim dobrom </a:t>
            </a:r>
            <a:r>
              <a:rPr lang="hr-HR"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prethodnu suglasnost mora dati javnopravno tijelo nadležno za prostorno planiranje i gradnju</a:t>
            </a:r>
            <a:r>
              <a:rPr lang="hr-HR" kern="0" dirty="0">
                <a:solidFill>
                  <a:schemeClr val="tx1"/>
                </a:solidFill>
                <a:effectLst/>
                <a:ea typeface="Calibri" panose="020F0502020204030204" pitchFamily="34" charset="0"/>
                <a:cs typeface="MinionPro-Cn"/>
              </a:rPr>
              <a:t>. </a:t>
            </a:r>
            <a:r>
              <a:rPr lang="hr-HR" kern="0" dirty="0">
                <a:solidFill>
                  <a:schemeClr val="tx1"/>
                </a:solidFill>
                <a:ea typeface="Calibri" panose="020F0502020204030204" pitchFamily="34" charset="0"/>
                <a:cs typeface="MinionPro-Cn"/>
              </a:rPr>
              <a:t>Po ishođenju te suglasnosti (a nakon što ga usvoji predstavničko tijelo JLS) Plan upravljanja pomorskim dobrom </a:t>
            </a:r>
            <a:r>
              <a:rPr lang="hr-HR"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objavljuje se u službenom glasniku JLS</a:t>
            </a:r>
            <a:r>
              <a:rPr lang="hr-HR" kern="0" dirty="0">
                <a:solidFill>
                  <a:schemeClr val="tx1"/>
                </a:solidFill>
                <a:ea typeface="Calibri" panose="020F0502020204030204" pitchFamily="34" charset="0"/>
                <a:cs typeface="MinionPro-Cn"/>
              </a:rPr>
              <a:t>.</a:t>
            </a:r>
          </a:p>
        </p:txBody>
      </p:sp>
    </p:spTree>
    <p:extLst>
      <p:ext uri="{BB962C8B-B14F-4D97-AF65-F5344CB8AC3E}">
        <p14:creationId xmlns:p14="http://schemas.microsoft.com/office/powerpoint/2010/main" val="10957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D42B3A-213E-94D3-5DDB-9AA169B9C30B}"/>
              </a:ext>
            </a:extLst>
          </p:cNvPr>
          <p:cNvSpPr txBox="1"/>
          <p:nvPr/>
        </p:nvSpPr>
        <p:spPr>
          <a:xfrm>
            <a:off x="1012371" y="901016"/>
            <a:ext cx="10080502" cy="4595104"/>
          </a:xfrm>
          <a:prstGeom prst="rect">
            <a:avLst/>
          </a:prstGeom>
          <a:noFill/>
        </p:spPr>
        <p:txBody>
          <a:bodyPr wrap="square">
            <a:spAutoFit/>
          </a:bodyPr>
          <a:lstStyle/>
          <a:p>
            <a:pPr algn="just">
              <a:lnSpc>
                <a:spcPct val="107000"/>
              </a:lnSpc>
              <a:spcAft>
                <a:spcPts val="800"/>
              </a:spcAft>
            </a:pPr>
            <a:r>
              <a:rPr lang="hr-HR" sz="2000" kern="0" dirty="0">
                <a:solidFill>
                  <a:schemeClr val="tx1"/>
                </a:solidFill>
                <a:effectLst/>
                <a:ea typeface="Calibri" panose="020F0502020204030204" pitchFamily="34" charset="0"/>
                <a:cs typeface="MinionPro-Cn"/>
              </a:rPr>
              <a:t>Plan upravljanja pomorskim dobrom jedinice lokalne samouprave </a:t>
            </a:r>
            <a:r>
              <a:rPr lang="hr-HR" sz="20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mora planirati sredstva </a:t>
            </a:r>
            <a:r>
              <a:rPr lang="hr-HR" sz="2000" kern="0" dirty="0">
                <a:solidFill>
                  <a:schemeClr val="tx1"/>
                </a:solidFill>
                <a:effectLst/>
                <a:ea typeface="Calibri" panose="020F0502020204030204" pitchFamily="34" charset="0"/>
                <a:cs typeface="MinionPro-Cn"/>
              </a:rPr>
              <a:t>za uklanjanje nezakonito izgrađenih građevina i zahvata u prostoru koji se prema propisima kojima se uređuje građenje ne smatraju građenjem.</a:t>
            </a:r>
          </a:p>
          <a:p>
            <a:pPr algn="just">
              <a:lnSpc>
                <a:spcPct val="107000"/>
              </a:lnSpc>
              <a:spcAft>
                <a:spcPts val="800"/>
              </a:spcAft>
            </a:pPr>
            <a:endParaRPr lang="hr-HR" sz="20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2000" kern="0" dirty="0">
                <a:solidFill>
                  <a:schemeClr val="tx1"/>
                </a:solidFill>
                <a:effectLst/>
                <a:ea typeface="Calibri" panose="020F0502020204030204" pitchFamily="34" charset="0"/>
                <a:cs typeface="MinionPro-Cn"/>
              </a:rPr>
              <a:t>Ako se Planom upravljanja pomorskim dobrom </a:t>
            </a:r>
            <a:r>
              <a:rPr lang="hr-HR" sz="20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predviđa dohranjivanje plaža</a:t>
            </a:r>
            <a:r>
              <a:rPr lang="hr-HR" sz="2000" kern="0" dirty="0">
                <a:solidFill>
                  <a:schemeClr val="tx1"/>
                </a:solidFill>
                <a:effectLst/>
                <a:ea typeface="Calibri" panose="020F0502020204030204" pitchFamily="34" charset="0"/>
                <a:cs typeface="MinionPro-Cn"/>
              </a:rPr>
              <a:t>, </a:t>
            </a:r>
            <a:r>
              <a:rPr lang="hr-HR" sz="2000" kern="0" dirty="0">
                <a:ea typeface="Calibri" panose="020F0502020204030204" pitchFamily="34" charset="0"/>
                <a:cs typeface="MinionPro-Cn"/>
              </a:rPr>
              <a:t>jedinica lokalne samouprave</a:t>
            </a:r>
            <a:r>
              <a:rPr lang="hr-HR" sz="2000" kern="0" dirty="0">
                <a:solidFill>
                  <a:schemeClr val="tx1"/>
                </a:solidFill>
                <a:effectLst/>
                <a:ea typeface="Calibri" panose="020F0502020204030204" pitchFamily="34" charset="0"/>
                <a:cs typeface="MinionPro-Cn"/>
              </a:rPr>
              <a:t> mora prije donošenja Plana zatražiti </a:t>
            </a:r>
            <a:r>
              <a:rPr lang="hr-HR" sz="20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prethodnu suglasnost </a:t>
            </a:r>
            <a:r>
              <a:rPr lang="hr-HR" sz="2000"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upravnog odjela u jedinici područne (regionalne) samouprave </a:t>
            </a:r>
            <a:r>
              <a:rPr lang="hr-HR" sz="2000" kern="0" dirty="0">
                <a:solidFill>
                  <a:schemeClr val="tx1"/>
                </a:solidFill>
                <a:effectLst/>
                <a:ea typeface="Calibri" panose="020F0502020204030204" pitchFamily="34" charset="0"/>
                <a:cs typeface="MinionPro-Cn"/>
              </a:rPr>
              <a:t>u čijem su djelokrugu poslovi zaštite okoliša i prirode, koja se izdaje kao upravni akt. </a:t>
            </a:r>
          </a:p>
          <a:p>
            <a:pPr algn="just"/>
            <a:r>
              <a:rPr lang="hr-HR" sz="2000" kern="0" dirty="0">
                <a:solidFill>
                  <a:schemeClr val="tx1"/>
                </a:solidFill>
                <a:effectLst/>
                <a:ea typeface="Calibri" panose="020F0502020204030204" pitchFamily="34" charset="0"/>
                <a:cs typeface="MinionPro-Cn"/>
              </a:rPr>
              <a:t>Ako navedeno javnopravno tijelo u </a:t>
            </a:r>
            <a:r>
              <a:rPr lang="hr-HR" sz="2000" b="0" i="0" u="none" strike="noStrike" baseline="0" dirty="0"/>
              <a:t>jedinici područne (regionalne) samouprave</a:t>
            </a:r>
            <a:r>
              <a:rPr lang="hr-HR" sz="2000" kern="0" dirty="0">
                <a:solidFill>
                  <a:schemeClr val="tx1"/>
                </a:solidFill>
                <a:effectLst/>
                <a:ea typeface="Calibri" panose="020F0502020204030204" pitchFamily="34" charset="0"/>
                <a:cs typeface="MinionPro-Cn"/>
              </a:rPr>
              <a:t> propusti ili odbije dati traženu suglasnosti smatra se da Plan u tom dijelu nije valjan.</a:t>
            </a:r>
            <a:endParaRPr lang="hr-HR" sz="2000" kern="0" dirty="0">
              <a:solidFill>
                <a:schemeClr val="tx1"/>
              </a:solidFill>
              <a:effectLst/>
              <a:ea typeface="Calibri" panose="020F0502020204030204" pitchFamily="34" charset="0"/>
              <a:cs typeface="Times New Roman" panose="02020603050405020304" pitchFamily="18" charset="0"/>
            </a:endParaRPr>
          </a:p>
          <a:p>
            <a:pPr algn="just"/>
            <a:endParaRPr lang="hr-HR" sz="2000" kern="100" dirty="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4014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C1269-940E-D9A9-4118-B7AA9D567B6B}"/>
              </a:ext>
            </a:extLst>
          </p:cNvPr>
          <p:cNvSpPr>
            <a:spLocks noGrp="1"/>
          </p:cNvSpPr>
          <p:nvPr>
            <p:ph type="title"/>
          </p:nvPr>
        </p:nvSpPr>
        <p:spPr>
          <a:xfrm>
            <a:off x="1020535" y="432706"/>
            <a:ext cx="10435544" cy="383722"/>
          </a:xfrm>
        </p:spPr>
        <p:txBody>
          <a:bodyPr>
            <a:normAutofit fontScale="90000"/>
          </a:bodyPr>
          <a:lstStyle/>
          <a:p>
            <a:br>
              <a:rPr lang="hr-HR" b="1" i="1" kern="0" dirty="0">
                <a:latin typeface="MinionPro-CnIt"/>
                <a:ea typeface="Calibri" panose="020F0502020204030204" pitchFamily="34" charset="0"/>
                <a:cs typeface="MinionPro-CnIt"/>
              </a:rPr>
            </a:br>
            <a:r>
              <a:rPr lang="hr-HR" sz="22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Dozvole na pomorskom dobru (ex koncesijska odobrenja)</a:t>
            </a:r>
            <a:br>
              <a:rPr lang="hr-HR" sz="2200" b="1" kern="10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endParaRPr lang="hr-HR" sz="2200" b="1" dirty="0">
              <a:solidFill>
                <a:schemeClr val="bg2">
                  <a:lumMod val="75000"/>
                </a:schemeClr>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69307E1A-7F85-DE03-C34B-A32E6A247E85}"/>
              </a:ext>
            </a:extLst>
          </p:cNvPr>
          <p:cNvSpPr>
            <a:spLocks noGrp="1"/>
          </p:cNvSpPr>
          <p:nvPr>
            <p:ph type="body" idx="1"/>
          </p:nvPr>
        </p:nvSpPr>
        <p:spPr>
          <a:xfrm>
            <a:off x="963385" y="1028700"/>
            <a:ext cx="10108973" cy="5682343"/>
          </a:xfrm>
        </p:spPr>
        <p:txBody>
          <a:bodyPr>
            <a:noAutofit/>
          </a:bodyPr>
          <a:lstStyle/>
          <a:p>
            <a:pPr marL="0" indent="0" algn="just">
              <a:lnSpc>
                <a:spcPct val="150000"/>
              </a:lnSpc>
              <a:buNone/>
            </a:pPr>
            <a:r>
              <a:rPr lang="pl-PL" sz="1800" b="1" i="1" u="none" strike="noStrike" baseline="0" dirty="0">
                <a:solidFill>
                  <a:srgbClr val="FF0000"/>
                </a:solidFill>
                <a:effectLst>
                  <a:outerShdw blurRad="38100" dist="38100" dir="2700000" algn="tl">
                    <a:srgbClr val="000000">
                      <a:alpha val="43137"/>
                    </a:srgbClr>
                  </a:outerShdw>
                </a:effectLst>
              </a:rPr>
              <a:t>DOZVOLA NA POMORSKOM </a:t>
            </a:r>
            <a:r>
              <a:rPr lang="pl-PL" sz="1800" b="0" i="1" u="none" strike="noStrike" baseline="0" dirty="0">
                <a:solidFill>
                  <a:schemeClr val="tx1"/>
                </a:solidFill>
              </a:rPr>
              <a:t>dobru </a:t>
            </a:r>
            <a:r>
              <a:rPr lang="pl-PL" sz="1800" b="0" i="0" u="none" strike="noStrike" baseline="0" dirty="0">
                <a:solidFill>
                  <a:schemeClr val="tx1"/>
                </a:solidFill>
              </a:rPr>
              <a:t>je upravni akt kojim se ovlašteniku </a:t>
            </a:r>
            <a:r>
              <a:rPr lang="hr-HR" sz="1800" b="0" i="0" u="none" strike="noStrike" baseline="0" dirty="0">
                <a:solidFill>
                  <a:schemeClr val="tx1"/>
                </a:solidFill>
              </a:rPr>
              <a:t>daje vremenski ograničeno pravo na obavljanje djelatnosti na pomorskom dobru, kojom se ne ograničava niti isključuje opća upotreba pomorskog dobra, a za obavljanje djelatnosti može služiti isključivo jednostavna građevina koja se prema propisima kojima se uređuje građenje ne smatra građenjem, izvedena u skladu s posebnim </a:t>
            </a:r>
            <a:r>
              <a:rPr lang="it-IT" sz="1800" b="0" i="0" u="none" strike="noStrike" baseline="0" dirty="0">
                <a:solidFill>
                  <a:schemeClr val="tx1"/>
                </a:solidFill>
              </a:rPr>
              <a:t>propisima kojima se uređuje zaštita prirode, prostornim</a:t>
            </a:r>
            <a:r>
              <a:rPr lang="hr-HR" sz="1800" b="0" i="0" u="none" strike="noStrike" baseline="0" dirty="0">
                <a:solidFill>
                  <a:schemeClr val="tx1"/>
                </a:solidFill>
              </a:rPr>
              <a:t> planom i uredbom Vlade iz čanka 14. stavka 4. točke 11. ZPDML kojom se uređuje gradnja građevina i izvođenje zahvata u prostoru koji se prema propisima kojima se uređuje građenje ne smatraju građenjem, a koji su dopušteni na prostoru pomorskog dobra.</a:t>
            </a:r>
          </a:p>
          <a:p>
            <a:pPr marL="0" indent="0" algn="just">
              <a:lnSpc>
                <a:spcPct val="150000"/>
              </a:lnSpc>
              <a:buNone/>
            </a:pPr>
            <a:r>
              <a:rPr lang="pl-PL" sz="1800" b="1" i="1" u="none" strike="noStrike" baseline="0" dirty="0">
                <a:solidFill>
                  <a:srgbClr val="FF0000"/>
                </a:solidFill>
                <a:effectLst>
                  <a:outerShdw blurRad="38100" dist="38100" dir="2700000" algn="tl">
                    <a:srgbClr val="000000">
                      <a:alpha val="43137"/>
                    </a:srgbClr>
                  </a:outerShdw>
                </a:effectLst>
              </a:rPr>
              <a:t>OVLAŠTENIK DOZVOLE </a:t>
            </a:r>
            <a:r>
              <a:rPr lang="pl-PL" sz="1800" b="0" i="1" u="none" strike="noStrike" baseline="0" dirty="0">
                <a:solidFill>
                  <a:schemeClr val="tx1"/>
                </a:solidFill>
              </a:rPr>
              <a:t>na pomorskom dobru </a:t>
            </a:r>
            <a:r>
              <a:rPr lang="pl-PL" sz="1800" b="0" i="0" u="none" strike="noStrike" baseline="0" dirty="0">
                <a:solidFill>
                  <a:schemeClr val="tx1"/>
                </a:solidFill>
              </a:rPr>
              <a:t>je gospodarski subjekt kojem je izdana dozvola na pomorskom dobru u skladu s </a:t>
            </a:r>
            <a:r>
              <a:rPr lang="hr-HR" sz="1800" b="0" i="0" u="none" strike="noStrike" baseline="0" dirty="0">
                <a:solidFill>
                  <a:schemeClr val="tx1"/>
                </a:solidFill>
              </a:rPr>
              <a:t>odredbama ZPDML.</a:t>
            </a:r>
            <a:endParaRPr lang="hr-HR" sz="1800" dirty="0">
              <a:solidFill>
                <a:schemeClr val="tx1"/>
              </a:solidFill>
            </a:endParaRPr>
          </a:p>
          <a:p>
            <a:pPr algn="just">
              <a:lnSpc>
                <a:spcPct val="107000"/>
              </a:lnSpc>
              <a:spcAft>
                <a:spcPts val="800"/>
              </a:spcAft>
            </a:pPr>
            <a:endParaRPr lang="hr-HR" sz="1800" b="1" kern="0" dirty="0">
              <a:solidFill>
                <a:schemeClr val="tx1"/>
              </a:solidFill>
              <a:ea typeface="Calibri" panose="020F0502020204030204" pitchFamily="34" charset="0"/>
              <a:cs typeface="MinionPro-Cn"/>
            </a:endParaRPr>
          </a:p>
        </p:txBody>
      </p:sp>
    </p:spTree>
    <p:extLst>
      <p:ext uri="{BB962C8B-B14F-4D97-AF65-F5344CB8AC3E}">
        <p14:creationId xmlns:p14="http://schemas.microsoft.com/office/powerpoint/2010/main" val="480624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079BADA-78E4-A990-22DA-FD8340FD9932}"/>
              </a:ext>
            </a:extLst>
          </p:cNvPr>
          <p:cNvSpPr txBox="1">
            <a:spLocks/>
          </p:cNvSpPr>
          <p:nvPr/>
        </p:nvSpPr>
        <p:spPr>
          <a:xfrm>
            <a:off x="620485" y="424543"/>
            <a:ext cx="10866665" cy="6066065"/>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lnSpc>
                <a:spcPct val="107000"/>
              </a:lnSpc>
              <a:spcAft>
                <a:spcPts val="800"/>
              </a:spcAft>
              <a:buNone/>
            </a:pPr>
            <a:r>
              <a:rPr lang="hr-HR" sz="1700" kern="0" dirty="0">
                <a:solidFill>
                  <a:schemeClr val="tx1"/>
                </a:solidFill>
                <a:ea typeface="Calibri" panose="020F0502020204030204" pitchFamily="34" charset="0"/>
                <a:cs typeface="MinionPro-Cn"/>
              </a:rPr>
              <a:t>Na temelju Plana upravljanja pomorskim dobrom </a:t>
            </a:r>
            <a:r>
              <a:rPr lang="hr-HR" sz="1700" b="1" kern="0" dirty="0">
                <a:solidFill>
                  <a:srgbClr val="FF0000"/>
                </a:solidFill>
                <a:ea typeface="Calibri" panose="020F0502020204030204" pitchFamily="34" charset="0"/>
                <a:cs typeface="MinionPro-Cn"/>
              </a:rPr>
              <a:t>izvršno tijelo JLS (gradonačelnik/općinski načelnik) dužno je </a:t>
            </a:r>
            <a:r>
              <a:rPr lang="hr-HR" sz="1700"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do 1. veljače tekuće godine</a:t>
            </a:r>
            <a:r>
              <a:rPr lang="hr-HR" sz="1700" b="1" kern="0" dirty="0">
                <a:solidFill>
                  <a:srgbClr val="FF0000"/>
                </a:solidFill>
                <a:ea typeface="Calibri" panose="020F0502020204030204" pitchFamily="34" charset="0"/>
                <a:cs typeface="MinionPro-Cn"/>
              </a:rPr>
              <a:t> </a:t>
            </a:r>
            <a:r>
              <a:rPr lang="hr-HR" sz="1700" b="1" kern="0" dirty="0">
                <a:solidFill>
                  <a:schemeClr val="tx1"/>
                </a:solidFill>
                <a:ea typeface="Calibri" panose="020F0502020204030204" pitchFamily="34" charset="0"/>
                <a:cs typeface="MinionPro-Cn"/>
              </a:rPr>
              <a:t>objaviti </a:t>
            </a:r>
            <a:r>
              <a:rPr lang="hr-HR" sz="17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javni natječaj </a:t>
            </a:r>
            <a:r>
              <a:rPr lang="hr-HR" sz="1700" b="1" kern="0" dirty="0">
                <a:solidFill>
                  <a:schemeClr val="tx1"/>
                </a:solidFill>
                <a:ea typeface="Calibri" panose="020F0502020204030204" pitchFamily="34" charset="0"/>
                <a:cs typeface="MinionPro-Cn"/>
              </a:rPr>
              <a:t>za dodjelu dozvola na pomorskom dobru </a:t>
            </a:r>
            <a:r>
              <a:rPr lang="hr-HR" sz="1700" kern="0" dirty="0">
                <a:solidFill>
                  <a:schemeClr val="tx1"/>
                </a:solidFill>
                <a:ea typeface="Calibri" panose="020F0502020204030204" pitchFamily="34" charset="0"/>
                <a:cs typeface="MinionPro-Cn"/>
              </a:rPr>
              <a:t>u službenom glasilu, na oglasnoj ploči, na službenim mrežnim stranicama jedinice lokalne samouprave i najmanje u jednom dnevnom listu. </a:t>
            </a:r>
          </a:p>
          <a:p>
            <a:pPr marL="0" indent="0" algn="just">
              <a:lnSpc>
                <a:spcPct val="107000"/>
              </a:lnSpc>
              <a:spcAft>
                <a:spcPts val="800"/>
              </a:spcAft>
              <a:buNone/>
            </a:pPr>
            <a:r>
              <a:rPr lang="hr-HR" sz="1700" kern="0" dirty="0">
                <a:solidFill>
                  <a:schemeClr val="tx1"/>
                </a:solidFill>
                <a:ea typeface="Calibri" panose="020F0502020204030204" pitchFamily="34" charset="0"/>
                <a:cs typeface="MinionPro-Cn"/>
              </a:rPr>
              <a:t>Ako izvršno tijelo jedinice lokalne samouprave </a:t>
            </a:r>
            <a:r>
              <a:rPr lang="hr-HR" sz="17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ne objavi </a:t>
            </a:r>
            <a:r>
              <a:rPr lang="hr-HR" sz="1700" kern="0" dirty="0">
                <a:solidFill>
                  <a:schemeClr val="tx1"/>
                </a:solidFill>
                <a:ea typeface="Calibri" panose="020F0502020204030204" pitchFamily="34" charset="0"/>
                <a:cs typeface="MinionPro-Cn"/>
              </a:rPr>
              <a:t>javni natječaj </a:t>
            </a:r>
            <a:r>
              <a:rPr lang="hr-HR" sz="1700" b="1" u="sng" kern="0" dirty="0">
                <a:solidFill>
                  <a:schemeClr val="tx1"/>
                </a:solidFill>
                <a:ea typeface="Calibri" panose="020F0502020204030204" pitchFamily="34" charset="0"/>
                <a:cs typeface="MinionPro-Cn"/>
              </a:rPr>
              <a:t>do 1. veljače tekuće godine</a:t>
            </a:r>
            <a:r>
              <a:rPr lang="hr-HR" sz="1700" u="sng" kern="0" dirty="0">
                <a:solidFill>
                  <a:schemeClr val="tx1"/>
                </a:solidFill>
                <a:ea typeface="Calibri" panose="020F0502020204030204" pitchFamily="34" charset="0"/>
                <a:cs typeface="MinionPro-Cn"/>
              </a:rPr>
              <a:t>, </a:t>
            </a:r>
            <a:r>
              <a:rPr lang="hr-HR" sz="17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smatra se da u tekućoj godini </a:t>
            </a:r>
            <a:r>
              <a:rPr lang="hr-HR" sz="1700"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neće davati dozvole na pomorskom dobru. </a:t>
            </a:r>
          </a:p>
          <a:p>
            <a:pPr marL="0" indent="0" algn="just">
              <a:lnSpc>
                <a:spcPct val="107000"/>
              </a:lnSpc>
              <a:spcAft>
                <a:spcPts val="800"/>
              </a:spcAft>
              <a:buNone/>
            </a:pPr>
            <a:r>
              <a:rPr lang="hr-HR" sz="1700" kern="0" dirty="0">
                <a:solidFill>
                  <a:schemeClr val="tx1"/>
                </a:solidFill>
                <a:ea typeface="Calibri" panose="020F0502020204030204" pitchFamily="34" charset="0"/>
                <a:cs typeface="MinionPro-Cn"/>
              </a:rPr>
              <a:t>Na temelju zaprimljenih ponuda na javnom natječaju, na temelju </a:t>
            </a:r>
            <a:r>
              <a:rPr lang="hr-HR" sz="1700"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odluke predstavničkog tijela JLS, </a:t>
            </a:r>
            <a:r>
              <a:rPr lang="hr-HR" sz="17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rješenje o davanju dozvole na pomorskom dobru najpovoljnijem ponuditelju donosi </a:t>
            </a:r>
            <a:r>
              <a:rPr lang="hr-HR" sz="1700"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izvršno tijelo JLS</a:t>
            </a:r>
            <a:r>
              <a:rPr lang="hr-HR" sz="1700" b="1" kern="0" dirty="0">
                <a:solidFill>
                  <a:srgbClr val="FF0000"/>
                </a:solidFill>
                <a:ea typeface="Calibri" panose="020F0502020204030204" pitchFamily="34" charset="0"/>
                <a:cs typeface="MinionPro-Cn"/>
              </a:rPr>
              <a:t> (gradonačelnik/općinski načelnik).</a:t>
            </a:r>
            <a:r>
              <a:rPr lang="hr-HR" sz="1700" kern="0" dirty="0">
                <a:solidFill>
                  <a:schemeClr val="tx1"/>
                </a:solidFill>
                <a:ea typeface="Calibri" panose="020F0502020204030204" pitchFamily="34" charset="0"/>
                <a:cs typeface="MinionPro-Cn"/>
              </a:rPr>
              <a:t> </a:t>
            </a:r>
          </a:p>
          <a:p>
            <a:pPr marL="0" indent="0" algn="just">
              <a:lnSpc>
                <a:spcPct val="107000"/>
              </a:lnSpc>
              <a:spcAft>
                <a:spcPts val="800"/>
              </a:spcAft>
              <a:buNone/>
            </a:pPr>
            <a:r>
              <a:rPr lang="hr-HR" sz="1700" kern="0" dirty="0">
                <a:solidFill>
                  <a:schemeClr val="tx1"/>
                </a:solidFill>
                <a:ea typeface="Calibri" panose="020F0502020204030204" pitchFamily="34" charset="0"/>
                <a:cs typeface="MinionPro-Cn"/>
              </a:rPr>
              <a:t>Dozvole na pomorskom dobru daju se na rok </a:t>
            </a:r>
            <a:r>
              <a:rPr lang="hr-HR" sz="1700" b="1" u="sng" kern="0" dirty="0">
                <a:solidFill>
                  <a:srgbClr val="FFC000"/>
                </a:solidFill>
                <a:effectLst>
                  <a:outerShdw blurRad="38100" dist="38100" dir="2700000" algn="tl">
                    <a:srgbClr val="000000">
                      <a:alpha val="43137"/>
                    </a:srgbClr>
                  </a:outerShdw>
                </a:effectLst>
                <a:ea typeface="Calibri" panose="020F0502020204030204" pitchFamily="34" charset="0"/>
                <a:cs typeface="MinionPro-Cn"/>
              </a:rPr>
              <a:t>od dvije do pet godina</a:t>
            </a:r>
            <a:r>
              <a:rPr lang="hr-HR" sz="1700" b="1" kern="0" dirty="0">
                <a:solidFill>
                  <a:schemeClr val="tx1"/>
                </a:solidFill>
                <a:ea typeface="Calibri" panose="020F0502020204030204" pitchFamily="34" charset="0"/>
                <a:cs typeface="MinionPro-Cn"/>
              </a:rPr>
              <a:t>. </a:t>
            </a:r>
          </a:p>
          <a:p>
            <a:pPr marL="0" indent="0" algn="just">
              <a:lnSpc>
                <a:spcPct val="107000"/>
              </a:lnSpc>
              <a:spcAft>
                <a:spcPts val="800"/>
              </a:spcAft>
              <a:buNone/>
            </a:pPr>
            <a:r>
              <a:rPr lang="hr-HR" sz="1700" b="1" kern="0" dirty="0">
                <a:solidFill>
                  <a:schemeClr val="tx1"/>
                </a:solidFill>
                <a:ea typeface="Calibri" panose="020F0502020204030204" pitchFamily="34" charset="0"/>
                <a:cs typeface="MinionPro-Cn"/>
              </a:rPr>
              <a:t>IZNIMNO</a:t>
            </a:r>
            <a:r>
              <a:rPr lang="hr-HR" sz="1700" kern="0" dirty="0">
                <a:solidFill>
                  <a:schemeClr val="tx1"/>
                </a:solidFill>
                <a:ea typeface="Calibri" panose="020F0502020204030204" pitchFamily="34" charset="0"/>
                <a:cs typeface="MinionPro-Cn"/>
              </a:rPr>
              <a:t>, dozvola na pomorskom dobru može se dati na zahtjev na rok </a:t>
            </a:r>
            <a:r>
              <a:rPr lang="hr-HR" sz="17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do 20 dana </a:t>
            </a:r>
            <a:r>
              <a:rPr lang="hr-HR" sz="1700" kern="0" dirty="0">
                <a:solidFill>
                  <a:schemeClr val="tx1"/>
                </a:solidFill>
                <a:ea typeface="Calibri" panose="020F0502020204030204" pitchFamily="34" charset="0"/>
                <a:cs typeface="MinionPro-Cn"/>
              </a:rPr>
              <a:t>za obavljanje privremene ili prigodne djelatnosti, samo jednom u kalendarskoj godini (kulturne, komercijalne, sportske priredbe, snimanje komercijalnog programa i sl.), uz mogućnost ograničenja opće upotrebe u smislu ograđivanja i naplate ulaska.</a:t>
            </a:r>
          </a:p>
          <a:p>
            <a:pPr marL="0" indent="0" algn="just">
              <a:lnSpc>
                <a:spcPct val="107000"/>
              </a:lnSpc>
              <a:spcAft>
                <a:spcPts val="800"/>
              </a:spcAft>
              <a:buNone/>
            </a:pPr>
            <a:r>
              <a:rPr lang="hr-HR" sz="1700" b="1" i="1" u="sng" kern="0" dirty="0">
                <a:solidFill>
                  <a:schemeClr val="tx1"/>
                </a:solidFill>
                <a:ea typeface="Calibri" panose="020F0502020204030204" pitchFamily="34" charset="0"/>
                <a:cs typeface="MinionPro-Cn"/>
              </a:rPr>
              <a:t>Vlada RH uredbom </a:t>
            </a:r>
            <a:r>
              <a:rPr lang="hr-HR" sz="1700" i="1" u="sng" kern="0" dirty="0">
                <a:solidFill>
                  <a:schemeClr val="tx1"/>
                </a:solidFill>
                <a:ea typeface="Calibri" panose="020F0502020204030204" pitchFamily="34" charset="0"/>
                <a:cs typeface="MinionPro-Cn"/>
              </a:rPr>
              <a:t>propisuje vrste djelatnosti i visinu minimalne naknade za dodjelu dozvola na pomorskom dobru</a:t>
            </a:r>
            <a:r>
              <a:rPr lang="hr-HR" sz="1700" kern="0" dirty="0">
                <a:solidFill>
                  <a:schemeClr val="tx1"/>
                </a:solidFill>
                <a:effectLst/>
                <a:ea typeface="Calibri" panose="020F0502020204030204" pitchFamily="34" charset="0"/>
                <a:cs typeface="MinionPro-Cn"/>
              </a:rPr>
              <a:t>, koju je dužna donijeti </a:t>
            </a:r>
            <a:r>
              <a:rPr lang="hr-HR" sz="1700" b="1" u="sng" kern="0" dirty="0">
                <a:solidFill>
                  <a:srgbClr val="FFC000"/>
                </a:solidFill>
                <a:effectLst/>
                <a:ea typeface="Calibri" panose="020F0502020204030204" pitchFamily="34" charset="0"/>
                <a:cs typeface="MinionPro-Cn"/>
              </a:rPr>
              <a:t>u roku </a:t>
            </a:r>
            <a:r>
              <a:rPr lang="pl-PL" sz="1700" b="1" i="0" u="sng" strike="noStrike" baseline="0" dirty="0">
                <a:solidFill>
                  <a:srgbClr val="FFC000"/>
                </a:solidFill>
              </a:rPr>
              <a:t>od godinu dana </a:t>
            </a:r>
            <a:r>
              <a:rPr lang="pl-PL" sz="1700" b="0" i="0" u="none" strike="noStrike" baseline="0" dirty="0">
                <a:solidFill>
                  <a:schemeClr val="tx1"/>
                </a:solidFill>
              </a:rPr>
              <a:t>od dana stupanja na snagu ZPDML.</a:t>
            </a:r>
            <a:endParaRPr lang="hr-HR" sz="1700" dirty="0">
              <a:solidFill>
                <a:schemeClr val="tx1"/>
              </a:solidFill>
            </a:endParaRPr>
          </a:p>
          <a:p>
            <a:pPr marL="0" indent="0" algn="just">
              <a:lnSpc>
                <a:spcPct val="107000"/>
              </a:lnSpc>
              <a:spcAft>
                <a:spcPts val="800"/>
              </a:spcAft>
              <a:buNone/>
            </a:pPr>
            <a:r>
              <a:rPr lang="hr-HR" sz="1700" b="1" i="1"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Do stupanja na snagu navedene uredbe ostaje na snazi Uredba o postupku davanja koncesijskog odobrenja na pomorskom dobru (»Narodne novine«, br. 36/04.,63/08., 133/13. i 63/14.) </a:t>
            </a:r>
            <a:r>
              <a:rPr lang="hr-HR" sz="1700" kern="0" dirty="0">
                <a:solidFill>
                  <a:schemeClr val="tx1"/>
                </a:solidFill>
                <a:ea typeface="Calibri" panose="020F0502020204030204" pitchFamily="34" charset="0"/>
                <a:cs typeface="MinionPro-Cn"/>
              </a:rPr>
              <a:t>(</a:t>
            </a:r>
            <a:r>
              <a:rPr lang="hr-HR" sz="1700" kern="0" dirty="0">
                <a:solidFill>
                  <a:schemeClr val="tx1"/>
                </a:solidFill>
                <a:effectLst/>
                <a:ea typeface="Calibri" panose="020F0502020204030204" pitchFamily="34" charset="0"/>
                <a:cs typeface="MinionPro-Cn"/>
              </a:rPr>
              <a:t>Čl.231.st.2.</a:t>
            </a:r>
            <a:r>
              <a:rPr lang="hr-HR" sz="1700" kern="100" dirty="0">
                <a:solidFill>
                  <a:schemeClr val="tx1"/>
                </a:solidFill>
                <a:effectLst/>
                <a:ea typeface="Calibri" panose="020F0502020204030204" pitchFamily="34" charset="0"/>
                <a:cs typeface="Times New Roman" panose="02020603050405020304" pitchFamily="18" charset="0"/>
              </a:rPr>
              <a:t>)</a:t>
            </a:r>
            <a:endParaRPr lang="hr-HR" sz="1700" b="1" kern="0" dirty="0">
              <a:solidFill>
                <a:schemeClr val="tx1"/>
              </a:solidFill>
              <a:ea typeface="Calibri" panose="020F0502020204030204" pitchFamily="34" charset="0"/>
              <a:cs typeface="MinionPro-Cn"/>
            </a:endParaRPr>
          </a:p>
        </p:txBody>
      </p:sp>
    </p:spTree>
    <p:extLst>
      <p:ext uri="{BB962C8B-B14F-4D97-AF65-F5344CB8AC3E}">
        <p14:creationId xmlns:p14="http://schemas.microsoft.com/office/powerpoint/2010/main" val="3155933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7FD69D-F590-8D6B-B9A3-28E401982260}"/>
              </a:ext>
            </a:extLst>
          </p:cNvPr>
          <p:cNvSpPr txBox="1"/>
          <p:nvPr/>
        </p:nvSpPr>
        <p:spPr>
          <a:xfrm>
            <a:off x="547007" y="365190"/>
            <a:ext cx="10858500" cy="6623736"/>
          </a:xfrm>
          <a:prstGeom prst="rect">
            <a:avLst/>
          </a:prstGeom>
          <a:noFill/>
        </p:spPr>
        <p:txBody>
          <a:bodyPr wrap="square">
            <a:spAutoFit/>
          </a:bodyPr>
          <a:lstStyle/>
          <a:p>
            <a:pPr algn="just">
              <a:lnSpc>
                <a:spcPct val="107000"/>
              </a:lnSpc>
              <a:spcAft>
                <a:spcPts val="800"/>
              </a:spcAft>
            </a:pPr>
            <a:r>
              <a:rPr lang="hr-HR" sz="1800" kern="0" dirty="0">
                <a:solidFill>
                  <a:schemeClr val="tx1"/>
                </a:solidFill>
                <a:effectLst/>
                <a:ea typeface="Calibri" panose="020F0502020204030204" pitchFamily="34" charset="0"/>
                <a:cs typeface="MinionPro-Cn"/>
              </a:rPr>
              <a:t>Rješenje o davanju dozvole na pomorskom dobru je upravni akt na temelju kojeg gospodarski subjekt stječe pravo na obavljanje djelatnosti kojom se ne ograničava opća upotreba pomorskog dobra.</a:t>
            </a:r>
            <a:endParaRPr lang="hr-HR" sz="1800" kern="100" dirty="0">
              <a:solidFill>
                <a:schemeClr val="tx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800"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Izreka rješenja </a:t>
            </a:r>
            <a:r>
              <a:rPr lang="hr-HR" sz="1800" kern="0" dirty="0">
                <a:effectLst>
                  <a:outerShdw blurRad="38100" dist="38100" dir="2700000" algn="tl">
                    <a:srgbClr val="000000">
                      <a:alpha val="43137"/>
                    </a:srgbClr>
                  </a:outerShdw>
                </a:effectLst>
                <a:ea typeface="Calibri" panose="020F0502020204030204" pitchFamily="34" charset="0"/>
                <a:cs typeface="MinionPro-Cn"/>
              </a:rPr>
              <a:t>o davanju dozvole na pomorskom dobru </a:t>
            </a:r>
            <a:r>
              <a:rPr lang="hr-HR" sz="1800" b="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mora sadržavati</a:t>
            </a:r>
            <a:r>
              <a:rPr lang="hr-HR" sz="1800" kern="0" dirty="0">
                <a:solidFill>
                  <a:schemeClr val="tx1"/>
                </a:solidFill>
                <a:effectLst/>
                <a:ea typeface="Calibri" panose="020F0502020204030204" pitchFamily="34" charset="0"/>
                <a:cs typeface="MinionPro-Cn"/>
              </a:rPr>
              <a:t>:</a:t>
            </a:r>
            <a:endParaRPr lang="hr-HR" sz="1800" kern="100" dirty="0">
              <a:solidFill>
                <a:schemeClr val="tx1"/>
              </a:solidFill>
              <a:effectLst/>
              <a:ea typeface="Calibri" panose="020F0502020204030204" pitchFamily="34" charset="0"/>
              <a:cs typeface="Times New Roman" panose="02020603050405020304" pitchFamily="18" charset="0"/>
            </a:endParaRPr>
          </a:p>
          <a:p>
            <a:pPr marL="449263" algn="just">
              <a:lnSpc>
                <a:spcPct val="107000"/>
              </a:lnSpc>
              <a:spcAft>
                <a:spcPts val="800"/>
              </a:spcAft>
            </a:pPr>
            <a:r>
              <a:rPr lang="hr-HR" sz="1800" b="1"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1. djelatnost za koju se izdaje</a:t>
            </a:r>
            <a:endParaRPr lang="hr-HR" sz="1800" b="1"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449263" algn="just">
              <a:lnSpc>
                <a:spcPct val="107000"/>
              </a:lnSpc>
              <a:spcAft>
                <a:spcPts val="800"/>
              </a:spcAft>
            </a:pPr>
            <a:r>
              <a:rPr lang="hr-HR" sz="1800" b="1"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2. način obavljanja djelatnosti</a:t>
            </a:r>
            <a:endParaRPr lang="hr-HR" sz="1800" b="1"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449263" algn="just">
              <a:lnSpc>
                <a:spcPct val="107000"/>
              </a:lnSpc>
              <a:spcAft>
                <a:spcPts val="800"/>
              </a:spcAft>
            </a:pPr>
            <a:r>
              <a:rPr lang="hr-HR" sz="1800" b="1"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3. opseg pomorskog dobra na kojem se djelatnost smije izvršavati</a:t>
            </a:r>
            <a:endParaRPr lang="hr-HR" sz="1800" b="1"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449263" algn="just">
              <a:lnSpc>
                <a:spcPct val="107000"/>
              </a:lnSpc>
              <a:spcAft>
                <a:spcPts val="800"/>
              </a:spcAft>
            </a:pPr>
            <a:r>
              <a:rPr lang="hr-HR" sz="1800" b="1" i="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4. zabranu ograničavanja ili isključenja opće upotrebe pomorskog dobra na kojem je dozvola dana.</a:t>
            </a:r>
            <a:endParaRPr lang="hr-HR" sz="1800" b="1" i="1" kern="1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800" kern="0" dirty="0">
                <a:solidFill>
                  <a:schemeClr val="tx1"/>
                </a:solidFill>
                <a:ea typeface="Calibri" panose="020F0502020204030204" pitchFamily="34" charset="0"/>
                <a:cs typeface="MinionPro-Cn"/>
              </a:rPr>
              <a:t>Protiv rješenja o davanju i ukidanju dozvole na pomorskom dobru</a:t>
            </a:r>
            <a:r>
              <a:rPr lang="hr-HR" sz="1800"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 </a:t>
            </a:r>
            <a:r>
              <a:rPr lang="hr-HR" sz="1800" kern="0" dirty="0">
                <a:solidFill>
                  <a:schemeClr val="tx1"/>
                </a:solidFill>
                <a:ea typeface="Calibri" panose="020F0502020204030204" pitchFamily="34" charset="0"/>
                <a:cs typeface="MinionPro-Cn"/>
              </a:rPr>
              <a:t>može se izjaviti </a:t>
            </a:r>
            <a:r>
              <a:rPr lang="hr-HR" sz="1800" b="1" kern="0" dirty="0">
                <a:solidFill>
                  <a:srgbClr val="FF0000"/>
                </a:solidFill>
                <a:ea typeface="Calibri" panose="020F0502020204030204" pitchFamily="34" charset="0"/>
                <a:cs typeface="MinionPro-Cn"/>
              </a:rPr>
              <a:t>žalba Ministarstvu</a:t>
            </a:r>
            <a:r>
              <a:rPr lang="hr-HR" sz="1800" kern="0" dirty="0">
                <a:solidFill>
                  <a:schemeClr val="tx1"/>
                </a:solidFill>
                <a:ea typeface="Calibri" panose="020F0502020204030204" pitchFamily="34" charset="0"/>
                <a:cs typeface="MinionPro-Cn"/>
              </a:rPr>
              <a:t> u </a:t>
            </a:r>
            <a:r>
              <a:rPr lang="hr-HR" sz="1800" dirty="0">
                <a:solidFill>
                  <a:schemeClr val="tx1"/>
                </a:solidFill>
              </a:rPr>
              <a:t>čijem su djelokrugu poslovi pomorstva</a:t>
            </a:r>
            <a:r>
              <a:rPr lang="hr-HR" sz="1800" kern="0" dirty="0">
                <a:solidFill>
                  <a:schemeClr val="tx1"/>
                </a:solidFill>
                <a:ea typeface="Calibri" panose="020F0502020204030204" pitchFamily="34" charset="0"/>
                <a:cs typeface="MinionPro-Cn"/>
              </a:rPr>
              <a:t>.</a:t>
            </a:r>
            <a:endParaRPr lang="hr-HR" sz="1800" kern="100" dirty="0">
              <a:solidFill>
                <a:schemeClr val="tx1"/>
              </a:solidFill>
              <a:ea typeface="Calibri" panose="020F0502020204030204" pitchFamily="34" charset="0"/>
              <a:cs typeface="Times New Roman" panose="02020603050405020304" pitchFamily="18" charset="0"/>
            </a:endParaRPr>
          </a:p>
          <a:p>
            <a:pPr algn="just">
              <a:lnSpc>
                <a:spcPct val="107000"/>
              </a:lnSpc>
              <a:spcAft>
                <a:spcPts val="800"/>
              </a:spcAft>
            </a:pPr>
            <a:r>
              <a:rPr lang="hr-HR" sz="1800" i="1" u="sng"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Rješenje kojim se daje dozvola umjesto koncesije za pomorsko dobro </a:t>
            </a:r>
            <a:r>
              <a:rPr lang="hr-HR" sz="1800" b="1" i="1" u="sng" kern="0" dirty="0">
                <a:solidFill>
                  <a:srgbClr val="FFC000"/>
                </a:solidFill>
                <a:effectLst>
                  <a:outerShdw blurRad="38100" dist="38100" dir="2700000" algn="tl">
                    <a:srgbClr val="000000">
                      <a:alpha val="43137"/>
                    </a:srgbClr>
                  </a:outerShdw>
                </a:effectLst>
                <a:ea typeface="Calibri" panose="020F0502020204030204" pitchFamily="34" charset="0"/>
                <a:cs typeface="MinionPro-Cn"/>
              </a:rPr>
              <a:t>ništavo je i nema pravni učinak</a:t>
            </a:r>
            <a:r>
              <a:rPr lang="hr-HR" sz="1800" i="1" u="sng" kern="0" dirty="0">
                <a:solidFill>
                  <a:srgbClr val="FFC000"/>
                </a:solidFill>
                <a:effectLst>
                  <a:outerShdw blurRad="38100" dist="38100" dir="2700000" algn="tl">
                    <a:srgbClr val="000000">
                      <a:alpha val="43137"/>
                    </a:srgbClr>
                  </a:outerShdw>
                </a:effectLst>
                <a:ea typeface="Calibri" panose="020F0502020204030204" pitchFamily="34" charset="0"/>
                <a:cs typeface="MinionPro-Cn"/>
              </a:rPr>
              <a:t>.</a:t>
            </a:r>
            <a:endParaRPr lang="hr-HR" sz="1800" i="1" u="sng" kern="100" dirty="0">
              <a:solidFill>
                <a:srgbClr val="FFC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just">
              <a:lnSpc>
                <a:spcPct val="107000"/>
              </a:lnSpc>
              <a:spcAft>
                <a:spcPts val="800"/>
              </a:spcAft>
            </a:pPr>
            <a:r>
              <a:rPr lang="hr-HR" sz="1800" kern="0" dirty="0">
                <a:solidFill>
                  <a:schemeClr val="tx1"/>
                </a:solidFill>
                <a:effectLst/>
                <a:ea typeface="Calibri" panose="020F0502020204030204" pitchFamily="34" charset="0"/>
                <a:cs typeface="MinionPro-Cn"/>
              </a:rPr>
              <a:t>Dozvola na pomorskom dobru može se dati gospodarskom subjektu koji je registriran za obavljanje gospodarske djelatnosti za koju je podnio ponudu na javnom natječaju. Dozvola se može dati </a:t>
            </a:r>
            <a:r>
              <a:rPr lang="hr-HR" sz="1800" u="sng" kern="0" dirty="0">
                <a:solidFill>
                  <a:srgbClr val="FFC000"/>
                </a:solidFill>
                <a:effectLst>
                  <a:outerShdw blurRad="38100" dist="38100" dir="2700000" algn="tl">
                    <a:srgbClr val="000000">
                      <a:alpha val="43137"/>
                    </a:srgbClr>
                  </a:outerShdw>
                </a:effectLst>
                <a:ea typeface="Calibri" panose="020F0502020204030204" pitchFamily="34" charset="0"/>
                <a:cs typeface="MinionPro-Cn"/>
              </a:rPr>
              <a:t>samo za obavljanje djelatnosti i korištenje pomorskog dobra manjeg značaja</a:t>
            </a:r>
            <a:r>
              <a:rPr lang="hr-HR" sz="1800" kern="0" dirty="0">
                <a:solidFill>
                  <a:schemeClr val="tx1"/>
                </a:solidFill>
                <a:effectLst/>
                <a:ea typeface="Calibri" panose="020F0502020204030204" pitchFamily="34" charset="0"/>
                <a:cs typeface="MinionPro-Cn"/>
              </a:rPr>
              <a:t>. Dozvola na pomorskom dobru ne može se dati ponuditelju koji je koristio pomorsko dobro bez valjane pravne osnove i/ili uzrokovao štetu na pomorskom dobru </a:t>
            </a:r>
            <a:endParaRPr lang="hr-HR" sz="1800" kern="0" dirty="0">
              <a:solidFill>
                <a:schemeClr val="tx1"/>
              </a:solidFill>
              <a:ea typeface="Calibri" panose="020F0502020204030204" pitchFamily="34" charset="0"/>
              <a:cs typeface="MinionPro-Cn"/>
            </a:endParaRPr>
          </a:p>
          <a:p>
            <a:pPr algn="just">
              <a:lnSpc>
                <a:spcPct val="107000"/>
              </a:lnSpc>
              <a:spcAft>
                <a:spcPts val="800"/>
              </a:spcAft>
            </a:pPr>
            <a:endParaRPr lang="hr-HR" sz="1800" kern="0" dirty="0">
              <a:solidFill>
                <a:schemeClr val="tx1"/>
              </a:solidFill>
              <a:effectLst/>
              <a:ea typeface="Calibri" panose="020F0502020204030204" pitchFamily="34" charset="0"/>
              <a:cs typeface="MinionPro-Cn"/>
            </a:endParaRPr>
          </a:p>
        </p:txBody>
      </p:sp>
    </p:spTree>
    <p:extLst>
      <p:ext uri="{BB962C8B-B14F-4D97-AF65-F5344CB8AC3E}">
        <p14:creationId xmlns:p14="http://schemas.microsoft.com/office/powerpoint/2010/main" val="1218132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187CC-E341-CB3C-34B4-98C7B2C561C9}"/>
              </a:ext>
            </a:extLst>
          </p:cNvPr>
          <p:cNvSpPr>
            <a:spLocks noGrp="1"/>
          </p:cNvSpPr>
          <p:nvPr>
            <p:ph type="title"/>
          </p:nvPr>
        </p:nvSpPr>
        <p:spPr>
          <a:xfrm>
            <a:off x="649969" y="195944"/>
            <a:ext cx="10566174" cy="685800"/>
          </a:xfrm>
        </p:spPr>
        <p:txBody>
          <a:bodyPr>
            <a:normAutofit fontScale="90000"/>
          </a:bodyPr>
          <a:lstStyle/>
          <a:p>
            <a:pPr algn="ctr">
              <a:lnSpc>
                <a:spcPct val="107000"/>
              </a:lnSpc>
              <a:spcAft>
                <a:spcPts val="800"/>
              </a:spcAft>
            </a:pPr>
            <a:br>
              <a:rPr lang="hr-HR" sz="22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
              </a:rPr>
            </a:br>
            <a:br>
              <a:rPr lang="hr-HR" sz="22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
              </a:rPr>
            </a:br>
            <a:br>
              <a:rPr lang="hr-HR" sz="22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
              </a:rPr>
            </a:br>
            <a:br>
              <a:rPr lang="hr-HR" sz="22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
              </a:rPr>
            </a:br>
            <a:br>
              <a:rPr lang="hr-HR" sz="22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
              </a:rPr>
            </a:br>
            <a:r>
              <a:rPr lang="hr-HR" sz="22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
              </a:rPr>
              <a:t>RED NA POMORSKOM DOBRU</a:t>
            </a:r>
            <a:br>
              <a:rPr lang="hr-HR" sz="2200" b="1" i="1" kern="10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r>
              <a:rPr lang="hr-HR" sz="2200" b="1"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Odluka o redu na pomorskom dobru </a:t>
            </a:r>
            <a:r>
              <a:rPr lang="hr-HR" sz="2200"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 </a:t>
            </a:r>
            <a:r>
              <a:rPr lang="hr-HR" sz="2200" i="1" kern="0" cap="none"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čl</a:t>
            </a:r>
            <a:r>
              <a:rPr lang="hr-HR" sz="2200" i="1" kern="0" dirty="0">
                <a:solidFill>
                  <a:schemeClr val="bg2">
                    <a:lumMod val="75000"/>
                  </a:schemeClr>
                </a:solidFill>
                <a:effectLst>
                  <a:outerShdw blurRad="38100" dist="38100" dir="2700000" algn="tl">
                    <a:srgbClr val="000000">
                      <a:alpha val="43137"/>
                    </a:srgbClr>
                  </a:outerShdw>
                </a:effectLst>
                <a:ea typeface="Calibri" panose="020F0502020204030204" pitchFamily="34" charset="0"/>
                <a:cs typeface="MinionPro-CnIt"/>
              </a:rPr>
              <a:t>.149.</a:t>
            </a:r>
            <a:br>
              <a:rPr lang="hr-HR" i="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br>
              <a:rPr lang="hr-HR" i="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br>
              <a:rPr lang="hr-HR" i="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endParaRPr lang="hr-HR" i="1"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EA266473-FBA4-768F-8012-64FC15B154B6}"/>
              </a:ext>
            </a:extLst>
          </p:cNvPr>
          <p:cNvSpPr>
            <a:spLocks noGrp="1"/>
          </p:cNvSpPr>
          <p:nvPr>
            <p:ph type="body" idx="1"/>
          </p:nvPr>
        </p:nvSpPr>
        <p:spPr>
          <a:xfrm>
            <a:off x="592819" y="1582056"/>
            <a:ext cx="10864396" cy="4565650"/>
          </a:xfrm>
        </p:spPr>
        <p:txBody>
          <a:bodyPr>
            <a:noAutofit/>
          </a:bodyPr>
          <a:lstStyle/>
          <a:p>
            <a:pPr algn="just">
              <a:lnSpc>
                <a:spcPct val="150000"/>
              </a:lnSpc>
            </a:pPr>
            <a:endParaRPr lang="hr-HR" sz="1800" b="1" dirty="0">
              <a:solidFill>
                <a:srgbClr val="FF0000"/>
              </a:solidFill>
              <a:effectLst>
                <a:outerShdw blurRad="38100" dist="38100" dir="2700000" algn="tl">
                  <a:srgbClr val="000000">
                    <a:alpha val="43137"/>
                  </a:srgbClr>
                </a:outerShdw>
              </a:effectLst>
            </a:endParaRPr>
          </a:p>
          <a:p>
            <a:pPr algn="just">
              <a:lnSpc>
                <a:spcPct val="150000"/>
              </a:lnSpc>
            </a:pPr>
            <a:endParaRPr lang="hr-HR" sz="1800" dirty="0">
              <a:solidFill>
                <a:schemeClr val="tx1"/>
              </a:solidFill>
            </a:endParaRPr>
          </a:p>
          <a:p>
            <a:pPr algn="just"/>
            <a:endParaRPr lang="hr-HR" sz="1800" dirty="0">
              <a:solidFill>
                <a:schemeClr val="tx1"/>
              </a:solidFill>
            </a:endParaRPr>
          </a:p>
          <a:p>
            <a:pPr algn="just"/>
            <a:r>
              <a:rPr lang="hr-HR" sz="1800" dirty="0">
                <a:solidFill>
                  <a:schemeClr val="tx1"/>
                </a:solidFill>
              </a:rPr>
              <a:t>Red na pomorskom dobru je cjelovit sustav mjera i radnji kojima se osigurava zaštita i održavanje pomorskog dobra u općoj upotrebi. Održavanje reda na pomorskom dobru financira se iz sredstava za upravljanje pomorskim dobrom koja su prihod jedinice lokalne samouprave i iz vlastitih sredstava jedinice lokalne samouprave.</a:t>
            </a:r>
          </a:p>
          <a:p>
            <a:pPr algn="just"/>
            <a:endParaRPr lang="hr-HR" sz="800" dirty="0">
              <a:solidFill>
                <a:schemeClr val="tx1"/>
              </a:solidFill>
            </a:endParaRPr>
          </a:p>
          <a:p>
            <a:pPr algn="just"/>
            <a:r>
              <a:rPr lang="hr-HR" sz="1800" dirty="0">
                <a:solidFill>
                  <a:schemeClr val="tx1"/>
                </a:solidFill>
              </a:rPr>
              <a:t>U svrhu održavanja reda na pomorskom dobru </a:t>
            </a:r>
            <a:r>
              <a:rPr lang="hr-HR" sz="1800" b="1" u="sng" dirty="0">
                <a:solidFill>
                  <a:srgbClr val="FFC000"/>
                </a:solidFill>
                <a:effectLst>
                  <a:outerShdw blurRad="38100" dist="38100" dir="2700000" algn="tl">
                    <a:srgbClr val="000000">
                      <a:alpha val="43137"/>
                    </a:srgbClr>
                  </a:outerShdw>
                </a:effectLst>
              </a:rPr>
              <a:t>na prijedlog </a:t>
            </a:r>
            <a:r>
              <a:rPr lang="hr-HR" sz="1800" b="1" u="sng" dirty="0">
                <a:solidFill>
                  <a:schemeClr val="tx1"/>
                </a:solidFill>
                <a:effectLst>
                  <a:outerShdw blurRad="38100" dist="38100" dir="2700000" algn="tl">
                    <a:srgbClr val="000000">
                      <a:alpha val="43137"/>
                    </a:srgbClr>
                  </a:outerShdw>
                </a:effectLst>
              </a:rPr>
              <a:t>izvršnog tijela JLS </a:t>
            </a:r>
            <a:r>
              <a:rPr lang="hr-HR" sz="1800" u="sng" dirty="0">
                <a:solidFill>
                  <a:schemeClr val="tx1"/>
                </a:solidFill>
              </a:rPr>
              <a:t>(gradonačelnika/općinskog načelnika)</a:t>
            </a:r>
            <a:r>
              <a:rPr lang="hr-HR" sz="1800" dirty="0">
                <a:solidFill>
                  <a:schemeClr val="tx1"/>
                </a:solidFill>
              </a:rPr>
              <a:t> </a:t>
            </a:r>
            <a:r>
              <a:rPr lang="hr-HR" sz="1800" b="1" dirty="0">
                <a:solidFill>
                  <a:schemeClr val="tx1"/>
                </a:solidFill>
                <a:effectLst>
                  <a:outerShdw blurRad="38100" dist="38100" dir="2700000" algn="tl">
                    <a:srgbClr val="000000">
                      <a:alpha val="43137"/>
                    </a:srgbClr>
                  </a:outerShdw>
                </a:effectLst>
              </a:rPr>
              <a:t>predstavničko tijelo JLS</a:t>
            </a:r>
            <a:r>
              <a:rPr lang="hr-HR" sz="1800" dirty="0">
                <a:solidFill>
                  <a:schemeClr val="tx1"/>
                </a:solidFill>
              </a:rPr>
              <a:t>(gradsko/općinsko vijeće) donosi </a:t>
            </a:r>
            <a:r>
              <a:rPr lang="hr-HR" sz="1800" b="1" u="sng" dirty="0">
                <a:solidFill>
                  <a:srgbClr val="FF0000"/>
                </a:solidFill>
                <a:effectLst>
                  <a:outerShdw blurRad="38100" dist="38100" dir="2700000" algn="tl">
                    <a:srgbClr val="000000">
                      <a:alpha val="43137"/>
                    </a:srgbClr>
                  </a:outerShdw>
                </a:effectLst>
              </a:rPr>
              <a:t>ODLUKU O REDU NA POMORSKOM DOBRU</a:t>
            </a:r>
            <a:r>
              <a:rPr lang="hr-HR" sz="1800" dirty="0">
                <a:solidFill>
                  <a:schemeClr val="tx1"/>
                </a:solidFill>
              </a:rPr>
              <a:t>.</a:t>
            </a:r>
          </a:p>
          <a:p>
            <a:pPr algn="just"/>
            <a:endParaRPr lang="hr-HR" sz="800" dirty="0">
              <a:solidFill>
                <a:schemeClr val="tx1"/>
              </a:solidFill>
            </a:endParaRPr>
          </a:p>
          <a:p>
            <a:pPr algn="just">
              <a:spcAft>
                <a:spcPts val="800"/>
              </a:spcAft>
            </a:pPr>
            <a:r>
              <a:rPr lang="hr-HR" sz="1800"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Predstavničko tijelo jedinice lokalne samouprave dužno je </a:t>
            </a:r>
            <a:r>
              <a:rPr lang="hr-HR" sz="1800" b="1" u="sng" kern="0" dirty="0">
                <a:solidFill>
                  <a:srgbClr val="FFC000"/>
                </a:solidFill>
                <a:effectLst>
                  <a:outerShdw blurRad="38100" dist="38100" dir="2700000" algn="tl">
                    <a:srgbClr val="000000">
                      <a:alpha val="43137"/>
                    </a:srgbClr>
                  </a:outerShdw>
                </a:effectLst>
                <a:ea typeface="Calibri" panose="020F0502020204030204" pitchFamily="34" charset="0"/>
                <a:cs typeface="MinionPro-Cn"/>
              </a:rPr>
              <a:t>u roku od 90 dana </a:t>
            </a:r>
            <a:r>
              <a:rPr lang="hr-HR" sz="1800"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od dana stupanja na snagu ZPDML (</a:t>
            </a:r>
            <a:r>
              <a:rPr lang="pl-PL" sz="1800" b="1" u="sng" dirty="0">
                <a:solidFill>
                  <a:schemeClr val="tx1"/>
                </a:solidFill>
                <a:effectLst>
                  <a:outerShdw blurRad="38100" dist="38100" dir="2700000" algn="tl">
                    <a:srgbClr val="000000">
                      <a:alpha val="43137"/>
                    </a:srgbClr>
                  </a:outerShdw>
                </a:effectLst>
              </a:rPr>
              <a:t>29.07.2023.</a:t>
            </a:r>
            <a:r>
              <a:rPr lang="hr-HR" sz="1800" b="1" kern="0" dirty="0">
                <a:solidFill>
                  <a:schemeClr val="tx1"/>
                </a:solidFill>
                <a:effectLst>
                  <a:outerShdw blurRad="38100" dist="38100" dir="2700000" algn="tl">
                    <a:srgbClr val="000000">
                      <a:alpha val="43137"/>
                    </a:srgbClr>
                  </a:outerShdw>
                </a:effectLst>
                <a:ea typeface="Calibri" panose="020F0502020204030204" pitchFamily="34" charset="0"/>
                <a:cs typeface="MinionPro-Cn"/>
              </a:rPr>
              <a:t>) donijeti </a:t>
            </a:r>
            <a:r>
              <a:rPr lang="hr-HR" sz="1800" b="1" kern="0" dirty="0">
                <a:solidFill>
                  <a:schemeClr val="tx1"/>
                </a:solidFill>
                <a:effectLst>
                  <a:outerShdw blurRad="38100" dist="38100" dir="2700000" algn="tl">
                    <a:srgbClr val="000000">
                      <a:alpha val="43137"/>
                    </a:srgbClr>
                  </a:outerShdw>
                </a:effectLst>
                <a:ea typeface="Calibri" panose="020F0502020204030204" pitchFamily="34" charset="0"/>
                <a:cs typeface="MinionPro-CnIt"/>
              </a:rPr>
              <a:t>odluku o redu na pomorskom </a:t>
            </a:r>
            <a:r>
              <a:rPr lang="hr-HR" sz="1800" b="1" kern="0" dirty="0">
                <a:solidFill>
                  <a:schemeClr val="tx1"/>
                </a:solidFill>
                <a:ea typeface="Calibri" panose="020F0502020204030204" pitchFamily="34" charset="0"/>
                <a:cs typeface="MinionPro-CnIt"/>
              </a:rPr>
              <a:t>dobru </a:t>
            </a:r>
            <a:r>
              <a:rPr lang="hr-HR" sz="1800" b="1" i="1" kern="0" dirty="0">
                <a:solidFill>
                  <a:schemeClr val="tx1"/>
                </a:solidFill>
                <a:ea typeface="Calibri" panose="020F0502020204030204" pitchFamily="34" charset="0"/>
                <a:cs typeface="MinionPro-CnIt"/>
              </a:rPr>
              <a:t>(</a:t>
            </a:r>
            <a:r>
              <a:rPr lang="hr-HR" sz="1800" b="1" kern="0" dirty="0">
                <a:solidFill>
                  <a:schemeClr val="tx1"/>
                </a:solidFill>
                <a:ea typeface="Calibri" panose="020F0502020204030204" pitchFamily="34" charset="0"/>
                <a:cs typeface="MinionPro-Cn"/>
              </a:rPr>
              <a:t>Članak 234.) </a:t>
            </a:r>
            <a:r>
              <a:rPr lang="hr-HR" sz="1800"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rPr>
              <a:t>ROK za donošenje odluke 27. listopada 2023.g.!!!!!!!</a:t>
            </a:r>
          </a:p>
          <a:p>
            <a:pPr algn="just">
              <a:spcAft>
                <a:spcPts val="800"/>
              </a:spcAft>
            </a:pPr>
            <a:endParaRPr lang="hr-HR" sz="800" b="1" u="sng" kern="0" dirty="0">
              <a:solidFill>
                <a:srgbClr val="FF0000"/>
              </a:solidFill>
              <a:effectLst>
                <a:outerShdw blurRad="38100" dist="38100" dir="2700000" algn="tl">
                  <a:srgbClr val="000000">
                    <a:alpha val="43137"/>
                  </a:srgbClr>
                </a:outerShdw>
              </a:effectLst>
              <a:ea typeface="Calibri" panose="020F0502020204030204" pitchFamily="34" charset="0"/>
              <a:cs typeface="MinionPro-Cn"/>
            </a:endParaRPr>
          </a:p>
          <a:p>
            <a:pPr algn="just"/>
            <a:r>
              <a:rPr lang="hr-HR" sz="1800" b="1" dirty="0">
                <a:solidFill>
                  <a:schemeClr val="tx1"/>
                </a:solidFill>
                <a:effectLst>
                  <a:outerShdw blurRad="38100" dist="38100" dir="2700000" algn="tl">
                    <a:srgbClr val="000000">
                      <a:alpha val="43137"/>
                    </a:srgbClr>
                  </a:outerShdw>
                </a:effectLst>
              </a:rPr>
              <a:t>N.B.: </a:t>
            </a:r>
            <a:r>
              <a:rPr lang="hr-HR" sz="1800" dirty="0">
                <a:solidFill>
                  <a:schemeClr val="tx1"/>
                </a:solidFill>
              </a:rPr>
              <a:t>I</a:t>
            </a:r>
            <a:r>
              <a:rPr lang="hr-HR" sz="1800" b="0" i="0" u="none" strike="noStrike" baseline="0" dirty="0">
                <a:solidFill>
                  <a:schemeClr val="tx1"/>
                </a:solidFill>
              </a:rPr>
              <a:t>zvršno tijelo jedinice lokalne samouprave </a:t>
            </a:r>
            <a:r>
              <a:rPr lang="hr-HR" sz="1800" b="1" u="sng" dirty="0">
                <a:solidFill>
                  <a:schemeClr val="tx1"/>
                </a:solidFill>
              </a:rPr>
              <a:t>(gradonačelnik/općinski načelnik) </a:t>
            </a:r>
            <a:r>
              <a:rPr lang="hr-HR" sz="1800" b="1" u="sng" dirty="0">
                <a:solidFill>
                  <a:srgbClr val="FF0000"/>
                </a:solidFill>
              </a:rPr>
              <a:t>odgovara za pomorski prekršaj</a:t>
            </a:r>
            <a:r>
              <a:rPr lang="hr-HR" sz="1800" b="1" dirty="0">
                <a:solidFill>
                  <a:srgbClr val="FF0000"/>
                </a:solidFill>
              </a:rPr>
              <a:t> </a:t>
            </a:r>
            <a:r>
              <a:rPr lang="pl-PL" sz="1800" b="0" i="0" u="none" strike="noStrike" baseline="0" dirty="0">
                <a:solidFill>
                  <a:schemeClr val="tx1"/>
                </a:solidFill>
              </a:rPr>
              <a:t>ako ne predloži donošenje odluke o redu na pomorskom </a:t>
            </a:r>
            <a:r>
              <a:rPr lang="hr-HR" sz="1800" b="0" i="0" u="none" strike="noStrike" baseline="0" dirty="0">
                <a:solidFill>
                  <a:schemeClr val="tx1"/>
                </a:solidFill>
              </a:rPr>
              <a:t>dobru, te se može kazniti </a:t>
            </a:r>
            <a:r>
              <a:rPr lang="hr-HR" sz="1800" b="1" i="0" u="none" strike="noStrike" baseline="0" dirty="0">
                <a:solidFill>
                  <a:srgbClr val="FFC000"/>
                </a:solidFill>
                <a:effectLst>
                  <a:outerShdw blurRad="38100" dist="38100" dir="2700000" algn="tl">
                    <a:srgbClr val="000000">
                      <a:alpha val="43137"/>
                    </a:srgbClr>
                  </a:outerShdw>
                </a:effectLst>
              </a:rPr>
              <a:t>n</a:t>
            </a:r>
            <a:r>
              <a:rPr lang="pl-PL" sz="1800" b="1" dirty="0">
                <a:solidFill>
                  <a:srgbClr val="FFC000"/>
                </a:solidFill>
                <a:effectLst>
                  <a:outerShdw blurRad="38100" dist="38100" dir="2700000" algn="tl">
                    <a:srgbClr val="000000">
                      <a:alpha val="43137"/>
                    </a:srgbClr>
                  </a:outerShdw>
                </a:effectLst>
              </a:rPr>
              <a:t>ovčanom kaznom u iznosu od 1300,00 do 6000,00 eura </a:t>
            </a:r>
            <a:r>
              <a:rPr lang="pl-PL" sz="1800" dirty="0">
                <a:solidFill>
                  <a:schemeClr val="tx1"/>
                </a:solidFill>
              </a:rPr>
              <a:t>(članak 204.st.1.t. 10.) </a:t>
            </a:r>
          </a:p>
          <a:p>
            <a:pPr algn="l"/>
            <a:endParaRPr lang="hr-HR" sz="1800" b="0" i="0" u="none" strike="noStrike" baseline="0" dirty="0">
              <a:solidFill>
                <a:schemeClr val="tx1"/>
              </a:solidFill>
              <a:latin typeface="MinionPro-Cn"/>
            </a:endParaRPr>
          </a:p>
          <a:p>
            <a:pPr algn="just">
              <a:spcAft>
                <a:spcPts val="800"/>
              </a:spcAft>
            </a:pPr>
            <a:endParaRPr lang="hr-HR" sz="1800" b="1" i="1" kern="0" dirty="0">
              <a:solidFill>
                <a:schemeClr val="tx1"/>
              </a:solidFill>
              <a:ea typeface="Calibri" panose="020F0502020204030204" pitchFamily="34" charset="0"/>
              <a:cs typeface="MinionPro-CnIt"/>
            </a:endParaRPr>
          </a:p>
          <a:p>
            <a:pPr algn="just"/>
            <a:endParaRPr lang="hr-HR" sz="1800" dirty="0">
              <a:solidFill>
                <a:schemeClr val="tx1"/>
              </a:solidFill>
            </a:endParaRPr>
          </a:p>
          <a:p>
            <a:endParaRPr lang="hr-HR" sz="1400" dirty="0">
              <a:solidFill>
                <a:schemeClr val="tx1"/>
              </a:solidFill>
            </a:endParaRPr>
          </a:p>
        </p:txBody>
      </p:sp>
      <p:sp>
        <p:nvSpPr>
          <p:cNvPr id="4" name="Rectangle: Rounded Corners 3">
            <a:extLst>
              <a:ext uri="{FF2B5EF4-FFF2-40B4-BE49-F238E27FC236}">
                <a16:creationId xmlns:a16="http://schemas.microsoft.com/office/drawing/2014/main" id="{DAE4F260-3213-130C-5971-09DEA4815FD5}"/>
              </a:ext>
            </a:extLst>
          </p:cNvPr>
          <p:cNvSpPr/>
          <p:nvPr/>
        </p:nvSpPr>
        <p:spPr>
          <a:xfrm>
            <a:off x="649969" y="5275944"/>
            <a:ext cx="10747374" cy="93889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14015023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2515</TotalTime>
  <Words>3072</Words>
  <Application>Microsoft Office PowerPoint</Application>
  <PresentationFormat>Widescreen</PresentationFormat>
  <Paragraphs>170</Paragraphs>
  <Slides>20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Century Gothic</vt:lpstr>
      <vt:lpstr>MinionPro-Cn</vt:lpstr>
      <vt:lpstr>MinionPro-CnIt</vt:lpstr>
      <vt:lpstr>Wingdings</vt:lpstr>
      <vt:lpstr>Wingdings 3</vt:lpstr>
      <vt:lpstr>Slice</vt:lpstr>
      <vt:lpstr>Zakon o pomorskom dobru i morskim lukama  - novosti u primjeni za JLS</vt:lpstr>
      <vt:lpstr>PowerPoint Presentation</vt:lpstr>
      <vt:lpstr>PowerPoint Presentation</vt:lpstr>
      <vt:lpstr>PowerPoint Presentation</vt:lpstr>
      <vt:lpstr>PowerPoint Presentation</vt:lpstr>
      <vt:lpstr> Dozvole na pomorskom dobru (ex koncesijska odobrenja) </vt:lpstr>
      <vt:lpstr>PowerPoint Presentation</vt:lpstr>
      <vt:lpstr>PowerPoint Presentation</vt:lpstr>
      <vt:lpstr>     RED NA POMORSKOM DOBRU Odluka o redu na pomorskom dobru – čl.149.   </vt:lpstr>
      <vt:lpstr>PowerPoint Presentation</vt:lpstr>
      <vt:lpstr>PowerPoint Presentation</vt:lpstr>
      <vt:lpstr>Stjecanje i gubitak ovlaštenja za obavljanje poslova pomorskog redara  - članak 152. </vt:lpstr>
      <vt:lpstr>Stručno osposobljavanje pomorskih redara – članak.153. </vt:lpstr>
      <vt:lpstr>   </vt:lpstr>
      <vt:lpstr>Nadzor nad provedbom odluke o redu na pomorskom dobru – članak 156. </vt:lpstr>
      <vt:lpstr>NAREDBA POMORSKOG REDARA</vt:lpstr>
      <vt:lpstr>PowerPoint Presentation</vt:lpstr>
      <vt:lpstr>PowerPoint Presentation</vt:lpstr>
      <vt:lpstr>ZAKLJUČAK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novi Zakon o pomorskom dobru i morskim lukama</dc:title>
  <dc:creator>Matko Lovreta</dc:creator>
  <cp:lastModifiedBy>Matko Lovreta</cp:lastModifiedBy>
  <cp:revision>216</cp:revision>
  <dcterms:created xsi:type="dcterms:W3CDTF">2023-08-05T16:28:28Z</dcterms:created>
  <dcterms:modified xsi:type="dcterms:W3CDTF">2023-10-25T19:41:58Z</dcterms:modified>
</cp:coreProperties>
</file>