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9" r:id="rId1"/>
  </p:sldMasterIdLst>
  <p:notesMasterIdLst>
    <p:notesMasterId r:id="rId31"/>
  </p:notesMasterIdLst>
  <p:handoutMasterIdLst>
    <p:handoutMasterId r:id="rId32"/>
  </p:handoutMasterIdLst>
  <p:sldIdLst>
    <p:sldId id="256" r:id="rId2"/>
    <p:sldId id="474" r:id="rId3"/>
    <p:sldId id="475" r:id="rId4"/>
    <p:sldId id="476" r:id="rId5"/>
    <p:sldId id="477" r:id="rId6"/>
    <p:sldId id="363" r:id="rId7"/>
    <p:sldId id="402" r:id="rId8"/>
    <p:sldId id="365" r:id="rId9"/>
    <p:sldId id="364" r:id="rId10"/>
    <p:sldId id="370" r:id="rId11"/>
    <p:sldId id="478" r:id="rId12"/>
    <p:sldId id="485" r:id="rId13"/>
    <p:sldId id="484" r:id="rId14"/>
    <p:sldId id="410" r:id="rId15"/>
    <p:sldId id="483" r:id="rId16"/>
    <p:sldId id="487" r:id="rId17"/>
    <p:sldId id="493" r:id="rId18"/>
    <p:sldId id="479" r:id="rId19"/>
    <p:sldId id="480" r:id="rId20"/>
    <p:sldId id="334" r:id="rId21"/>
    <p:sldId id="488" r:id="rId22"/>
    <p:sldId id="489" r:id="rId23"/>
    <p:sldId id="490" r:id="rId24"/>
    <p:sldId id="491" r:id="rId25"/>
    <p:sldId id="469" r:id="rId26"/>
    <p:sldId id="470" r:id="rId27"/>
    <p:sldId id="471" r:id="rId28"/>
    <p:sldId id="492" r:id="rId29"/>
    <p:sldId id="285"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koAdria1" initials="E" lastIdx="0" clrIdx="0">
    <p:extLst>
      <p:ext uri="{19B8F6BF-5375-455C-9EA6-DF929625EA0E}">
        <p15:presenceInfo xmlns:p15="http://schemas.microsoft.com/office/powerpoint/2012/main" userId="EkoAdria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rednji stil 2 - Isticanj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2" autoAdjust="0"/>
    <p:restoredTop sz="99885" autoAdjust="0"/>
  </p:normalViewPr>
  <p:slideViewPr>
    <p:cSldViewPr>
      <p:cViewPr varScale="1">
        <p:scale>
          <a:sx n="113" d="100"/>
          <a:sy n="113" d="100"/>
        </p:scale>
        <p:origin x="1364" y="88"/>
      </p:cViewPr>
      <p:guideLst>
        <p:guide orient="horz" pos="2160"/>
        <p:guide pos="2880"/>
      </p:guideLst>
    </p:cSldViewPr>
  </p:slideViewPr>
  <p:outlineViewPr>
    <p:cViewPr>
      <p:scale>
        <a:sx n="33" d="100"/>
        <a:sy n="33" d="100"/>
      </p:scale>
      <p:origin x="0" y="1403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5" d="100"/>
          <a:sy n="85" d="100"/>
        </p:scale>
        <p:origin x="-37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288FDE-22DA-4568-8111-27164711D247}" type="datetimeFigureOut">
              <a:rPr lang="sr-Latn-CS" smtClean="0"/>
              <a:pPr/>
              <a:t>25.10.2023.</a:t>
            </a:fld>
            <a:endParaRPr lang="hr-HR"/>
          </a:p>
        </p:txBody>
      </p:sp>
      <p:sp>
        <p:nvSpPr>
          <p:cNvPr id="4" name="Rezervirano mjesto podnožj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5" name="Rezervirano mjesto broja slajd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ED7BF6-8E1C-4B31-89F9-932AA8C4F768}" type="slidenum">
              <a:rPr lang="hr-HR" smtClean="0"/>
              <a:pPr/>
              <a:t>‹#›</a:t>
            </a:fld>
            <a:endParaRPr lang="hr-H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406951-0367-4E07-9908-617F461FA852}" type="datetimeFigureOut">
              <a:rPr lang="sr-Latn-CS" smtClean="0"/>
              <a:pPr/>
              <a:t>25.10.2023.</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94ADA9-0AE2-4F20-A45B-5B09C598B75D}" type="slidenum">
              <a:rPr lang="hr-HR" smtClean="0"/>
              <a:pPr/>
              <a:t>‹#›</a:t>
            </a:fld>
            <a:endParaRPr lang="hr-H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Ref idx="1001">
        <a:schemeClr val="bg1"/>
      </p:bgRef>
    </p:bg>
    <p:spTree>
      <p:nvGrpSpPr>
        <p:cNvPr id="1" name=""/>
        <p:cNvGrpSpPr/>
        <p:nvPr/>
      </p:nvGrpSpPr>
      <p:grpSpPr>
        <a:xfrm>
          <a:off x="0" y="0"/>
          <a:ext cx="0" cy="0"/>
          <a:chOff x="0" y="0"/>
          <a:chExt cx="0" cy="0"/>
        </a:xfrm>
      </p:grpSpPr>
      <p:sp>
        <p:nvSpPr>
          <p:cNvPr id="8" name="Naslov 7"/>
          <p:cNvSpPr>
            <a:spLocks noGrp="1"/>
          </p:cNvSpPr>
          <p:nvPr>
            <p:ph type="ctrTitle"/>
          </p:nvPr>
        </p:nvSpPr>
        <p:spPr>
          <a:xfrm>
            <a:off x="2286000" y="3124200"/>
            <a:ext cx="6172200" cy="1894362"/>
          </a:xfrm>
        </p:spPr>
        <p:txBody>
          <a:bodyPr/>
          <a:lstStyle>
            <a:lvl1pPr>
              <a:defRPr b="1"/>
            </a:lvl1pPr>
          </a:lstStyle>
          <a:p>
            <a:r>
              <a:rPr kumimoji="0" lang="hr-HR"/>
              <a:t>Kliknite da biste uredili stil naslova matrice</a:t>
            </a:r>
            <a:endParaRPr kumimoji="0" lang="en-US"/>
          </a:p>
        </p:txBody>
      </p:sp>
      <p:sp>
        <p:nvSpPr>
          <p:cNvPr id="9" name="Podnaslov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r-HR"/>
              <a:t>Kliknite da biste uredili stil podnaslova matrice</a:t>
            </a:r>
            <a:endParaRPr kumimoji="0" lang="en-US"/>
          </a:p>
        </p:txBody>
      </p:sp>
      <p:sp>
        <p:nvSpPr>
          <p:cNvPr id="28" name="Rezervirano mjesto datuma 27"/>
          <p:cNvSpPr>
            <a:spLocks noGrp="1"/>
          </p:cNvSpPr>
          <p:nvPr>
            <p:ph type="dt" sz="half" idx="10"/>
          </p:nvPr>
        </p:nvSpPr>
        <p:spPr bwMode="auto">
          <a:xfrm rot="5400000">
            <a:off x="7764621" y="1174097"/>
            <a:ext cx="2286000" cy="381000"/>
          </a:xfrm>
        </p:spPr>
        <p:txBody>
          <a:bodyPr/>
          <a:lstStyle/>
          <a:p>
            <a:fld id="{C22F8AE2-2B78-4A3B-8908-5A5FBDA444E2}" type="datetimeFigureOut">
              <a:rPr lang="hr-HR" smtClean="0"/>
              <a:pPr/>
              <a:t>25.10.2023.</a:t>
            </a:fld>
            <a:endParaRPr lang="hr-HR"/>
          </a:p>
        </p:txBody>
      </p:sp>
      <p:sp>
        <p:nvSpPr>
          <p:cNvPr id="17" name="Rezervirano mjesto podnožja 16"/>
          <p:cNvSpPr>
            <a:spLocks noGrp="1"/>
          </p:cNvSpPr>
          <p:nvPr>
            <p:ph type="ftr" sz="quarter" idx="11"/>
          </p:nvPr>
        </p:nvSpPr>
        <p:spPr bwMode="auto">
          <a:xfrm rot="5400000">
            <a:off x="7077269" y="4181669"/>
            <a:ext cx="3657600" cy="384048"/>
          </a:xfrm>
        </p:spPr>
        <p:txBody>
          <a:bodyPr/>
          <a:lstStyle/>
          <a:p>
            <a:endParaRPr lang="hr-HR"/>
          </a:p>
        </p:txBody>
      </p:sp>
      <p:sp>
        <p:nvSpPr>
          <p:cNvPr id="10" name="Pravokutni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avokutni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avokutni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ni poveznik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avni poveznik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avni poveznik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ni poveznik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ni poveznik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avni poveznik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avokutni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zervirano mjesto broja slajda 28"/>
          <p:cNvSpPr>
            <a:spLocks noGrp="1"/>
          </p:cNvSpPr>
          <p:nvPr>
            <p:ph type="sldNum" sz="quarter" idx="12"/>
          </p:nvPr>
        </p:nvSpPr>
        <p:spPr bwMode="auto">
          <a:xfrm>
            <a:off x="1325544" y="4928702"/>
            <a:ext cx="609600" cy="517524"/>
          </a:xfrm>
        </p:spPr>
        <p:txBody>
          <a:bodyPr/>
          <a:lstStyle/>
          <a:p>
            <a:fld id="{8178D966-64D2-4460-B505-4208DF9409F2}"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3" name="Rezervirano mjesto okomitog teksta 2"/>
          <p:cNvSpPr>
            <a:spLocks noGrp="1"/>
          </p:cNvSpPr>
          <p:nvPr>
            <p:ph type="body" orient="vert" idx="1"/>
          </p:nvPr>
        </p:nvSpPr>
        <p:spPr/>
        <p:txBody>
          <a:bodyPr vert="eaVer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09B19371-2B86-4AE6-B8E0-1410A15BACE4}" type="datetimeFigureOut">
              <a:rPr lang="hr-HR" smtClean="0"/>
              <a:pPr/>
              <a:t>25.10.2023.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BE04593-B4AB-485F-8B56-8F79501EEA74}"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9"/>
            <a:ext cx="1676400" cy="5851525"/>
          </a:xfrm>
        </p:spPr>
        <p:txBody>
          <a:bodyPr vert="eaVert"/>
          <a:lstStyle/>
          <a:p>
            <a:r>
              <a:rPr kumimoji="0" lang="hr-HR"/>
              <a:t>Kliknite da biste uredili stil naslova matrice</a:t>
            </a:r>
            <a:endParaRPr kumimoji="0" lang="en-US"/>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09B19371-2B86-4AE6-B8E0-1410A15BACE4}" type="datetimeFigureOut">
              <a:rPr lang="hr-HR" smtClean="0"/>
              <a:pPr/>
              <a:t>25.10.2023.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BE04593-B4AB-485F-8B56-8F79501EEA74}"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8" name="Rezervirano mjesto sadržaja 7"/>
          <p:cNvSpPr>
            <a:spLocks noGrp="1"/>
          </p:cNvSpPr>
          <p:nvPr>
            <p:ph sz="quarter" idx="1"/>
          </p:nvPr>
        </p:nvSpPr>
        <p:spPr>
          <a:xfrm>
            <a:off x="457200" y="1600200"/>
            <a:ext cx="7467600" cy="4873752"/>
          </a:xfrm>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7" name="Rezervirano mjesto datuma 6"/>
          <p:cNvSpPr>
            <a:spLocks noGrp="1"/>
          </p:cNvSpPr>
          <p:nvPr>
            <p:ph type="dt" sz="half" idx="14"/>
          </p:nvPr>
        </p:nvSpPr>
        <p:spPr/>
        <p:txBody>
          <a:bodyPr rtlCol="0"/>
          <a:lstStyle/>
          <a:p>
            <a:fld id="{9D61D0DE-2F2B-4405-98F0-63515C075EB6}" type="datetimeFigureOut">
              <a:rPr lang="sr-Latn-CS" smtClean="0"/>
              <a:pPr/>
              <a:t>25.10.2023.</a:t>
            </a:fld>
            <a:endParaRPr lang="hr-HR"/>
          </a:p>
        </p:txBody>
      </p:sp>
      <p:sp>
        <p:nvSpPr>
          <p:cNvPr id="9" name="Rezervirano mjesto broja slajda 8"/>
          <p:cNvSpPr>
            <a:spLocks noGrp="1"/>
          </p:cNvSpPr>
          <p:nvPr>
            <p:ph type="sldNum" sz="quarter" idx="15"/>
          </p:nvPr>
        </p:nvSpPr>
        <p:spPr/>
        <p:txBody>
          <a:bodyPr rtlCol="0"/>
          <a:lstStyle/>
          <a:p>
            <a:fld id="{F9548261-0563-4AA2-BB0E-70D584D94A42}" type="slidenum">
              <a:rPr lang="hr-HR" smtClean="0"/>
              <a:pPr/>
              <a:t>‹#›</a:t>
            </a:fld>
            <a:endParaRPr lang="hr-HR"/>
          </a:p>
        </p:txBody>
      </p:sp>
      <p:sp>
        <p:nvSpPr>
          <p:cNvPr id="10" name="Rezervirano mjesto podnožja 9"/>
          <p:cNvSpPr>
            <a:spLocks noGrp="1"/>
          </p:cNvSpPr>
          <p:nvPr>
            <p:ph type="ftr" sz="quarter" idx="16"/>
          </p:nvPr>
        </p:nvSpPr>
        <p:spPr/>
        <p:txBody>
          <a:bodyPr rtlCol="0"/>
          <a:lstStyle/>
          <a:p>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bg>
      <p:bgRef idx="1001">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2286000" y="2895600"/>
            <a:ext cx="6172200" cy="2053590"/>
          </a:xfrm>
        </p:spPr>
        <p:txBody>
          <a:bodyPr/>
          <a:lstStyle>
            <a:lvl1pPr algn="l">
              <a:buNone/>
              <a:defRPr sz="3000" b="1" cap="small" baseline="0"/>
            </a:lvl1pPr>
          </a:lstStyle>
          <a:p>
            <a:r>
              <a:rPr kumimoji="0" lang="hr-HR"/>
              <a:t>Kliknite da biste uredili stil naslova matrice</a:t>
            </a:r>
            <a:endParaRPr kumimoji="0" lang="en-US"/>
          </a:p>
        </p:txBody>
      </p:sp>
      <p:sp>
        <p:nvSpPr>
          <p:cNvPr id="3" name="Rezervirano mjesto teksta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r-HR"/>
              <a:t>Kliknite da biste uredili stilove teksta matrice</a:t>
            </a:r>
          </a:p>
        </p:txBody>
      </p:sp>
      <p:sp>
        <p:nvSpPr>
          <p:cNvPr id="4" name="Rezervirano mjesto datuma 3"/>
          <p:cNvSpPr>
            <a:spLocks noGrp="1"/>
          </p:cNvSpPr>
          <p:nvPr>
            <p:ph type="dt" sz="half" idx="10"/>
          </p:nvPr>
        </p:nvSpPr>
        <p:spPr bwMode="auto">
          <a:xfrm rot="5400000">
            <a:off x="7763256" y="1170432"/>
            <a:ext cx="2286000" cy="381000"/>
          </a:xfrm>
        </p:spPr>
        <p:txBody>
          <a:bodyPr/>
          <a:lstStyle/>
          <a:p>
            <a:fld id="{09B19371-2B86-4AE6-B8E0-1410A15BACE4}" type="datetimeFigureOut">
              <a:rPr lang="hr-HR" smtClean="0"/>
              <a:pPr/>
              <a:t>25.10.2023.</a:t>
            </a:fld>
            <a:endParaRPr lang="hr-HR"/>
          </a:p>
        </p:txBody>
      </p:sp>
      <p:sp>
        <p:nvSpPr>
          <p:cNvPr id="5" name="Rezervirano mjesto podnožja 4"/>
          <p:cNvSpPr>
            <a:spLocks noGrp="1"/>
          </p:cNvSpPr>
          <p:nvPr>
            <p:ph type="ftr" sz="quarter" idx="11"/>
          </p:nvPr>
        </p:nvSpPr>
        <p:spPr bwMode="auto">
          <a:xfrm rot="5400000">
            <a:off x="7077456" y="4178808"/>
            <a:ext cx="3657600" cy="384048"/>
          </a:xfrm>
        </p:spPr>
        <p:txBody>
          <a:bodyPr/>
          <a:lstStyle/>
          <a:p>
            <a:endParaRPr lang="hr-HR"/>
          </a:p>
        </p:txBody>
      </p:sp>
      <p:sp>
        <p:nvSpPr>
          <p:cNvPr id="9" name="Pravokutni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avokutni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avokutni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ni poveznik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avni poveznik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ni poveznik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ni poveznik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avni poveznik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avokutni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avni poveznik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Rezervirano mjesto broja slajda 5"/>
          <p:cNvSpPr>
            <a:spLocks noGrp="1"/>
          </p:cNvSpPr>
          <p:nvPr>
            <p:ph type="sldNum" sz="quarter" idx="12"/>
          </p:nvPr>
        </p:nvSpPr>
        <p:spPr bwMode="auto">
          <a:xfrm>
            <a:off x="1340616" y="4928702"/>
            <a:ext cx="609600" cy="517524"/>
          </a:xfrm>
        </p:spPr>
        <p:txBody>
          <a:bodyPr/>
          <a:lstStyle/>
          <a:p>
            <a:fld id="{9BE04593-B4AB-485F-8B56-8F79501EEA74}" type="slidenum">
              <a:rPr lang="hr-HR" smtClean="0"/>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5" name="Rezervirano mjesto datuma 4"/>
          <p:cNvSpPr>
            <a:spLocks noGrp="1"/>
          </p:cNvSpPr>
          <p:nvPr>
            <p:ph type="dt" sz="half" idx="10"/>
          </p:nvPr>
        </p:nvSpPr>
        <p:spPr/>
        <p:txBody>
          <a:bodyPr/>
          <a:lstStyle/>
          <a:p>
            <a:fld id="{09B19371-2B86-4AE6-B8E0-1410A15BACE4}" type="datetimeFigureOut">
              <a:rPr lang="hr-HR" smtClean="0"/>
              <a:pPr/>
              <a:t>25.10.2023.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BE04593-B4AB-485F-8B56-8F79501EEA74}" type="slidenum">
              <a:rPr lang="hr-HR" smtClean="0"/>
              <a:pPr/>
              <a:t>‹#›</a:t>
            </a:fld>
            <a:endParaRPr lang="hr-HR"/>
          </a:p>
        </p:txBody>
      </p:sp>
      <p:sp>
        <p:nvSpPr>
          <p:cNvPr id="9" name="Rezervirano mjesto sadržaja 8"/>
          <p:cNvSpPr>
            <a:spLocks noGrp="1"/>
          </p:cNvSpPr>
          <p:nvPr>
            <p:ph sz="quarter" idx="1"/>
          </p:nvPr>
        </p:nvSpPr>
        <p:spPr>
          <a:xfrm>
            <a:off x="457200" y="1600200"/>
            <a:ext cx="3657600" cy="4572000"/>
          </a:xfrm>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11" name="Rezervirano mjesto sadržaja 10"/>
          <p:cNvSpPr>
            <a:spLocks noGrp="1"/>
          </p:cNvSpPr>
          <p:nvPr>
            <p:ph sz="quarter" idx="2"/>
          </p:nvPr>
        </p:nvSpPr>
        <p:spPr>
          <a:xfrm>
            <a:off x="4270248" y="1600200"/>
            <a:ext cx="3657600" cy="4572000"/>
          </a:xfrm>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7543800" cy="1143000"/>
          </a:xfrm>
        </p:spPr>
        <p:txBody>
          <a:bodyPr anchor="b"/>
          <a:lstStyle>
            <a:lvl1pPr>
              <a:defRPr/>
            </a:lvl1pPr>
          </a:lstStyle>
          <a:p>
            <a:r>
              <a:rPr kumimoji="0" lang="hr-HR"/>
              <a:t>Kliknite da biste uredili stil naslova matrice</a:t>
            </a:r>
            <a:endParaRPr kumimoji="0" lang="en-US"/>
          </a:p>
        </p:txBody>
      </p:sp>
      <p:sp>
        <p:nvSpPr>
          <p:cNvPr id="7" name="Rezervirano mjesto datuma 6"/>
          <p:cNvSpPr>
            <a:spLocks noGrp="1"/>
          </p:cNvSpPr>
          <p:nvPr>
            <p:ph type="dt" sz="half" idx="10"/>
          </p:nvPr>
        </p:nvSpPr>
        <p:spPr/>
        <p:txBody>
          <a:bodyPr/>
          <a:lstStyle/>
          <a:p>
            <a:fld id="{09B19371-2B86-4AE6-B8E0-1410A15BACE4}" type="datetimeFigureOut">
              <a:rPr lang="hr-HR" smtClean="0"/>
              <a:pPr/>
              <a:t>25.10.2023.</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9BE04593-B4AB-485F-8B56-8F79501EEA74}" type="slidenum">
              <a:rPr lang="hr-HR" smtClean="0"/>
              <a:pPr/>
              <a:t>‹#›</a:t>
            </a:fld>
            <a:endParaRPr lang="hr-HR"/>
          </a:p>
        </p:txBody>
      </p:sp>
      <p:sp>
        <p:nvSpPr>
          <p:cNvPr id="11" name="Rezervirano mjesto sadržaja 10"/>
          <p:cNvSpPr>
            <a:spLocks noGrp="1"/>
          </p:cNvSpPr>
          <p:nvPr>
            <p:ph sz="quarter" idx="2"/>
          </p:nvPr>
        </p:nvSpPr>
        <p:spPr>
          <a:xfrm>
            <a:off x="457200" y="2362200"/>
            <a:ext cx="3657600" cy="3886200"/>
          </a:xfrm>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13" name="Rezervirano mjesto sadržaja 12"/>
          <p:cNvSpPr>
            <a:spLocks noGrp="1"/>
          </p:cNvSpPr>
          <p:nvPr>
            <p:ph sz="quarter" idx="4"/>
          </p:nvPr>
        </p:nvSpPr>
        <p:spPr>
          <a:xfrm>
            <a:off x="4371975" y="2362200"/>
            <a:ext cx="3657600" cy="3886200"/>
          </a:xfrm>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12" name="Rezervirano mjesto teksta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r-HR"/>
              <a:t>Kliknite da biste uredili stilove teksta matrice</a:t>
            </a:r>
          </a:p>
        </p:txBody>
      </p:sp>
      <p:sp>
        <p:nvSpPr>
          <p:cNvPr id="14" name="Rezervirano mjesto teksta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r-HR"/>
              <a:t>Kliknite da biste uredili stilove teksta matrice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6" name="Rezervirano mjesto datuma 5"/>
          <p:cNvSpPr>
            <a:spLocks noGrp="1"/>
          </p:cNvSpPr>
          <p:nvPr>
            <p:ph type="dt" sz="half" idx="10"/>
          </p:nvPr>
        </p:nvSpPr>
        <p:spPr/>
        <p:txBody>
          <a:bodyPr rtlCol="0"/>
          <a:lstStyle/>
          <a:p>
            <a:fld id="{09B19371-2B86-4AE6-B8E0-1410A15BACE4}" type="datetimeFigureOut">
              <a:rPr lang="hr-HR" smtClean="0"/>
              <a:pPr/>
              <a:t>25.10.2023.</a:t>
            </a:fld>
            <a:endParaRPr lang="hr-HR"/>
          </a:p>
        </p:txBody>
      </p:sp>
      <p:sp>
        <p:nvSpPr>
          <p:cNvPr id="7" name="Rezervirano mjesto broja slajda 6"/>
          <p:cNvSpPr>
            <a:spLocks noGrp="1"/>
          </p:cNvSpPr>
          <p:nvPr>
            <p:ph type="sldNum" sz="quarter" idx="11"/>
          </p:nvPr>
        </p:nvSpPr>
        <p:spPr/>
        <p:txBody>
          <a:bodyPr rtlCol="0"/>
          <a:lstStyle/>
          <a:p>
            <a:fld id="{9BE04593-B4AB-485F-8B56-8F79501EEA74}" type="slidenum">
              <a:rPr lang="hr-HR" smtClean="0"/>
              <a:pPr/>
              <a:t>‹#›</a:t>
            </a:fld>
            <a:endParaRPr lang="hr-HR"/>
          </a:p>
        </p:txBody>
      </p:sp>
      <p:sp>
        <p:nvSpPr>
          <p:cNvPr id="8" name="Rezervirano mjesto podnožja 7"/>
          <p:cNvSpPr>
            <a:spLocks noGrp="1"/>
          </p:cNvSpPr>
          <p:nvPr>
            <p:ph type="ftr" sz="quarter" idx="12"/>
          </p:nvPr>
        </p:nvSpPr>
        <p:spPr/>
        <p:txBody>
          <a:bodyPr rtlCol="0"/>
          <a:lstStyle/>
          <a:p>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09B19371-2B86-4AE6-B8E0-1410A15BACE4}" type="datetimeFigureOut">
              <a:rPr lang="hr-HR" smtClean="0"/>
              <a:pPr/>
              <a:t>25.10.2023.</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9BE04593-B4AB-485F-8B56-8F79501EEA74}"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bg>
      <p:bgRef idx="1001">
        <a:schemeClr val="bg1"/>
      </p:bgRef>
    </p:bg>
    <p:spTree>
      <p:nvGrpSpPr>
        <p:cNvPr id="1" name=""/>
        <p:cNvGrpSpPr/>
        <p:nvPr/>
      </p:nvGrpSpPr>
      <p:grpSpPr>
        <a:xfrm>
          <a:off x="0" y="0"/>
          <a:ext cx="0" cy="0"/>
          <a:chOff x="0" y="0"/>
          <a:chExt cx="0" cy="0"/>
        </a:xfrm>
      </p:grpSpPr>
      <p:sp>
        <p:nvSpPr>
          <p:cNvPr id="10" name="Ravni poveznik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slov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hr-HR"/>
              <a:t>Kliknite da biste uredili stil naslova matrice</a:t>
            </a:r>
            <a:endParaRPr kumimoji="0" lang="en-US"/>
          </a:p>
        </p:txBody>
      </p:sp>
      <p:sp>
        <p:nvSpPr>
          <p:cNvPr id="3" name="Rezervirano mjesto teksta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hr-HR"/>
              <a:t>Kliknite da biste uredili stilove teksta matrice</a:t>
            </a:r>
          </a:p>
        </p:txBody>
      </p:sp>
      <p:sp>
        <p:nvSpPr>
          <p:cNvPr id="8" name="Ravni poveznik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avni poveznik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avni poveznik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avokutni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ni poveznik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zervirano mjesto sadržaja 17"/>
          <p:cNvSpPr>
            <a:spLocks noGrp="1"/>
          </p:cNvSpPr>
          <p:nvPr>
            <p:ph sz="quarter" idx="1"/>
          </p:nvPr>
        </p:nvSpPr>
        <p:spPr>
          <a:xfrm>
            <a:off x="304800" y="274320"/>
            <a:ext cx="5638800" cy="6327648"/>
          </a:xfrm>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21" name="Rezervirano mjesto datuma 20"/>
          <p:cNvSpPr>
            <a:spLocks noGrp="1"/>
          </p:cNvSpPr>
          <p:nvPr>
            <p:ph type="dt" sz="half" idx="14"/>
          </p:nvPr>
        </p:nvSpPr>
        <p:spPr/>
        <p:txBody>
          <a:bodyPr rtlCol="0"/>
          <a:lstStyle/>
          <a:p>
            <a:fld id="{09B19371-2B86-4AE6-B8E0-1410A15BACE4}" type="datetimeFigureOut">
              <a:rPr lang="hr-HR" smtClean="0"/>
              <a:pPr/>
              <a:t>25.10.2023.</a:t>
            </a:fld>
            <a:endParaRPr lang="hr-HR"/>
          </a:p>
        </p:txBody>
      </p:sp>
      <p:sp>
        <p:nvSpPr>
          <p:cNvPr id="22" name="Rezervirano mjesto broja slajda 21"/>
          <p:cNvSpPr>
            <a:spLocks noGrp="1"/>
          </p:cNvSpPr>
          <p:nvPr>
            <p:ph type="sldNum" sz="quarter" idx="15"/>
          </p:nvPr>
        </p:nvSpPr>
        <p:spPr/>
        <p:txBody>
          <a:bodyPr rtlCol="0"/>
          <a:lstStyle/>
          <a:p>
            <a:fld id="{9BE04593-B4AB-485F-8B56-8F79501EEA74}" type="slidenum">
              <a:rPr lang="hr-HR" smtClean="0"/>
              <a:pPr/>
              <a:t>‹#›</a:t>
            </a:fld>
            <a:endParaRPr lang="hr-HR"/>
          </a:p>
        </p:txBody>
      </p:sp>
      <p:sp>
        <p:nvSpPr>
          <p:cNvPr id="23" name="Rezervirano mjesto podnožja 22"/>
          <p:cNvSpPr>
            <a:spLocks noGrp="1"/>
          </p:cNvSpPr>
          <p:nvPr>
            <p:ph type="ftr" sz="quarter" idx="16"/>
          </p:nvPr>
        </p:nvSpPr>
        <p:spPr/>
        <p:txBody>
          <a:bodyPr rtlCol="0"/>
          <a:lstStyle/>
          <a:p>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9" name="Ravni poveznik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slov 1"/>
          <p:cNvSpPr>
            <a:spLocks noGrp="1"/>
          </p:cNvSpPr>
          <p:nvPr>
            <p:ph type="title"/>
          </p:nvPr>
        </p:nvSpPr>
        <p:spPr>
          <a:xfrm rot="5400000">
            <a:off x="3350133" y="3200400"/>
            <a:ext cx="6309360" cy="457200"/>
          </a:xfrm>
        </p:spPr>
        <p:txBody>
          <a:bodyPr anchor="b"/>
          <a:lstStyle>
            <a:lvl1pPr algn="l">
              <a:buNone/>
              <a:defRPr sz="2000" b="1"/>
            </a:lvl1pPr>
          </a:lstStyle>
          <a:p>
            <a:r>
              <a:rPr kumimoji="0" lang="hr-HR"/>
              <a:t>Kliknite da biste uredili stil naslova matrice</a:t>
            </a:r>
            <a:endParaRPr kumimoji="0" lang="en-US"/>
          </a:p>
        </p:txBody>
      </p:sp>
      <p:sp>
        <p:nvSpPr>
          <p:cNvPr id="3" name="Rezervirano mjesto slik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hr-HR"/>
              <a:t>Pritisnite ikonu za dodavanje slike</a:t>
            </a:r>
            <a:endParaRPr kumimoji="0" lang="en-US" dirty="0"/>
          </a:p>
        </p:txBody>
      </p:sp>
      <p:sp>
        <p:nvSpPr>
          <p:cNvPr id="4" name="Rezervirano mjesto teksta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hr-HR"/>
              <a:t>Kliknite da biste uredili stilove teksta matrice</a:t>
            </a:r>
          </a:p>
        </p:txBody>
      </p:sp>
      <p:sp>
        <p:nvSpPr>
          <p:cNvPr id="10" name="Ravni poveznik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avokutni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avni poveznik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avni poveznik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avni poveznik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Rezervirano mjesto datuma 16"/>
          <p:cNvSpPr>
            <a:spLocks noGrp="1"/>
          </p:cNvSpPr>
          <p:nvPr>
            <p:ph type="dt" sz="half" idx="10"/>
          </p:nvPr>
        </p:nvSpPr>
        <p:spPr/>
        <p:txBody>
          <a:bodyPr rtlCol="0"/>
          <a:lstStyle/>
          <a:p>
            <a:fld id="{09B19371-2B86-4AE6-B8E0-1410A15BACE4}" type="datetimeFigureOut">
              <a:rPr lang="hr-HR" smtClean="0"/>
              <a:pPr/>
              <a:t>25.10.2023.</a:t>
            </a:fld>
            <a:endParaRPr lang="hr-HR"/>
          </a:p>
        </p:txBody>
      </p:sp>
      <p:sp>
        <p:nvSpPr>
          <p:cNvPr id="18" name="Rezervirano mjesto broja slajda 17"/>
          <p:cNvSpPr>
            <a:spLocks noGrp="1"/>
          </p:cNvSpPr>
          <p:nvPr>
            <p:ph type="sldNum" sz="quarter" idx="11"/>
          </p:nvPr>
        </p:nvSpPr>
        <p:spPr/>
        <p:txBody>
          <a:bodyPr rtlCol="0"/>
          <a:lstStyle/>
          <a:p>
            <a:fld id="{9BE04593-B4AB-485F-8B56-8F79501EEA74}" type="slidenum">
              <a:rPr lang="hr-HR" smtClean="0"/>
              <a:pPr/>
              <a:t>‹#›</a:t>
            </a:fld>
            <a:endParaRPr lang="hr-HR"/>
          </a:p>
        </p:txBody>
      </p:sp>
      <p:sp>
        <p:nvSpPr>
          <p:cNvPr id="21" name="Rezervirano mjesto podnožja 20"/>
          <p:cNvSpPr>
            <a:spLocks noGrp="1"/>
          </p:cNvSpPr>
          <p:nvPr>
            <p:ph type="ftr" sz="quarter" idx="12"/>
          </p:nvPr>
        </p:nvSpPr>
        <p:spPr/>
        <p:txBody>
          <a:bodyPr rtlCol="0"/>
          <a:lstStyle/>
          <a:p>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avni poveznik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Rezervirano mjesto naslova 21"/>
          <p:cNvSpPr>
            <a:spLocks noGrp="1"/>
          </p:cNvSpPr>
          <p:nvPr>
            <p:ph type="title"/>
          </p:nvPr>
        </p:nvSpPr>
        <p:spPr>
          <a:xfrm>
            <a:off x="457200" y="274638"/>
            <a:ext cx="7467600" cy="1143000"/>
          </a:xfrm>
          <a:prstGeom prst="rect">
            <a:avLst/>
          </a:prstGeom>
        </p:spPr>
        <p:txBody>
          <a:bodyPr vert="horz" anchor="b">
            <a:normAutofit/>
          </a:bodyPr>
          <a:lstStyle/>
          <a:p>
            <a:r>
              <a:rPr kumimoji="0" lang="hr-HR"/>
              <a:t>Kliknite da biste uredili stil naslova matrice</a:t>
            </a:r>
            <a:endParaRPr kumimoji="0" lang="en-US"/>
          </a:p>
        </p:txBody>
      </p:sp>
      <p:sp>
        <p:nvSpPr>
          <p:cNvPr id="13" name="Rezervirano mjesto teksta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hr-HR"/>
              <a:t>Kliknite da biste uredili stilove teksta matrice</a:t>
            </a:r>
          </a:p>
          <a:p>
            <a:pPr lvl="1" eaLnBrk="1" latinLnBrk="0" hangingPunct="1"/>
            <a:r>
              <a:rPr kumimoji="0" lang="hr-HR"/>
              <a:t>Druga razina</a:t>
            </a:r>
          </a:p>
          <a:p>
            <a:pPr lvl="2" eaLnBrk="1" latinLnBrk="0" hangingPunct="1"/>
            <a:r>
              <a:rPr kumimoji="0" lang="hr-HR"/>
              <a:t>Treća razina</a:t>
            </a:r>
          </a:p>
          <a:p>
            <a:pPr lvl="3" eaLnBrk="1" latinLnBrk="0" hangingPunct="1"/>
            <a:r>
              <a:rPr kumimoji="0" lang="hr-HR"/>
              <a:t>Četvrta razina</a:t>
            </a:r>
          </a:p>
          <a:p>
            <a:pPr lvl="4" eaLnBrk="1" latinLnBrk="0" hangingPunct="1"/>
            <a:r>
              <a:rPr kumimoji="0" lang="hr-HR"/>
              <a:t>Peta razina</a:t>
            </a:r>
            <a:endParaRPr kumimoji="0" lang="en-US"/>
          </a:p>
        </p:txBody>
      </p:sp>
      <p:sp>
        <p:nvSpPr>
          <p:cNvPr id="14" name="Rezervirano mjesto datum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9B19371-2B86-4AE6-B8E0-1410A15BACE4}" type="datetimeFigureOut">
              <a:rPr lang="hr-HR" smtClean="0"/>
              <a:pPr/>
              <a:t>25.10.2023.</a:t>
            </a:fld>
            <a:endParaRPr lang="hr-HR"/>
          </a:p>
        </p:txBody>
      </p:sp>
      <p:sp>
        <p:nvSpPr>
          <p:cNvPr id="3" name="Rezervirano mjesto podnožj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hr-HR"/>
          </a:p>
        </p:txBody>
      </p:sp>
      <p:sp>
        <p:nvSpPr>
          <p:cNvPr id="7" name="Ravni poveznik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avni poveznik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utni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ni poveznik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Rezervirano mjesto broja slajd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BE04593-B4AB-485F-8B56-8F79501EEA74}"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857356" y="1785926"/>
            <a:ext cx="6858048" cy="3714776"/>
          </a:xfrm>
        </p:spPr>
        <p:txBody>
          <a:bodyPr>
            <a:normAutofit fontScale="90000"/>
          </a:bodyPr>
          <a:lstStyle/>
          <a:p>
            <a:pPr algn="l"/>
            <a:br>
              <a:rPr lang="en-US" sz="2000" dirty="0"/>
            </a:br>
            <a:br>
              <a:rPr lang="en-US"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br>
            <a:br>
              <a:rPr lang="hr-HR" sz="2000" dirty="0">
                <a:effectLst>
                  <a:outerShdw blurRad="38100" dist="38100" dir="2700000" algn="tl">
                    <a:srgbClr val="000000">
                      <a:alpha val="43137"/>
                    </a:srgbClr>
                  </a:outerShdw>
                </a:effectLst>
                <a:latin typeface="Georgia" pitchFamily="18" charset="0"/>
              </a:rPr>
            </a:br>
            <a:br>
              <a:rPr lang="en-US" sz="2000" dirty="0"/>
            </a:br>
            <a:r>
              <a:rPr lang="hr-HR" sz="4000" dirty="0"/>
              <a:t>     </a:t>
            </a: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br>
              <a:rPr lang="hr-HR" sz="4000" dirty="0"/>
            </a:br>
            <a:r>
              <a:rPr lang="pl-PL" sz="4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PREKRŠAJNI ZAKON I POSTUPANJE KOMUNALNOG REDARSTVA </a:t>
            </a:r>
            <a:br>
              <a:rPr lang="hr-HR" sz="3600" b="1" dirty="0">
                <a:solidFill>
                  <a:schemeClr val="tx1"/>
                </a:solidFill>
                <a:effectLst>
                  <a:outerShdw blurRad="38100" dist="38100" dir="2700000" algn="tl">
                    <a:srgbClr val="000000">
                      <a:alpha val="43137"/>
                    </a:srgbClr>
                  </a:outerShdw>
                </a:effectLst>
                <a:latin typeface="Calibri" pitchFamily="34" charset="0"/>
                <a:cs typeface="Calibri" pitchFamily="34" charset="0"/>
              </a:rPr>
            </a:br>
            <a:br>
              <a:rPr lang="pl-PL" sz="3600" b="1" dirty="0">
                <a:solidFill>
                  <a:schemeClr val="accent1">
                    <a:lumMod val="50000"/>
                  </a:schemeClr>
                </a:solidFill>
                <a:latin typeface="Calibri" pitchFamily="34" charset="0"/>
                <a:cs typeface="Calibri" pitchFamily="34" charset="0"/>
              </a:rPr>
            </a:br>
            <a:br>
              <a:rPr lang="pl-PL" sz="3600" b="1" dirty="0">
                <a:solidFill>
                  <a:schemeClr val="accent1">
                    <a:lumMod val="50000"/>
                  </a:schemeClr>
                </a:solidFill>
                <a:latin typeface="Calibri" pitchFamily="34" charset="0"/>
                <a:cs typeface="Calibri" pitchFamily="34" charset="0"/>
              </a:rPr>
            </a:br>
            <a:br>
              <a:rPr lang="pl-PL" sz="3600" b="1" dirty="0">
                <a:solidFill>
                  <a:schemeClr val="accent1">
                    <a:lumMod val="50000"/>
                  </a:schemeClr>
                </a:solidFill>
                <a:latin typeface="Calibri" pitchFamily="34" charset="0"/>
                <a:cs typeface="Calibri" pitchFamily="34" charset="0"/>
              </a:rPr>
            </a:br>
            <a:br>
              <a:rPr lang="pl-PL" sz="1300" b="1" dirty="0">
                <a:solidFill>
                  <a:schemeClr val="accent1">
                    <a:lumMod val="50000"/>
                  </a:schemeClr>
                </a:solidFill>
                <a:latin typeface="Georgia" pitchFamily="18" charset="0"/>
              </a:rPr>
            </a:br>
            <a:br>
              <a:rPr lang="pl-PL" sz="1300" b="1" dirty="0">
                <a:solidFill>
                  <a:schemeClr val="accent1">
                    <a:lumMod val="50000"/>
                  </a:schemeClr>
                </a:solidFill>
                <a:latin typeface="Georgia" pitchFamily="18" charset="0"/>
              </a:rPr>
            </a:br>
            <a:br>
              <a:rPr lang="pl-PL" sz="2000" b="1" dirty="0"/>
            </a:br>
            <a:br>
              <a:rPr lang="pl-PL" sz="1600" b="1" i="1" dirty="0">
                <a:solidFill>
                  <a:schemeClr val="accent1">
                    <a:lumMod val="50000"/>
                  </a:schemeClr>
                </a:solidFill>
                <a:latin typeface="Georgia" pitchFamily="18" charset="0"/>
              </a:rPr>
            </a:br>
            <a:endParaRPr lang="hr-HR" sz="2000" dirty="0">
              <a:effectLst>
                <a:outerShdw blurRad="38100" dist="38100" dir="2700000" algn="tl">
                  <a:srgbClr val="000000">
                    <a:alpha val="43137"/>
                  </a:srgbClr>
                </a:outerShdw>
              </a:effectLst>
              <a:latin typeface="Georgia" pitchFamily="18" charset="0"/>
              <a:cs typeface="Arial" panose="020B0604020202020204" pitchFamily="34" charset="0"/>
            </a:endParaRPr>
          </a:p>
        </p:txBody>
      </p:sp>
      <p:sp>
        <p:nvSpPr>
          <p:cNvPr id="3" name="Podnaslov 2"/>
          <p:cNvSpPr>
            <a:spLocks noGrp="1"/>
          </p:cNvSpPr>
          <p:nvPr>
            <p:ph type="subTitle" idx="1"/>
          </p:nvPr>
        </p:nvSpPr>
        <p:spPr>
          <a:xfrm>
            <a:off x="4786314" y="5143512"/>
            <a:ext cx="3881308" cy="940094"/>
          </a:xfrm>
        </p:spPr>
        <p:txBody>
          <a:bodyPr>
            <a:noAutofit/>
          </a:bodyPr>
          <a:lstStyle/>
          <a:p>
            <a:pPr algn="ctr"/>
            <a:r>
              <a:rPr lang="hr-HR" sz="14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Matko </a:t>
            </a:r>
            <a:r>
              <a:rPr lang="hr-HR" sz="14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Lovreta</a:t>
            </a:r>
            <a:r>
              <a:rPr lang="hr-HR" sz="14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14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dipl.iur</a:t>
            </a:r>
            <a:r>
              <a:rPr lang="hr-HR" sz="14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algn="ctr"/>
            <a:r>
              <a:rPr lang="hr-HR" sz="1400" b="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pročelnik Upravnog odjela za razvoj</a:t>
            </a:r>
          </a:p>
          <a:p>
            <a:pPr algn="ctr"/>
            <a:r>
              <a:rPr lang="hr-HR" sz="1400" b="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Grada Makarske</a:t>
            </a:r>
            <a:endParaRPr lang="hr-HR" sz="1400" b="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p:txBody>
      </p:sp>
      <p:sp>
        <p:nvSpPr>
          <p:cNvPr id="30722" name="AutoShape 2" descr="Slikovni rezultat za udruga gradova logo"/>
          <p:cNvSpPr>
            <a:spLocks noChangeAspect="1" noChangeArrowheads="1"/>
          </p:cNvSpPr>
          <p:nvPr/>
        </p:nvSpPr>
        <p:spPr bwMode="auto">
          <a:xfrm>
            <a:off x="155575" y="-411163"/>
            <a:ext cx="1285875" cy="857251"/>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30724" name="AutoShape 4" descr="Slikovni rezultat za udruga gradova logo"/>
          <p:cNvSpPr>
            <a:spLocks noChangeAspect="1" noChangeArrowheads="1"/>
          </p:cNvSpPr>
          <p:nvPr/>
        </p:nvSpPr>
        <p:spPr bwMode="auto">
          <a:xfrm>
            <a:off x="155575" y="-411163"/>
            <a:ext cx="1285875" cy="857251"/>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6" name="Pravokutnik 5"/>
          <p:cNvSpPr/>
          <p:nvPr/>
        </p:nvSpPr>
        <p:spPr>
          <a:xfrm>
            <a:off x="2143108" y="3786190"/>
            <a:ext cx="6000792" cy="369332"/>
          </a:xfrm>
          <a:prstGeom prst="rect">
            <a:avLst/>
          </a:prstGeom>
        </p:spPr>
        <p:txBody>
          <a:bodyPr wrap="square">
            <a:spAutoFit/>
          </a:bodyPr>
          <a:lstStyle/>
          <a:p>
            <a:r>
              <a:rPr lang="hr-HR" b="1" i="1" dirty="0">
                <a:solidFill>
                  <a:schemeClr val="accent1">
                    <a:lumMod val="50000"/>
                  </a:schemeClr>
                </a:solidFill>
                <a:latin typeface="Calibri" pitchFamily="34" charset="0"/>
                <a:cs typeface="Calibri" pitchFamily="34" charset="0"/>
              </a:rPr>
              <a:t>UDRUGA GRADOVA - </a:t>
            </a:r>
            <a:r>
              <a:rPr lang="hr-HR" i="1" dirty="0">
                <a:solidFill>
                  <a:schemeClr val="accent1">
                    <a:lumMod val="50000"/>
                  </a:schemeClr>
                </a:solidFill>
                <a:latin typeface="Calibri" pitchFamily="34" charset="0"/>
                <a:cs typeface="Calibri" pitchFamily="34" charset="0"/>
              </a:rPr>
              <a:t>Obuka komunalnih redara </a:t>
            </a:r>
            <a:endParaRPr lang="hr-HR" b="1" i="1" dirty="0">
              <a:solidFill>
                <a:schemeClr val="accent1">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val="1291654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zervirano mjesto sadržaja 2"/>
          <p:cNvSpPr>
            <a:spLocks noGrp="1"/>
          </p:cNvSpPr>
          <p:nvPr>
            <p:ph sz="quarter" idx="1"/>
          </p:nvPr>
        </p:nvSpPr>
        <p:spPr>
          <a:xfrm>
            <a:off x="571472" y="500042"/>
            <a:ext cx="7572428" cy="5929354"/>
          </a:xfrm>
        </p:spPr>
        <p:txBody>
          <a:bodyPr>
            <a:normAutofit fontScale="92500" lnSpcReduction="10000"/>
          </a:bodyPr>
          <a:lstStyle/>
          <a:p>
            <a:pPr>
              <a:buNone/>
            </a:pPr>
            <a:r>
              <a:rPr lang="pl-PL" sz="1900" b="1" dirty="0">
                <a:solidFill>
                  <a:schemeClr val="accent1">
                    <a:lumMod val="50000"/>
                  </a:schemeClr>
                </a:solidFill>
                <a:latin typeface="Calibri" pitchFamily="34" charset="0"/>
                <a:cs typeface="Calibri" pitchFamily="34" charset="0"/>
              </a:rPr>
              <a:t>Stranke</a:t>
            </a:r>
            <a:r>
              <a:rPr lang="pl-PL" sz="1900" dirty="0">
                <a:solidFill>
                  <a:schemeClr val="accent1">
                    <a:lumMod val="50000"/>
                  </a:schemeClr>
                </a:solidFill>
                <a:latin typeface="Calibri" pitchFamily="34" charset="0"/>
                <a:cs typeface="Calibri" pitchFamily="34" charset="0"/>
              </a:rPr>
              <a:t> u prekršajnom postupku su:</a:t>
            </a:r>
            <a:br>
              <a:rPr lang="pl-PL" sz="1900" dirty="0">
                <a:latin typeface="Calibri" pitchFamily="34" charset="0"/>
                <a:cs typeface="Calibri" pitchFamily="34" charset="0"/>
              </a:rPr>
            </a:br>
            <a:r>
              <a:rPr lang="pl-PL" sz="1900" dirty="0">
                <a:latin typeface="Calibri" pitchFamily="34" charset="0"/>
                <a:cs typeface="Calibri" pitchFamily="34" charset="0"/>
              </a:rPr>
              <a:t>       </a:t>
            </a:r>
            <a:r>
              <a:rPr lang="hr-HR" sz="1900" b="1" i="1" dirty="0">
                <a:solidFill>
                  <a:srgbClr val="FF0000"/>
                </a:solidFill>
                <a:effectLst>
                  <a:outerShdw blurRad="38100" dist="38100" dir="2700000" algn="tl">
                    <a:srgbClr val="000000">
                      <a:alpha val="43137"/>
                    </a:srgbClr>
                  </a:outerShdw>
                </a:effectLst>
                <a:latin typeface="Calibri" pitchFamily="34" charset="0"/>
                <a:cs typeface="Calibri" pitchFamily="34" charset="0"/>
              </a:rPr>
              <a:t>1. OVLAŠTENI TUŽITELJ</a:t>
            </a:r>
            <a:br>
              <a:rPr lang="hr-HR" sz="1900" b="1" i="1" dirty="0">
                <a:solidFill>
                  <a:srgbClr val="FF0000"/>
                </a:solidFill>
                <a:effectLst>
                  <a:outerShdw blurRad="38100" dist="38100" dir="2700000" algn="tl">
                    <a:srgbClr val="000000">
                      <a:alpha val="43137"/>
                    </a:srgbClr>
                  </a:outerShdw>
                </a:effectLst>
                <a:latin typeface="Calibri" pitchFamily="34" charset="0"/>
                <a:cs typeface="Calibri" pitchFamily="34" charset="0"/>
              </a:rPr>
            </a:br>
            <a:r>
              <a:rPr lang="hr-HR" sz="1900" b="1" i="1" dirty="0">
                <a:solidFill>
                  <a:srgbClr val="FF0000"/>
                </a:solidFill>
                <a:effectLst>
                  <a:outerShdw blurRad="38100" dist="38100" dir="2700000" algn="tl">
                    <a:srgbClr val="000000">
                      <a:alpha val="43137"/>
                    </a:srgbClr>
                  </a:outerShdw>
                </a:effectLst>
                <a:latin typeface="Calibri" pitchFamily="34" charset="0"/>
                <a:cs typeface="Calibri" pitchFamily="34" charset="0"/>
              </a:rPr>
              <a:t>       2. OKRIVLJENIK</a:t>
            </a:r>
            <a:br>
              <a:rPr lang="hr-HR" sz="1900" b="1" dirty="0">
                <a:solidFill>
                  <a:srgbClr val="FF0000"/>
                </a:solidFill>
                <a:effectLst>
                  <a:outerShdw blurRad="38100" dist="38100" dir="2700000" algn="tl">
                    <a:srgbClr val="000000">
                      <a:alpha val="43137"/>
                    </a:srgbClr>
                  </a:outerShdw>
                </a:effectLst>
                <a:latin typeface="Calibri" pitchFamily="34" charset="0"/>
                <a:cs typeface="Calibri" pitchFamily="34" charset="0"/>
              </a:rPr>
            </a:br>
            <a:endParaRPr lang="hr-HR" sz="1900" b="1" dirty="0">
              <a:solidFill>
                <a:schemeClr val="bg2">
                  <a:lumMod val="25000"/>
                </a:schemeClr>
              </a:solidFill>
              <a:latin typeface="Calibri" pitchFamily="34" charset="0"/>
              <a:cs typeface="Calibri" pitchFamily="34" charset="0"/>
            </a:endParaRPr>
          </a:p>
          <a:p>
            <a:pPr>
              <a:buNone/>
            </a:pPr>
            <a:r>
              <a:rPr lang="hr-HR" sz="1900" b="1" dirty="0">
                <a:solidFill>
                  <a:schemeClr val="bg2">
                    <a:lumMod val="25000"/>
                  </a:schemeClr>
                </a:solidFill>
                <a:latin typeface="Calibri" pitchFamily="34" charset="0"/>
                <a:cs typeface="Calibri" pitchFamily="34" charset="0"/>
              </a:rPr>
              <a:t>OVLAŠTENI TUŽITELJ </a:t>
            </a:r>
            <a:r>
              <a:rPr lang="hr-HR" sz="1900" i="1" dirty="0">
                <a:solidFill>
                  <a:schemeClr val="bg2">
                    <a:lumMod val="25000"/>
                  </a:schemeClr>
                </a:solidFill>
                <a:latin typeface="Calibri" pitchFamily="34" charset="0"/>
                <a:cs typeface="Calibri" pitchFamily="34" charset="0"/>
              </a:rPr>
              <a:t>- članak 109. PZ-a</a:t>
            </a:r>
          </a:p>
          <a:p>
            <a:pPr marL="627063" indent="-541338">
              <a:buNone/>
            </a:pPr>
            <a:r>
              <a:rPr lang="hr-HR" sz="1900" dirty="0">
                <a:solidFill>
                  <a:schemeClr val="bg2">
                    <a:lumMod val="25000"/>
                  </a:schemeClr>
                </a:solidFill>
                <a:latin typeface="Calibri" pitchFamily="34" charset="0"/>
                <a:cs typeface="Calibri" pitchFamily="34" charset="0"/>
              </a:rPr>
              <a:t>(1) Ovlašteni tužitelji su:</a:t>
            </a:r>
            <a:br>
              <a:rPr lang="hr-HR" sz="1900"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1. državni odvjetnik,</a:t>
            </a:r>
            <a:br>
              <a:rPr lang="hr-HR" sz="1900"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2. </a:t>
            </a:r>
            <a:r>
              <a:rPr lang="hr-HR" sz="1900" b="1" u="sng" dirty="0">
                <a:solidFill>
                  <a:schemeClr val="bg2">
                    <a:lumMod val="25000"/>
                  </a:schemeClr>
                </a:solidFill>
                <a:latin typeface="Calibri" pitchFamily="34" charset="0"/>
                <a:cs typeface="Calibri" pitchFamily="34" charset="0"/>
              </a:rPr>
              <a:t>tijelo državne uprave </a:t>
            </a:r>
            <a:r>
              <a:rPr lang="hr-HR" sz="1900" dirty="0">
                <a:solidFill>
                  <a:schemeClr val="bg2">
                    <a:lumMod val="25000"/>
                  </a:schemeClr>
                </a:solidFill>
                <a:latin typeface="Calibri" pitchFamily="34" charset="0"/>
                <a:cs typeface="Calibri" pitchFamily="34" charset="0"/>
              </a:rPr>
              <a:t>(ministarstva i državne upravne organizacije),</a:t>
            </a:r>
            <a:br>
              <a:rPr lang="hr-HR" sz="1900" b="1"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3. pravna osoba s javnim ovlastima,</a:t>
            </a:r>
            <a:br>
              <a:rPr lang="hr-HR" sz="1900"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4. oštećenik.</a:t>
            </a:r>
          </a:p>
          <a:p>
            <a:pPr algn="just">
              <a:buNone/>
            </a:pPr>
            <a:r>
              <a:rPr lang="hr-HR" sz="1900" dirty="0">
                <a:solidFill>
                  <a:schemeClr val="bg2">
                    <a:lumMod val="25000"/>
                  </a:schemeClr>
                </a:solidFill>
                <a:latin typeface="Calibri" pitchFamily="34" charset="0"/>
                <a:cs typeface="Calibri" pitchFamily="34" charset="0"/>
              </a:rPr>
              <a:t>(8)Prema ovome Zakonu, </a:t>
            </a:r>
            <a:r>
              <a:rPr lang="hr-HR" sz="1900" b="1" dirty="0">
                <a:solidFill>
                  <a:schemeClr val="bg2">
                    <a:lumMod val="25000"/>
                  </a:schemeClr>
                </a:solidFill>
                <a:latin typeface="Calibri" pitchFamily="34" charset="0"/>
                <a:cs typeface="Calibri" pitchFamily="34" charset="0"/>
              </a:rPr>
              <a:t>tijela jedinica lokalne i područne (regionalne) samouprave</a:t>
            </a:r>
            <a:r>
              <a:rPr lang="hr-HR" sz="1900" dirty="0">
                <a:solidFill>
                  <a:schemeClr val="bg2">
                    <a:lumMod val="25000"/>
                  </a:schemeClr>
                </a:solidFill>
                <a:latin typeface="Calibri" pitchFamily="34" charset="0"/>
                <a:cs typeface="Calibri" pitchFamily="34" charset="0"/>
              </a:rPr>
              <a:t> imaju iste ovlasti, prava i obveze kada je riječ o prekršajima iz njihove nadležnosti. </a:t>
            </a:r>
            <a:r>
              <a:rPr lang="hr-HR" sz="1900" dirty="0">
                <a:solidFill>
                  <a:srgbClr val="FF0000"/>
                </a:solidFill>
                <a:latin typeface="Calibri" pitchFamily="34" charset="0"/>
                <a:cs typeface="Calibri" pitchFamily="34" charset="0"/>
              </a:rPr>
              <a:t>Odredbe ovoga Zakona koje se odnose na tijela državne uprave, na odgovarajući se način primjenjuju i na tijela jedinice lokalne i područne (regionalne) samouprave kada je riječ o prekršajima iz njihove nadležnosti.</a:t>
            </a:r>
          </a:p>
          <a:p>
            <a:pPr algn="just">
              <a:buNone/>
            </a:pPr>
            <a:endParaRPr lang="hr-HR" sz="1900" dirty="0">
              <a:solidFill>
                <a:srgbClr val="FF0000"/>
              </a:solidFill>
              <a:latin typeface="Calibri" pitchFamily="34" charset="0"/>
              <a:cs typeface="Calibri" pitchFamily="34" charset="0"/>
            </a:endParaRPr>
          </a:p>
          <a:p>
            <a:pPr algn="just">
              <a:buNone/>
            </a:pPr>
            <a:r>
              <a:rPr lang="hr-HR" sz="1900" b="1" dirty="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a:t>
            </a:r>
            <a:r>
              <a:rPr lang="vi-VN" sz="1900" b="1" dirty="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rekršajni postupak</a:t>
            </a:r>
            <a:r>
              <a:rPr lang="hr-HR" sz="1900" b="1" dirty="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vi-VN" sz="1900" b="1" dirty="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se pokreće</a:t>
            </a:r>
            <a:r>
              <a:rPr lang="vi-VN" sz="1900" dirty="0">
                <a:ln w="3175" cmpd="sng">
                  <a:noFill/>
                </a:ln>
                <a:solidFill>
                  <a:schemeClr val="accent1">
                    <a:lumMod val="50000"/>
                  </a:schemeClr>
                </a:solidFill>
                <a:latin typeface="Calibri" pitchFamily="34" charset="0"/>
                <a:cs typeface="Calibri" pitchFamily="34" charset="0"/>
              </a:rPr>
              <a:t>: </a:t>
            </a:r>
            <a:endParaRPr lang="hr-HR" sz="1900" dirty="0">
              <a:ln w="3175" cmpd="sng">
                <a:noFill/>
              </a:ln>
              <a:solidFill>
                <a:schemeClr val="accent1">
                  <a:lumMod val="50000"/>
                </a:schemeClr>
              </a:solidFill>
              <a:latin typeface="Calibri" pitchFamily="34" charset="0"/>
              <a:cs typeface="Calibri" pitchFamily="34" charset="0"/>
            </a:endParaRPr>
          </a:p>
          <a:p>
            <a:pPr algn="just">
              <a:buNone/>
            </a:pPr>
            <a:r>
              <a:rPr lang="hr-HR" sz="1900" dirty="0">
                <a:ln w="3175" cmpd="sng">
                  <a:noFill/>
                </a:ln>
                <a:solidFill>
                  <a:schemeClr val="accent1">
                    <a:lumMod val="50000"/>
                  </a:schemeClr>
                </a:solidFill>
                <a:latin typeface="Calibri" pitchFamily="34" charset="0"/>
                <a:cs typeface="Calibri" pitchFamily="34" charset="0"/>
              </a:rPr>
              <a:t>           </a:t>
            </a:r>
            <a:r>
              <a:rPr lang="vi-VN" sz="1900" dirty="0">
                <a:ln w="3175" cmpd="sng">
                  <a:noFill/>
                </a:ln>
                <a:solidFill>
                  <a:schemeClr val="accent1">
                    <a:lumMod val="50000"/>
                  </a:schemeClr>
                </a:solidFill>
                <a:latin typeface="Calibri" pitchFamily="34" charset="0"/>
                <a:cs typeface="Calibri" pitchFamily="34" charset="0"/>
              </a:rPr>
              <a:t>1.izdavanjem prekršajnog naloga,</a:t>
            </a:r>
            <a:endParaRPr lang="hr-HR" sz="1900" dirty="0">
              <a:ln w="3175" cmpd="sng">
                <a:noFill/>
              </a:ln>
              <a:solidFill>
                <a:schemeClr val="accent1">
                  <a:lumMod val="50000"/>
                </a:schemeClr>
              </a:solidFill>
              <a:latin typeface="Calibri" pitchFamily="34" charset="0"/>
              <a:cs typeface="Calibri" pitchFamily="34" charset="0"/>
            </a:endParaRPr>
          </a:p>
          <a:p>
            <a:pPr algn="just">
              <a:buNone/>
            </a:pPr>
            <a:r>
              <a:rPr lang="hr-HR" sz="1900" dirty="0">
                <a:ln w="3175" cmpd="sng">
                  <a:noFill/>
                </a:ln>
                <a:solidFill>
                  <a:schemeClr val="accent1">
                    <a:lumMod val="50000"/>
                  </a:schemeClr>
                </a:solidFill>
                <a:latin typeface="Calibri" pitchFamily="34" charset="0"/>
                <a:cs typeface="Calibri" pitchFamily="34" charset="0"/>
              </a:rPr>
              <a:t>           </a:t>
            </a:r>
            <a:r>
              <a:rPr lang="vi-VN" sz="1900" dirty="0">
                <a:ln w="3175" cmpd="sng">
                  <a:noFill/>
                </a:ln>
                <a:solidFill>
                  <a:schemeClr val="accent1">
                    <a:lumMod val="50000"/>
                  </a:schemeClr>
                </a:solidFill>
                <a:latin typeface="Calibri" pitchFamily="34" charset="0"/>
                <a:cs typeface="Calibri" pitchFamily="34" charset="0"/>
              </a:rPr>
              <a:t>2. podnošenjem optužnog prijedloga ovlaštenog tužitelja. </a:t>
            </a:r>
            <a:endParaRPr lang="hr-HR" sz="1900" dirty="0">
              <a:ln w="3175" cmpd="sng">
                <a:noFill/>
              </a:ln>
              <a:solidFill>
                <a:schemeClr val="accent1">
                  <a:lumMod val="50000"/>
                </a:schemeClr>
              </a:solidFill>
              <a:latin typeface="Calibri" pitchFamily="34" charset="0"/>
              <a:cs typeface="Calibri" pitchFamily="34" charset="0"/>
            </a:endParaRPr>
          </a:p>
          <a:p>
            <a:pPr algn="just">
              <a:buNone/>
            </a:pPr>
            <a:endParaRPr lang="hr-HR" sz="1700" dirty="0">
              <a:solidFill>
                <a:srgbClr val="FF0000"/>
              </a:solidFill>
              <a:latin typeface="Calibri" pitchFamily="34" charset="0"/>
              <a:cs typeface="Calibri" pitchFamily="34" charset="0"/>
            </a:endParaRPr>
          </a:p>
          <a:p>
            <a:endParaRPr lang="hr-H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28596" y="571480"/>
            <a:ext cx="8143932" cy="5929354"/>
          </a:xfrm>
        </p:spPr>
        <p:txBody>
          <a:bodyPr>
            <a:noAutofit/>
          </a:bodyPr>
          <a:lstStyle/>
          <a:p>
            <a:pPr marL="0" indent="0" algn="just">
              <a:buClr>
                <a:schemeClr val="accent1">
                  <a:lumMod val="50000"/>
                </a:schemeClr>
              </a:buClr>
              <a:buSzPct val="100000"/>
              <a:buNone/>
            </a:pPr>
            <a:endParaRPr lang="pl-PL" sz="800" b="1" dirty="0">
              <a:solidFill>
                <a:schemeClr val="accent1">
                  <a:lumMod val="50000"/>
                </a:schemeClr>
              </a:solidFill>
              <a:latin typeface="Calibri" pitchFamily="34" charset="0"/>
              <a:cs typeface="Calibri" pitchFamily="34" charset="0"/>
            </a:endParaRPr>
          </a:p>
          <a:p>
            <a:pPr marL="0" indent="0" algn="just">
              <a:buClr>
                <a:schemeClr val="accent1">
                  <a:lumMod val="50000"/>
                </a:schemeClr>
              </a:buClr>
              <a:buSzPct val="100000"/>
              <a:buNone/>
            </a:pPr>
            <a:r>
              <a:rPr lang="hr-HR" sz="1700" b="1"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AKTI koje redarstvo donosi u prekršajnom postupku su:</a:t>
            </a:r>
          </a:p>
          <a:p>
            <a:pPr algn="just">
              <a:buFont typeface="Wingdings" pitchFamily="2" charset="2"/>
              <a:buChar char="Ø"/>
            </a:pPr>
            <a:r>
              <a:rPr lang="hr-HR" sz="1700" i="1" dirty="0">
                <a:solidFill>
                  <a:srgbClr val="FF0000"/>
                </a:solidFill>
                <a:effectLst>
                  <a:outerShdw blurRad="38100" dist="38100" dir="2700000" algn="tl">
                    <a:srgbClr val="000000">
                      <a:alpha val="43137"/>
                    </a:srgbClr>
                  </a:outerShdw>
                </a:effectLst>
                <a:latin typeface="Calibri" pitchFamily="34" charset="0"/>
                <a:cs typeface="Calibri" pitchFamily="34" charset="0"/>
              </a:rPr>
              <a:t>Obvezni prekršajni nalog</a:t>
            </a:r>
          </a:p>
          <a:p>
            <a:pPr algn="just">
              <a:buFont typeface="Wingdings" pitchFamily="2" charset="2"/>
              <a:buChar char="Ø"/>
            </a:pPr>
            <a:r>
              <a:rPr lang="hr-HR" sz="1700" i="1" dirty="0">
                <a:solidFill>
                  <a:srgbClr val="FF0000"/>
                </a:solidFill>
                <a:effectLst>
                  <a:outerShdw blurRad="38100" dist="38100" dir="2700000" algn="tl">
                    <a:srgbClr val="000000">
                      <a:alpha val="43137"/>
                    </a:srgbClr>
                  </a:outerShdw>
                </a:effectLst>
                <a:latin typeface="Calibri" pitchFamily="34" charset="0"/>
                <a:cs typeface="Calibri" pitchFamily="34" charset="0"/>
              </a:rPr>
              <a:t>Optužni prijedlog</a:t>
            </a:r>
          </a:p>
          <a:p>
            <a:pPr algn="just">
              <a:buFont typeface="Wingdings" pitchFamily="2" charset="2"/>
              <a:buChar char="Ø"/>
            </a:pPr>
            <a:r>
              <a:rPr lang="hr-HR" sz="1700" i="1" dirty="0">
                <a:solidFill>
                  <a:srgbClr val="FF0000"/>
                </a:solidFill>
                <a:effectLst>
                  <a:outerShdw blurRad="38100" dist="38100" dir="2700000" algn="tl">
                    <a:srgbClr val="000000">
                      <a:alpha val="43137"/>
                    </a:srgbClr>
                  </a:outerShdw>
                </a:effectLst>
                <a:latin typeface="Calibri" pitchFamily="34" charset="0"/>
                <a:cs typeface="Calibri" pitchFamily="34" charset="0"/>
              </a:rPr>
              <a:t>Obavijest o počinjenom prekršaju</a:t>
            </a:r>
          </a:p>
          <a:p>
            <a:pPr algn="just">
              <a:buFont typeface="Wingdings" pitchFamily="2" charset="2"/>
              <a:buChar char="Ø"/>
            </a:pPr>
            <a:r>
              <a:rPr lang="hr-HR" sz="1700" i="1" dirty="0">
                <a:solidFill>
                  <a:srgbClr val="FF0000"/>
                </a:solidFill>
                <a:effectLst>
                  <a:outerShdw blurRad="38100" dist="38100" dir="2700000" algn="tl">
                    <a:srgbClr val="000000">
                      <a:alpha val="43137"/>
                    </a:srgbClr>
                  </a:outerShdw>
                </a:effectLst>
                <a:latin typeface="Calibri" pitchFamily="34" charset="0"/>
                <a:cs typeface="Calibri" pitchFamily="34" charset="0"/>
              </a:rPr>
              <a:t>Potvrda o naplaćenoj novčanoj kazni na mjestu počinjenja prekršaja</a:t>
            </a:r>
            <a:endParaRPr lang="hr-HR" sz="1700" b="1" i="1" dirty="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algn="just">
              <a:buFont typeface="Wingdings" pitchFamily="2" charset="2"/>
              <a:buChar char="Ø"/>
            </a:pPr>
            <a:r>
              <a:rPr lang="hr-HR" sz="1700" i="1" dirty="0">
                <a:solidFill>
                  <a:srgbClr val="FF0000"/>
                </a:solidFill>
                <a:effectLst>
                  <a:outerShdw blurRad="38100" dist="38100" dir="2700000" algn="tl">
                    <a:srgbClr val="000000">
                      <a:alpha val="43137"/>
                    </a:srgbClr>
                  </a:outerShdw>
                </a:effectLst>
                <a:latin typeface="Calibri" pitchFamily="34" charset="0"/>
                <a:cs typeface="Calibri" pitchFamily="34" charset="0"/>
              </a:rPr>
              <a:t> i </a:t>
            </a:r>
            <a:r>
              <a:rPr lang="hr-HR" sz="1700" i="1" dirty="0" err="1">
                <a:solidFill>
                  <a:srgbClr val="FF0000"/>
                </a:solidFill>
                <a:effectLst>
                  <a:outerShdw blurRad="38100" dist="38100" dir="2700000" algn="tl">
                    <a:srgbClr val="000000">
                      <a:alpha val="43137"/>
                    </a:srgbClr>
                  </a:outerShdw>
                </a:effectLst>
                <a:latin typeface="Calibri" pitchFamily="34" charset="0"/>
                <a:cs typeface="Calibri" pitchFamily="34" charset="0"/>
              </a:rPr>
              <a:t>dr</a:t>
            </a:r>
            <a:r>
              <a:rPr lang="hr-HR" sz="1700" i="1" dirty="0">
                <a:solidFill>
                  <a:srgbClr val="FF0000"/>
                </a:solidFill>
                <a:effectLst>
                  <a:outerShdw blurRad="38100" dist="38100" dir="2700000" algn="tl">
                    <a:srgbClr val="000000">
                      <a:alpha val="43137"/>
                    </a:srgbClr>
                  </a:outerShdw>
                </a:effectLst>
                <a:latin typeface="Calibri" pitchFamily="34" charset="0"/>
                <a:cs typeface="Calibri" pitchFamily="34" charset="0"/>
              </a:rPr>
              <a:t>. podnesci</a:t>
            </a:r>
          </a:p>
          <a:p>
            <a:pPr>
              <a:buNone/>
            </a:pPr>
            <a:endParaRPr lang="hr-HR" sz="1700" dirty="0">
              <a:latin typeface="Calibri" pitchFamily="34" charset="0"/>
              <a:cs typeface="Calibri" pitchFamily="34" charset="0"/>
            </a:endParaRPr>
          </a:p>
          <a:p>
            <a:pPr marL="0" lvl="0" indent="0">
              <a:buNone/>
              <a:defRPr/>
            </a:pPr>
            <a:r>
              <a:rPr lang="hr-HR" sz="1700" b="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7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kao ovlašteni tužitelj mogu izdati  obvezni prekršajni nalog ako su utvrdili prekršaj:</a:t>
            </a:r>
          </a:p>
          <a:p>
            <a:pPr marL="628650" lvl="0" indent="-266700" algn="just">
              <a:buNone/>
              <a:defRPr/>
            </a:pPr>
            <a:r>
              <a:rPr lang="hr-HR" sz="1700" b="1" dirty="0">
                <a:solidFill>
                  <a:schemeClr val="accent1">
                    <a:lumMod val="50000"/>
                  </a:schemeClr>
                </a:solidFill>
                <a:latin typeface="Calibri" pitchFamily="34" charset="0"/>
                <a:cs typeface="Calibri" pitchFamily="34" charset="0"/>
              </a:rPr>
              <a:t>1.</a:t>
            </a:r>
            <a:r>
              <a:rPr lang="hr-HR" sz="1700" dirty="0">
                <a:solidFill>
                  <a:schemeClr val="accent1">
                    <a:lumMod val="50000"/>
                  </a:schemeClr>
                </a:solidFill>
                <a:latin typeface="Calibri" pitchFamily="34" charset="0"/>
                <a:cs typeface="Calibri" pitchFamily="34" charset="0"/>
              </a:rPr>
              <a:t> </a:t>
            </a:r>
            <a:r>
              <a:rPr lang="hr-HR" sz="1700" b="1" u="sng" dirty="0">
                <a:solidFill>
                  <a:schemeClr val="accent1">
                    <a:lumMod val="50000"/>
                  </a:schemeClr>
                </a:solidFill>
                <a:latin typeface="Calibri" pitchFamily="34" charset="0"/>
                <a:cs typeface="Calibri" pitchFamily="34" charset="0"/>
              </a:rPr>
              <a:t>neposrednim opažanjem ili obavljenim nadzorom </a:t>
            </a:r>
            <a:r>
              <a:rPr lang="hr-HR" sz="1700" dirty="0">
                <a:solidFill>
                  <a:schemeClr val="accent1">
                    <a:lumMod val="50000"/>
                  </a:schemeClr>
                </a:solidFill>
                <a:latin typeface="Calibri" pitchFamily="34" charset="0"/>
                <a:cs typeface="Calibri" pitchFamily="34" charset="0"/>
              </a:rPr>
              <a:t>njihovih ovlaštenih službenih osoba pri obavljanju inspekcijskog ili drugog nadzora iz njihove nadležnosti, koje su o tome sačinile službenu  bilješku ili zapisnik, ili</a:t>
            </a:r>
          </a:p>
          <a:p>
            <a:pPr marL="628650" lvl="0" indent="-266700" algn="just">
              <a:buNone/>
              <a:defRPr/>
            </a:pPr>
            <a:r>
              <a:rPr lang="hr-HR" sz="1700" b="1" dirty="0">
                <a:solidFill>
                  <a:schemeClr val="accent1">
                    <a:lumMod val="50000"/>
                  </a:schemeClr>
                </a:solidFill>
                <a:latin typeface="Calibri" pitchFamily="34" charset="0"/>
                <a:cs typeface="Calibri" pitchFamily="34" charset="0"/>
              </a:rPr>
              <a:t>2. </a:t>
            </a:r>
            <a:r>
              <a:rPr lang="hr-HR" sz="1700" b="1" u="sng" dirty="0">
                <a:solidFill>
                  <a:schemeClr val="accent1">
                    <a:lumMod val="50000"/>
                  </a:schemeClr>
                </a:solidFill>
                <a:latin typeface="Calibri" pitchFamily="34" charset="0"/>
                <a:cs typeface="Calibri" pitchFamily="34" charset="0"/>
              </a:rPr>
              <a:t>na temelju vjerodostojne dokumentacije</a:t>
            </a:r>
            <a:r>
              <a:rPr lang="hr-HR" sz="1700" u="sng" dirty="0">
                <a:solidFill>
                  <a:schemeClr val="accent1">
                    <a:lumMod val="50000"/>
                  </a:schemeClr>
                </a:solidFill>
                <a:latin typeface="Calibri" pitchFamily="34" charset="0"/>
                <a:cs typeface="Calibri" pitchFamily="34" charset="0"/>
              </a:rPr>
              <a:t>, uključivši i zapisnik o očevidu nadležnog tijela, </a:t>
            </a:r>
          </a:p>
          <a:p>
            <a:pPr marL="628650" lvl="0" indent="-266700" algn="just">
              <a:buNone/>
              <a:defRPr/>
            </a:pPr>
            <a:r>
              <a:rPr lang="hr-HR" sz="1700" b="1" dirty="0">
                <a:solidFill>
                  <a:schemeClr val="accent1">
                    <a:lumMod val="50000"/>
                  </a:schemeClr>
                </a:solidFill>
                <a:latin typeface="Calibri" pitchFamily="34" charset="0"/>
                <a:cs typeface="Calibri" pitchFamily="34" charset="0"/>
              </a:rPr>
              <a:t>3. </a:t>
            </a:r>
            <a:r>
              <a:rPr lang="hr-HR" sz="1700" b="1" u="sng" dirty="0">
                <a:solidFill>
                  <a:schemeClr val="accent1">
                    <a:lumMod val="50000"/>
                  </a:schemeClr>
                </a:solidFill>
                <a:latin typeface="Calibri" pitchFamily="34" charset="0"/>
                <a:cs typeface="Calibri" pitchFamily="34" charset="0"/>
              </a:rPr>
              <a:t>upotrebom propisanih tehničkih uređaja </a:t>
            </a:r>
            <a:r>
              <a:rPr lang="hr-HR" sz="1700" dirty="0">
                <a:solidFill>
                  <a:schemeClr val="accent1">
                    <a:lumMod val="50000"/>
                  </a:schemeClr>
                </a:solidFill>
                <a:latin typeface="Calibri" pitchFamily="34" charset="0"/>
                <a:cs typeface="Calibri" pitchFamily="34" charset="0"/>
              </a:rPr>
              <a:t>ili provođenjem odgovarajućih propisanih    laboratorijskih </a:t>
            </a:r>
            <a:r>
              <a:rPr lang="hr-HR" sz="1700" b="1" u="sng" dirty="0">
                <a:solidFill>
                  <a:schemeClr val="accent1">
                    <a:lumMod val="50000"/>
                  </a:schemeClr>
                </a:solidFill>
                <a:latin typeface="Calibri" pitchFamily="34" charset="0"/>
                <a:cs typeface="Calibri" pitchFamily="34" charset="0"/>
              </a:rPr>
              <a:t>analiza i vještačenja</a:t>
            </a:r>
            <a:r>
              <a:rPr lang="hr-HR" sz="1700" dirty="0">
                <a:solidFill>
                  <a:schemeClr val="accent1">
                    <a:lumMod val="50000"/>
                  </a:schemeClr>
                </a:solidFill>
                <a:latin typeface="Calibri" pitchFamily="34" charset="0"/>
                <a:cs typeface="Calibri" pitchFamily="34"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755576" y="404664"/>
            <a:ext cx="7715304" cy="6215106"/>
          </a:xfrm>
        </p:spPr>
        <p:txBody>
          <a:bodyPr>
            <a:noAutofit/>
          </a:bodyPr>
          <a:lstStyle/>
          <a:p>
            <a:pPr>
              <a:lnSpc>
                <a:spcPct val="150000"/>
              </a:lnSpc>
              <a:buNone/>
            </a:pPr>
            <a:r>
              <a:rPr lang="hr-HR" sz="1800" b="1" dirty="0">
                <a:solidFill>
                  <a:schemeClr val="bg2">
                    <a:lumMod val="25000"/>
                  </a:schemeClr>
                </a:solidFill>
                <a:latin typeface="Calibri" pitchFamily="34" charset="0"/>
                <a:cs typeface="Calibri" pitchFamily="34" charset="0"/>
              </a:rPr>
              <a:t>IZDAVANJE OBVEZNOG PREKRŠAJNOG NALOGA </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 </a:t>
            </a:r>
            <a:r>
              <a:rPr lang="hr-HR" sz="1800" b="1" dirty="0">
                <a:solidFill>
                  <a:schemeClr val="bg2">
                    <a:lumMod val="25000"/>
                  </a:schemeClr>
                </a:solidFill>
                <a:latin typeface="Calibri" pitchFamily="34" charset="0"/>
                <a:cs typeface="Calibri" pitchFamily="34" charset="0"/>
              </a:rPr>
              <a:t>članak 239. PZ-a</a:t>
            </a:r>
          </a:p>
          <a:p>
            <a:pPr marL="0" indent="0" algn="just">
              <a:buNone/>
            </a:pPr>
            <a:endParaRPr lang="hr-HR" sz="1500" dirty="0">
              <a:solidFill>
                <a:schemeClr val="bg2">
                  <a:lumMod val="25000"/>
                </a:schemeClr>
              </a:solidFill>
              <a:latin typeface="Calibri" pitchFamily="34" charset="0"/>
              <a:cs typeface="Calibri" pitchFamily="34" charset="0"/>
            </a:endParaRPr>
          </a:p>
          <a:p>
            <a:pPr marL="0" indent="0" algn="just">
              <a:buNone/>
            </a:pPr>
            <a:r>
              <a:rPr lang="hr-HR" sz="1600" dirty="0">
                <a:solidFill>
                  <a:schemeClr val="bg2">
                    <a:lumMod val="25000"/>
                  </a:schemeClr>
                </a:solidFill>
                <a:latin typeface="Calibri" pitchFamily="34" charset="0"/>
                <a:cs typeface="Calibri" pitchFamily="34" charset="0"/>
              </a:rPr>
              <a:t>(1) Ovlašteni tužitelji iz članka 109. stavka 1. točke 1. i 2. ovoga Zakona prije pokretanja prekršajnog postupka protiv počinitelja prekršaja </a:t>
            </a:r>
            <a:r>
              <a:rPr lang="hr-HR" sz="16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obvezno će izdati prekršajni nalog (obavezni prekršajni nalog) </a:t>
            </a:r>
            <a:r>
              <a:rPr lang="hr-HR" sz="1600" dirty="0">
                <a:solidFill>
                  <a:schemeClr val="bg2">
                    <a:lumMod val="25000"/>
                  </a:schemeClr>
                </a:solidFill>
                <a:latin typeface="Calibri" pitchFamily="34" charset="0"/>
                <a:cs typeface="Calibri" pitchFamily="34" charset="0"/>
              </a:rPr>
              <a:t>za:</a:t>
            </a:r>
          </a:p>
          <a:p>
            <a:pPr marL="0" indent="0" algn="just">
              <a:buNone/>
            </a:pPr>
            <a:r>
              <a:rPr lang="hr-HR" sz="1600" dirty="0">
                <a:solidFill>
                  <a:schemeClr val="bg2">
                    <a:lumMod val="25000"/>
                  </a:schemeClr>
                </a:solidFill>
                <a:latin typeface="Calibri" pitchFamily="34" charset="0"/>
                <a:cs typeface="Calibri" pitchFamily="34" charset="0"/>
              </a:rPr>
              <a:t>1. </a:t>
            </a:r>
            <a:r>
              <a:rPr lang="hr-HR" sz="1600" b="1" u="sng" dirty="0">
                <a:solidFill>
                  <a:schemeClr val="bg2">
                    <a:lumMod val="25000"/>
                  </a:schemeClr>
                </a:solidFill>
                <a:latin typeface="Calibri" pitchFamily="34" charset="0"/>
                <a:cs typeface="Calibri" pitchFamily="34" charset="0"/>
              </a:rPr>
              <a:t>prekršaj propisan odlukom jedinice lokalne i područne (regionalne) samouprave</a:t>
            </a:r>
            <a:r>
              <a:rPr lang="hr-HR" sz="1600" b="1" dirty="0">
                <a:solidFill>
                  <a:schemeClr val="bg2">
                    <a:lumMod val="25000"/>
                  </a:schemeClr>
                </a:solidFill>
                <a:latin typeface="Calibri" pitchFamily="34" charset="0"/>
                <a:cs typeface="Calibri" pitchFamily="34" charset="0"/>
              </a:rPr>
              <a:t>,</a:t>
            </a:r>
            <a:endParaRPr lang="hr-HR" sz="1600" dirty="0">
              <a:solidFill>
                <a:schemeClr val="bg2">
                  <a:lumMod val="25000"/>
                </a:schemeClr>
              </a:solidFill>
              <a:latin typeface="Calibri" pitchFamily="34" charset="0"/>
              <a:cs typeface="Calibri" pitchFamily="34" charset="0"/>
            </a:endParaRPr>
          </a:p>
          <a:p>
            <a:pPr marL="0" indent="0" algn="just">
              <a:buNone/>
            </a:pPr>
            <a:r>
              <a:rPr lang="hr-HR" sz="1600" dirty="0">
                <a:solidFill>
                  <a:schemeClr val="bg2">
                    <a:lumMod val="25000"/>
                  </a:schemeClr>
                </a:solidFill>
                <a:latin typeface="Calibri" pitchFamily="34" charset="0"/>
                <a:cs typeface="Calibri" pitchFamily="34" charset="0"/>
              </a:rPr>
              <a:t>2. prekršaj </a:t>
            </a:r>
            <a:r>
              <a:rPr lang="hr-HR" sz="1600" b="1" u="sng" dirty="0">
                <a:solidFill>
                  <a:schemeClr val="bg2">
                    <a:lumMod val="25000"/>
                  </a:schemeClr>
                </a:solidFill>
                <a:latin typeface="Calibri" pitchFamily="34" charset="0"/>
                <a:cs typeface="Calibri" pitchFamily="34" charset="0"/>
              </a:rPr>
              <a:t>propisan zakonom </a:t>
            </a:r>
            <a:r>
              <a:rPr lang="hr-HR" sz="1600" dirty="0">
                <a:solidFill>
                  <a:schemeClr val="bg2">
                    <a:lumMod val="25000"/>
                  </a:schemeClr>
                </a:solidFill>
                <a:latin typeface="Calibri" pitchFamily="34" charset="0"/>
                <a:cs typeface="Calibri" pitchFamily="34" charset="0"/>
              </a:rPr>
              <a:t>za koji je kao kazna propisana samo novčana kazna do </a:t>
            </a:r>
            <a:r>
              <a:rPr lang="hr-HR" sz="1600" u="sng" dirty="0">
                <a:solidFill>
                  <a:srgbClr val="FF0000"/>
                </a:solidFill>
                <a:latin typeface="Calibri" pitchFamily="34" charset="0"/>
                <a:cs typeface="Calibri" pitchFamily="34" charset="0"/>
              </a:rPr>
              <a:t>663,61 eura (5.000,00 kuna) za fizičku osobu, do 1327,23  eura (10.000,00 kuna) za počinitelja prekršaja fizičku osobu obrtnika i osobu koja obavlja drugu samostalnu djelatnost, do 1990,84 eura (15.000,00 kuna) za pravnu osobu i do 663,61 eura (5.000,00 kuna) za odgovornu osobu u pravnoj osobi.</a:t>
            </a:r>
            <a:r>
              <a:rPr lang="hr-HR" sz="1600" dirty="0">
                <a:latin typeface="Calibri" pitchFamily="34" charset="0"/>
                <a:cs typeface="Calibri" pitchFamily="34" charset="0"/>
              </a:rPr>
              <a:t> </a:t>
            </a:r>
            <a:r>
              <a:rPr lang="hr-HR" sz="1600" dirty="0">
                <a:solidFill>
                  <a:schemeClr val="bg2">
                    <a:lumMod val="25000"/>
                  </a:schemeClr>
                </a:solidFill>
                <a:latin typeface="Calibri" pitchFamily="34" charset="0"/>
                <a:cs typeface="Calibri" pitchFamily="34" charset="0"/>
              </a:rPr>
              <a:t>Kod prekršaja pravne osobe i u njoj odgovorne osobe, obavezni prekršajni nalog izdat će se kada je uvjet iz ove točke ostvaren u odnosu na počinitelja pravnu osobu.</a:t>
            </a:r>
          </a:p>
          <a:p>
            <a:pPr marL="0" indent="0" algn="just">
              <a:buNone/>
            </a:pPr>
            <a:r>
              <a:rPr lang="hr-HR" sz="1600" dirty="0">
                <a:solidFill>
                  <a:schemeClr val="bg2">
                    <a:lumMod val="25000"/>
                  </a:schemeClr>
                </a:solidFill>
                <a:latin typeface="Calibri" pitchFamily="34" charset="0"/>
                <a:cs typeface="Calibri" pitchFamily="34" charset="0"/>
              </a:rPr>
              <a:t>(2) Ovlašteni tužitelji iz članka 109. stavka 1. točaka 1. i 2. ovoga </a:t>
            </a:r>
            <a:r>
              <a:rPr lang="pl-PL" sz="1600" dirty="0">
                <a:solidFill>
                  <a:schemeClr val="bg2">
                    <a:lumMod val="25000"/>
                  </a:schemeClr>
                </a:solidFill>
                <a:latin typeface="Calibri" pitchFamily="34" charset="0"/>
                <a:cs typeface="Calibri" pitchFamily="34" charset="0"/>
              </a:rPr>
              <a:t>Zakona </a:t>
            </a:r>
            <a:r>
              <a:rPr lang="pl-PL" sz="16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mogu</a:t>
            </a:r>
            <a:r>
              <a:rPr lang="pl-PL" sz="1600" b="1" dirty="0">
                <a:latin typeface="Calibri" pitchFamily="34" charset="0"/>
                <a:cs typeface="Calibri" pitchFamily="34" charset="0"/>
              </a:rPr>
              <a:t> </a:t>
            </a:r>
            <a:r>
              <a:rPr lang="pl-PL" sz="1600" b="1" dirty="0">
                <a:solidFill>
                  <a:schemeClr val="bg2">
                    <a:lumMod val="25000"/>
                  </a:schemeClr>
                </a:solidFill>
                <a:latin typeface="Calibri" pitchFamily="34" charset="0"/>
                <a:cs typeface="Calibri" pitchFamily="34" charset="0"/>
              </a:rPr>
              <a:t>izdati obavezni prekršajni nalog i ako je za prekršaj </a:t>
            </a:r>
            <a:r>
              <a:rPr lang="hr-HR" sz="1600" b="1" dirty="0">
                <a:solidFill>
                  <a:schemeClr val="bg2">
                    <a:lumMod val="25000"/>
                  </a:schemeClr>
                </a:solidFill>
                <a:latin typeface="Calibri" pitchFamily="34" charset="0"/>
                <a:cs typeface="Calibri" pitchFamily="34" charset="0"/>
              </a:rPr>
              <a:t>propisana novčana kazna veća od iznosa iz stavka 1. točke 2. ovoga članka, </a:t>
            </a:r>
            <a:r>
              <a:rPr lang="hr-HR" sz="1600" dirty="0">
                <a:solidFill>
                  <a:schemeClr val="bg2">
                    <a:lumMod val="25000"/>
                  </a:schemeClr>
                </a:solidFill>
                <a:latin typeface="Calibri" pitchFamily="34" charset="0"/>
                <a:cs typeface="Calibri" pitchFamily="34" charset="0"/>
              </a:rPr>
              <a:t>ali u tom slučaju za pojedinačni prekršaj ne može se utvrditi novčana kazna veća od iznosa iz stavka 1. točke 2. ovoga članka.</a:t>
            </a:r>
          </a:p>
          <a:p>
            <a:pPr marL="0" indent="0" algn="just">
              <a:buNone/>
            </a:pPr>
            <a:r>
              <a:rPr lang="hr-HR" sz="1600" dirty="0">
                <a:solidFill>
                  <a:schemeClr val="bg2">
                    <a:lumMod val="25000"/>
                  </a:schemeClr>
                </a:solidFill>
                <a:latin typeface="Calibri" pitchFamily="34" charset="0"/>
                <a:cs typeface="Calibri" pitchFamily="34" charset="0"/>
              </a:rPr>
              <a:t>(7) Ako je ovlašteni tužitelj umjesto prekršajnog naloga iz stavka 1. ovoga članka </a:t>
            </a:r>
            <a:r>
              <a:rPr lang="hr-HR" sz="1600" b="1" dirty="0">
                <a:solidFill>
                  <a:schemeClr val="bg2">
                    <a:lumMod val="25000"/>
                  </a:schemeClr>
                </a:solidFill>
                <a:latin typeface="Calibri" pitchFamily="34" charset="0"/>
                <a:cs typeface="Calibri" pitchFamily="34" charset="0"/>
              </a:rPr>
              <a:t>(OPN) </a:t>
            </a:r>
            <a:r>
              <a:rPr lang="hr-HR" sz="1600" dirty="0">
                <a:solidFill>
                  <a:schemeClr val="bg2">
                    <a:lumMod val="25000"/>
                  </a:schemeClr>
                </a:solidFill>
                <a:latin typeface="Calibri" pitchFamily="34" charset="0"/>
                <a:cs typeface="Calibri" pitchFamily="34" charset="0"/>
              </a:rPr>
              <a:t>podnio optužni prijedlog, </a:t>
            </a:r>
            <a:r>
              <a:rPr lang="hr-HR" sz="16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sud taj će optužni prijedlog odbaciti.</a:t>
            </a:r>
          </a:p>
          <a:p>
            <a:pPr marL="0" indent="0" algn="just">
              <a:buNone/>
            </a:pPr>
            <a:r>
              <a:rPr lang="hr-HR" sz="1600" dirty="0">
                <a:latin typeface="Calibri" pitchFamily="34" charset="0"/>
                <a:cs typeface="Calibri" pitchFamily="34" charset="0"/>
              </a:rPr>
              <a:t>(</a:t>
            </a:r>
            <a:r>
              <a:rPr lang="hr-HR" sz="1600" dirty="0">
                <a:solidFill>
                  <a:schemeClr val="bg2">
                    <a:lumMod val="25000"/>
                  </a:schemeClr>
                </a:solidFill>
                <a:latin typeface="Calibri" pitchFamily="34" charset="0"/>
                <a:cs typeface="Calibri" pitchFamily="34" charset="0"/>
              </a:rPr>
              <a:t>8) </a:t>
            </a:r>
            <a:r>
              <a:rPr lang="hr-HR" sz="1600" b="1" u="sng" dirty="0">
                <a:solidFill>
                  <a:schemeClr val="bg2">
                    <a:lumMod val="25000"/>
                  </a:schemeClr>
                </a:solidFill>
                <a:latin typeface="Calibri" pitchFamily="34" charset="0"/>
                <a:cs typeface="Calibri" pitchFamily="34" charset="0"/>
              </a:rPr>
              <a:t>Obavezni prekršajni nalog ne može se izdati protiv </a:t>
            </a:r>
            <a:r>
              <a:rPr lang="hr-HR" sz="1600" dirty="0">
                <a:solidFill>
                  <a:schemeClr val="bg2">
                    <a:lumMod val="25000"/>
                  </a:schemeClr>
                </a:solidFill>
                <a:latin typeface="Calibri" pitchFamily="34" charset="0"/>
                <a:cs typeface="Calibri" pitchFamily="34" charset="0"/>
              </a:rPr>
              <a:t>počinitelja prekršaja koji je u vrijeme počinjenja prekršaja bio </a:t>
            </a:r>
            <a:r>
              <a:rPr lang="hr-HR" sz="1600" b="1" dirty="0">
                <a:solidFill>
                  <a:srgbClr val="FF0000"/>
                </a:solidFill>
                <a:effectLst>
                  <a:outerShdw blurRad="38100" dist="38100" dir="2700000" algn="tl">
                    <a:srgbClr val="000000">
                      <a:alpha val="43137"/>
                    </a:srgbClr>
                  </a:outerShdw>
                </a:effectLst>
                <a:latin typeface="Calibri" pitchFamily="34" charset="0"/>
                <a:cs typeface="Calibri" pitchFamily="34" charset="0"/>
              </a:rPr>
              <a:t>maloljetnik </a:t>
            </a:r>
            <a:r>
              <a:rPr lang="hr-HR" sz="1600" dirty="0">
                <a:solidFill>
                  <a:schemeClr val="bg2">
                    <a:lumMod val="25000"/>
                  </a:schemeClr>
                </a:solidFill>
                <a:latin typeface="Calibri" pitchFamily="34" charset="0"/>
                <a:cs typeface="Calibri" pitchFamily="34" charset="0"/>
              </a:rPr>
              <a:t>(14-18 godina života).</a:t>
            </a:r>
          </a:p>
          <a:p>
            <a:pPr marL="0" indent="0" algn="just">
              <a:buNone/>
            </a:pPr>
            <a:endParaRPr lang="hr-HR" sz="1500" dirty="0">
              <a:latin typeface="Calibri" pitchFamily="34" charset="0"/>
              <a:cs typeface="Calibri" pitchFamily="34" charset="0"/>
            </a:endParaRPr>
          </a:p>
        </p:txBody>
      </p:sp>
      <p:sp>
        <p:nvSpPr>
          <p:cNvPr id="5" name="Strelica zakrivljena dolje 4"/>
          <p:cNvSpPr/>
          <p:nvPr/>
        </p:nvSpPr>
        <p:spPr>
          <a:xfrm rot="16200000">
            <a:off x="-142908" y="3429000"/>
            <a:ext cx="1214446" cy="35719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p:cNvSpPr txBox="1">
            <a:spLocks/>
          </p:cNvSpPr>
          <p:nvPr/>
        </p:nvSpPr>
        <p:spPr>
          <a:xfrm>
            <a:off x="627235" y="738960"/>
            <a:ext cx="7889530" cy="5380080"/>
          </a:xfrm>
          <a:prstGeom prst="rect">
            <a:avLst/>
          </a:prstGeom>
        </p:spPr>
        <p:txBody>
          <a:bodyPr vert="horz" lIns="91440" tIns="45720" rIns="91440" bIns="45720" rtlCol="0" anchor="ctr">
            <a:noAutofit/>
          </a:bodyPr>
          <a:lstStyle/>
          <a:p>
            <a:pPr lvl="0" algn="ctr">
              <a:spcBef>
                <a:spcPct val="20000"/>
              </a:spcBef>
              <a:spcAft>
                <a:spcPts val="600"/>
              </a:spcAft>
              <a:buClr>
                <a:schemeClr val="accent1">
                  <a:lumMod val="75000"/>
                </a:schemeClr>
              </a:buClr>
              <a:buSzPct val="145000"/>
            </a:pPr>
            <a:r>
              <a:rPr lang="hr-HR" sz="24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OBVEZNI PREKRŠAJNI NALOG</a:t>
            </a:r>
            <a:endParaRPr lang="hr-HR" sz="2400" dirty="0">
              <a:solidFill>
                <a:schemeClr val="bg2">
                  <a:lumMod val="25000"/>
                </a:schemeClr>
              </a:solidFill>
              <a:latin typeface="Calibri" pitchFamily="34" charset="0"/>
              <a:cs typeface="Calibri" pitchFamily="34" charset="0"/>
            </a:endParaRPr>
          </a:p>
          <a:p>
            <a:pPr lvl="0" algn="ctr">
              <a:spcBef>
                <a:spcPct val="20000"/>
              </a:spcBef>
              <a:spcAft>
                <a:spcPts val="600"/>
              </a:spcAft>
              <a:buClr>
                <a:schemeClr val="accent1">
                  <a:lumMod val="75000"/>
                </a:schemeClr>
              </a:buClr>
              <a:buSzPct val="145000"/>
            </a:pPr>
            <a:endParaRPr lang="hr-HR" sz="8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marR="0" lvl="0" algn="just" defTabSz="457200" rtl="0" eaLnBrk="1" fontAlgn="auto" latinLnBrk="0" hangingPunct="1">
              <a:lnSpc>
                <a:spcPct val="100000"/>
              </a:lnSpc>
              <a:spcBef>
                <a:spcPct val="20000"/>
              </a:spcBef>
              <a:spcAft>
                <a:spcPts val="600"/>
              </a:spcAft>
              <a:buClr>
                <a:schemeClr val="accent1">
                  <a:lumMod val="75000"/>
                </a:schemeClr>
              </a:buClr>
              <a:buSzPct val="145000"/>
              <a:defRPr/>
            </a:pPr>
            <a:r>
              <a:rPr kumimoji="0" lang="hr-HR" b="0" i="0" u="none" strike="noStrike" kern="1200" cap="none" spc="0" normalizeH="0" baseline="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Obavezni prekršajni nalog donose ovlašteni tužitelji iz članka 109. stavka 1.</a:t>
            </a:r>
            <a:r>
              <a:rPr kumimoji="0" lang="hr-HR" b="0" i="0" u="none" strike="noStrike" kern="1200" cap="none" spc="0" normalizeH="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hr-HR" b="0" i="0" u="none" strike="noStrike" kern="1200" cap="none" spc="0" normalizeH="0" baseline="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točke 1. i 2. ovog Zakona i </a:t>
            </a:r>
            <a:r>
              <a:rPr kumimoji="0" lang="hr-HR" b="1" i="0" u="none" strike="noStrike" kern="1200" cap="none" spc="0" normalizeH="0" baseline="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jedinice lokalne i područne (regionalne)</a:t>
            </a:r>
            <a:r>
              <a:rPr kumimoji="0" lang="hr-HR" b="1" i="0" u="none" strike="noStrike" kern="1200" cap="none" spc="0" normalizeH="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hr-HR" b="1" i="0" u="none" strike="noStrike" kern="1200" cap="none" spc="0" normalizeH="0" baseline="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samouprave.</a:t>
            </a:r>
            <a:r>
              <a:rPr lang="hr-HR"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dirty="0">
                <a:solidFill>
                  <a:srgbClr val="FF0000"/>
                </a:solidFill>
                <a:latin typeface="Calibri" panose="020F0502020204030204" pitchFamily="34" charset="0"/>
                <a:ea typeface="Calibri" panose="020F0502020204030204" pitchFamily="34" charset="0"/>
                <a:cs typeface="Calibri" panose="020F0502020204030204" pitchFamily="34" charset="0"/>
              </a:rPr>
              <a:t>članak 143. st.5. PZ-a</a:t>
            </a:r>
            <a:endParaRPr kumimoji="0" lang="hr-HR"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endParaRPr>
          </a:p>
          <a:p>
            <a:pPr>
              <a:spcBef>
                <a:spcPct val="20000"/>
              </a:spcBef>
              <a:spcAft>
                <a:spcPts val="600"/>
              </a:spcAft>
              <a:buClr>
                <a:schemeClr val="accent1">
                  <a:lumMod val="75000"/>
                </a:schemeClr>
              </a:buClr>
              <a:buSzPct val="145000"/>
            </a:pPr>
            <a:r>
              <a:rPr kumimoji="0" lang="hr-HR" b="1" i="0" u="none" strike="noStrike" kern="1200" cap="none" spc="0" normalizeH="0" baseline="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Pravomoćni</a:t>
            </a:r>
            <a:r>
              <a:rPr kumimoji="0" lang="hr-HR" b="1" i="0" u="none" strike="noStrike" kern="1200" cap="none" spc="0" normalizeH="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hr-HR" b="1" i="0" u="none" strike="noStrike" kern="1200" cap="none" spc="0" normalizeH="0" baseline="0" noProof="0" dirty="0" err="1">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OPN</a:t>
            </a:r>
            <a:r>
              <a:rPr kumimoji="0" lang="hr-HR" b="1" i="0" u="none" strike="noStrike" kern="1200" cap="none" spc="0" normalizeH="0" baseline="0" noProof="0" dirty="0">
                <a:ln>
                  <a:noFill/>
                </a:ln>
                <a:solidFill>
                  <a:schemeClr val="bg2">
                    <a:lumMod val="25000"/>
                  </a:schemeClr>
                </a:solidFill>
                <a:effectLst/>
                <a:uLnTx/>
                <a:uFillTx/>
                <a:latin typeface="Calibri" panose="020F0502020204030204" pitchFamily="34" charset="0"/>
                <a:ea typeface="Calibri" panose="020F0502020204030204" pitchFamily="34" charset="0"/>
                <a:cs typeface="Calibri" panose="020F0502020204030204" pitchFamily="34" charset="0"/>
              </a:rPr>
              <a:t> (odluka o prekršaju) je</a:t>
            </a:r>
            <a:r>
              <a:rPr kumimoji="0" lang="hr-HR"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hr-HR" b="1"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ovršna isprava !</a:t>
            </a:r>
            <a:r>
              <a:rPr lang="hr-HR"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hr-HR" dirty="0">
                <a:solidFill>
                  <a:srgbClr val="FF0000"/>
                </a:solidFill>
                <a:latin typeface="Calibri" panose="020F0502020204030204" pitchFamily="34" charset="0"/>
                <a:ea typeface="Calibri" panose="020F0502020204030204" pitchFamily="34" charset="0"/>
                <a:cs typeface="Calibri" panose="020F0502020204030204" pitchFamily="34" charset="0"/>
              </a:rPr>
              <a:t>članak 143.st.6. PZ-a</a:t>
            </a:r>
          </a:p>
          <a:p>
            <a:pPr algn="just">
              <a:spcBef>
                <a:spcPct val="20000"/>
              </a:spcBef>
              <a:spcAft>
                <a:spcPts val="600"/>
              </a:spcAft>
              <a:buClr>
                <a:schemeClr val="accent1">
                  <a:lumMod val="75000"/>
                </a:schemeClr>
              </a:buClr>
              <a:buSzPct val="145000"/>
            </a:pPr>
            <a:endParaRPr lang="hr-HR" sz="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p>
            <a:pPr algn="just">
              <a:spcBef>
                <a:spcPct val="20000"/>
              </a:spcBef>
              <a:spcAft>
                <a:spcPts val="600"/>
              </a:spcAft>
              <a:buClr>
                <a:schemeClr val="accent1">
                  <a:lumMod val="75000"/>
                </a:schemeClr>
              </a:buClr>
              <a:buSzPct val="145000"/>
            </a:pPr>
            <a:r>
              <a:rPr lang="hr-HR" sz="1800" dirty="0">
                <a:effectLst/>
                <a:latin typeface="Calibri" panose="020F0502020204030204" pitchFamily="34" charset="0"/>
                <a:ea typeface="Calibri" panose="020F0502020204030204" pitchFamily="34" charset="0"/>
                <a:cs typeface="Calibri" panose="020F0502020204030204" pitchFamily="34" charset="0"/>
              </a:rPr>
              <a:t>Obaveznim prekršajnim nalogom osim novčane kazne može se izreći i </a:t>
            </a:r>
            <a:r>
              <a:rPr lang="hr-H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paušalna svota </a:t>
            </a:r>
            <a:r>
              <a:rPr lang="hr-HR" sz="1800" dirty="0">
                <a:effectLst/>
                <a:latin typeface="Calibri" panose="020F0502020204030204" pitchFamily="34" charset="0"/>
                <a:ea typeface="Calibri" panose="020F0502020204030204" pitchFamily="34" charset="0"/>
                <a:cs typeface="Calibri" panose="020F0502020204030204" pitchFamily="34" charset="0"/>
              </a:rPr>
              <a:t>troška izdavanja obaveznog prekršajnog naloga </a:t>
            </a:r>
            <a:r>
              <a:rPr lang="hr-H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do 26,54 eura i stvarni troškovi </a:t>
            </a:r>
            <a:r>
              <a:rPr lang="hr-HR" sz="1800" dirty="0">
                <a:effectLst/>
                <a:latin typeface="Calibri" panose="020F0502020204030204" pitchFamily="34" charset="0"/>
                <a:ea typeface="Calibri" panose="020F0502020204030204" pitchFamily="34" charset="0"/>
                <a:cs typeface="Calibri" panose="020F0502020204030204" pitchFamily="34" charset="0"/>
              </a:rPr>
              <a:t>nastali utvrđivanjem prekršaja upotrebom tehničkih sredstava ili provođenjem potrebnih analiza i vještačenja. (članaka 239. st.4. PZ-a)</a:t>
            </a:r>
          </a:p>
          <a:p>
            <a:pPr algn="just">
              <a:spcBef>
                <a:spcPct val="20000"/>
              </a:spcBef>
              <a:spcAft>
                <a:spcPts val="600"/>
              </a:spcAft>
              <a:buClr>
                <a:schemeClr val="accent1">
                  <a:lumMod val="75000"/>
                </a:schemeClr>
              </a:buClr>
              <a:buSzPct val="145000"/>
            </a:pPr>
            <a:endParaRPr lang="hr-HR" sz="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p>
            <a:pPr algn="just">
              <a:spcBef>
                <a:spcPct val="20000"/>
              </a:spcBef>
              <a:spcAft>
                <a:spcPts val="600"/>
              </a:spcAft>
              <a:buClr>
                <a:schemeClr val="accent1">
                  <a:lumMod val="75000"/>
                </a:schemeClr>
              </a:buClr>
              <a:buSzPct val="145000"/>
            </a:pPr>
            <a:r>
              <a:rPr lang="vi-VN"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U postupku izdavanja obaveznog prekršajnog naloga na odgovarajući se način primjenjuju i odredbe </a:t>
            </a:r>
            <a:r>
              <a:rPr lang="hr-HR"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Prekršajnog z</a:t>
            </a:r>
            <a:r>
              <a:rPr lang="vi-VN"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akona o izdavanju prekršajnog naloga</a:t>
            </a:r>
            <a:r>
              <a:rPr lang="vi-VN" b="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a:t>
            </a:r>
            <a:r>
              <a:rPr lang="vi-VN"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vi-VN"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osim ako odredbama </a:t>
            </a:r>
            <a:r>
              <a:rPr lang="hr-HR"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Prekršajnog z</a:t>
            </a:r>
            <a:r>
              <a:rPr lang="vi-VN"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akona o izdavanju obaveznog prekršajnog naloga nije nešto drukčije određeno. </a:t>
            </a:r>
            <a:r>
              <a:rPr lang="vi-VN" dirty="0">
                <a:solidFill>
                  <a:srgbClr val="FF0000"/>
                </a:solidFill>
                <a:latin typeface="Calibri" panose="020F0502020204030204" pitchFamily="34" charset="0"/>
                <a:ea typeface="Calibri" panose="020F0502020204030204" pitchFamily="34" charset="0"/>
                <a:cs typeface="Calibri" panose="020F0502020204030204" pitchFamily="34" charset="0"/>
              </a:rPr>
              <a:t>članak 239. </a:t>
            </a:r>
            <a:r>
              <a:rPr lang="hr-HR" dirty="0">
                <a:solidFill>
                  <a:srgbClr val="FF0000"/>
                </a:solidFill>
                <a:latin typeface="Calibri" panose="020F0502020204030204" pitchFamily="34" charset="0"/>
                <a:ea typeface="Calibri" panose="020F0502020204030204" pitchFamily="34" charset="0"/>
                <a:cs typeface="Calibri" panose="020F0502020204030204" pitchFamily="34" charset="0"/>
              </a:rPr>
              <a:t>stavak </a:t>
            </a:r>
            <a:r>
              <a:rPr lang="vi-VN" dirty="0">
                <a:solidFill>
                  <a:srgbClr val="FF0000"/>
                </a:solidFill>
                <a:latin typeface="Calibri" panose="020F0502020204030204" pitchFamily="34" charset="0"/>
                <a:ea typeface="Calibri" panose="020F0502020204030204" pitchFamily="34" charset="0"/>
                <a:cs typeface="Calibri" panose="020F0502020204030204" pitchFamily="34" charset="0"/>
              </a:rPr>
              <a:t>5</a:t>
            </a:r>
            <a:r>
              <a:rPr lang="hr-HR" dirty="0">
                <a:solidFill>
                  <a:srgbClr val="FF0000"/>
                </a:solidFill>
                <a:latin typeface="Calibri" panose="020F0502020204030204" pitchFamily="34" charset="0"/>
                <a:ea typeface="Calibri" panose="020F0502020204030204" pitchFamily="34" charset="0"/>
                <a:cs typeface="Calibri" panose="020F0502020204030204" pitchFamily="34" charset="0"/>
              </a:rPr>
              <a:t>. PZ-a</a:t>
            </a:r>
            <a:r>
              <a:rPr lang="vi-VN" dirty="0">
                <a:solidFill>
                  <a:srgbClr val="FF0000"/>
                </a:solidFill>
                <a:latin typeface="Calibri" panose="020F0502020204030204" pitchFamily="34" charset="0"/>
                <a:ea typeface="Calibri" panose="020F0502020204030204" pitchFamily="34" charset="0"/>
                <a:cs typeface="Calibri" panose="020F0502020204030204" pitchFamily="34" charset="0"/>
              </a:rPr>
              <a:t> </a:t>
            </a:r>
            <a:endParaRPr lang="hr-HR"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285750" marR="0" lvl="0" indent="-285750" algn="just" defTabSz="457200" rtl="0" eaLnBrk="1" fontAlgn="auto" latinLnBrk="0" hangingPunct="1">
              <a:lnSpc>
                <a:spcPct val="100000"/>
              </a:lnSpc>
              <a:spcBef>
                <a:spcPct val="20000"/>
              </a:spcBef>
              <a:spcAft>
                <a:spcPts val="600"/>
              </a:spcAft>
              <a:buClr>
                <a:schemeClr val="accent1">
                  <a:lumMod val="75000"/>
                </a:schemeClr>
              </a:buClr>
              <a:buSzPct val="145000"/>
              <a:tabLst/>
              <a:defRPr/>
            </a:pPr>
            <a:endParaRPr kumimoji="0" lang="hr-HR" b="0" i="0" u="none" strike="noStrike" kern="1200" cap="none" spc="0" normalizeH="0" baseline="0" noProof="0" dirty="0">
              <a:ln>
                <a:noFill/>
              </a:ln>
              <a:solidFill>
                <a:schemeClr val="tx1"/>
              </a:solidFill>
              <a:effectLst/>
              <a:uLnTx/>
              <a:uFillTx/>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428604"/>
            <a:ext cx="7858180" cy="5786478"/>
          </a:xfrm>
        </p:spPr>
        <p:txBody>
          <a:bodyPr>
            <a:noAutofit/>
          </a:bodyPr>
          <a:lstStyle/>
          <a:p>
            <a:pPr>
              <a:buNone/>
            </a:pPr>
            <a:r>
              <a:rPr lang="hr-HR" sz="1600" b="1" dirty="0">
                <a:effectLst>
                  <a:outerShdw blurRad="38100" dist="38100" dir="2700000" algn="tl">
                    <a:srgbClr val="000000">
                      <a:alpha val="43137"/>
                    </a:srgbClr>
                  </a:outerShdw>
                </a:effectLst>
                <a:latin typeface="Georgia" pitchFamily="18" charset="0"/>
              </a:rPr>
              <a:t>                                       </a:t>
            </a:r>
            <a:r>
              <a:rPr lang="hr-HR" sz="16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SADRŽAJ PREKRŠAJNOG NALOGA</a:t>
            </a:r>
          </a:p>
          <a:p>
            <a:pPr>
              <a:buNone/>
            </a:pPr>
            <a:endParaRPr lang="hr-HR" sz="16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endParaRPr>
          </a:p>
          <a:p>
            <a:pPr>
              <a:buNone/>
            </a:pPr>
            <a:r>
              <a:rPr lang="hr-HR" sz="1800" b="1" u="sng" dirty="0">
                <a:solidFill>
                  <a:schemeClr val="bg2">
                    <a:lumMod val="25000"/>
                  </a:schemeClr>
                </a:solidFill>
                <a:latin typeface="Calibri" pitchFamily="34" charset="0"/>
                <a:cs typeface="Calibri" pitchFamily="34" charset="0"/>
              </a:rPr>
              <a:t>Prekršajni nalog mora sadržavati:</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Zaglavlje – </a:t>
            </a:r>
            <a:r>
              <a:rPr lang="hr-HR" sz="1800" i="1" dirty="0">
                <a:solidFill>
                  <a:schemeClr val="bg2">
                    <a:lumMod val="25000"/>
                  </a:schemeClr>
                </a:solidFill>
                <a:latin typeface="Calibri" pitchFamily="34" charset="0"/>
                <a:cs typeface="Calibri" pitchFamily="34" charset="0"/>
              </a:rPr>
              <a:t>podaci o tužitelju</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Uvod – </a:t>
            </a:r>
            <a:r>
              <a:rPr lang="hr-HR" sz="1800" i="1" dirty="0">
                <a:solidFill>
                  <a:schemeClr val="bg2">
                    <a:lumMod val="25000"/>
                  </a:schemeClr>
                </a:solidFill>
                <a:latin typeface="Calibri" pitchFamily="34" charset="0"/>
                <a:cs typeface="Calibri" pitchFamily="34" charset="0"/>
              </a:rPr>
              <a:t>propis temeljem kojeg se izdaje PN (Prekršajni zakon, </a:t>
            </a:r>
            <a:r>
              <a:rPr lang="hr-HR" sz="1800" i="1" dirty="0" err="1">
                <a:solidFill>
                  <a:schemeClr val="bg2">
                    <a:lumMod val="25000"/>
                  </a:schemeClr>
                </a:solidFill>
                <a:latin typeface="Calibri" pitchFamily="34" charset="0"/>
                <a:cs typeface="Calibri" pitchFamily="34" charset="0"/>
              </a:rPr>
              <a:t>Zakon</a:t>
            </a:r>
            <a:r>
              <a:rPr lang="hr-HR" sz="1800" i="1" dirty="0">
                <a:solidFill>
                  <a:schemeClr val="bg2">
                    <a:lumMod val="25000"/>
                  </a:schemeClr>
                </a:solidFill>
                <a:latin typeface="Calibri" pitchFamily="34" charset="0"/>
                <a:cs typeface="Calibri" pitchFamily="34" charset="0"/>
              </a:rPr>
              <a:t> o komunalnom gospodarstvu…) i da se izdaje po službenoj dužnosti </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Izreku </a:t>
            </a:r>
            <a:r>
              <a:rPr lang="hr-HR" sz="1800" dirty="0">
                <a:solidFill>
                  <a:schemeClr val="bg2">
                    <a:lumMod val="25000"/>
                  </a:schemeClr>
                </a:solidFill>
                <a:latin typeface="Calibri" pitchFamily="34" charset="0"/>
                <a:cs typeface="Calibri" pitchFamily="34" charset="0"/>
              </a:rPr>
              <a:t>– </a:t>
            </a:r>
            <a:r>
              <a:rPr lang="hr-HR" sz="1800" i="1" dirty="0">
                <a:solidFill>
                  <a:schemeClr val="bg2">
                    <a:lumMod val="25000"/>
                  </a:schemeClr>
                </a:solidFill>
                <a:latin typeface="Calibri" pitchFamily="34" charset="0"/>
                <a:cs typeface="Calibri" pitchFamily="34" charset="0"/>
              </a:rPr>
              <a:t>osobne podatke okrivljenika, djelo za koje se proglašava krivim, uz naznaku činjenica i okolnosti koje čine obilježje prekršaja te onih o kojima ovisi primjena PZ-a i propisa kojim je prekršaj propisan, naziv prekršaja i naznaku propisa kojim je propisan, koja se kazna izriče, odluku o troškovima prekršajnog postupka, rok plaćanja novčane kazne i upozorenje okrivljeniku da ukoliko u roku koji mu je određene za plaćanje novčane kazne uplati dvije trećine izrečene novčane kazne da će se smatrati da je novčana kazna u cjelini uplaćena </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Obrazloženje </a:t>
            </a:r>
            <a:r>
              <a:rPr lang="hr-HR" sz="1800" dirty="0">
                <a:solidFill>
                  <a:schemeClr val="bg2">
                    <a:lumMod val="25000"/>
                  </a:schemeClr>
                </a:solidFill>
                <a:latin typeface="Calibri" pitchFamily="34" charset="0"/>
                <a:cs typeface="Calibri" pitchFamily="34" charset="0"/>
              </a:rPr>
              <a:t>– </a:t>
            </a:r>
            <a:r>
              <a:rPr lang="hr-HR" sz="1800" i="1" dirty="0">
                <a:solidFill>
                  <a:schemeClr val="bg2">
                    <a:lumMod val="25000"/>
                  </a:schemeClr>
                </a:solidFill>
                <a:latin typeface="Calibri" pitchFamily="34" charset="0"/>
                <a:cs typeface="Calibri" pitchFamily="34" charset="0"/>
              </a:rPr>
              <a:t>ukratko će se navesti dokazi i drugi uvjeti predviđeni PZ-om koji opravdavaju njegovo izdavanje</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Uputu o pravnom lijeku</a:t>
            </a:r>
            <a:r>
              <a:rPr lang="hr-HR" sz="1800" dirty="0">
                <a:solidFill>
                  <a:schemeClr val="bg2">
                    <a:lumMod val="25000"/>
                  </a:schemeClr>
                </a:solidFill>
                <a:latin typeface="Calibri" pitchFamily="34" charset="0"/>
                <a:cs typeface="Calibri" pitchFamily="34" charset="0"/>
              </a:rPr>
              <a:t> – </a:t>
            </a:r>
            <a:r>
              <a:rPr lang="hr-HR" sz="1800" i="1" dirty="0">
                <a:solidFill>
                  <a:schemeClr val="bg2">
                    <a:lumMod val="25000"/>
                  </a:schemeClr>
                </a:solidFill>
                <a:latin typeface="Calibri" pitchFamily="34" charset="0"/>
                <a:cs typeface="Calibri" pitchFamily="34" charset="0"/>
              </a:rPr>
              <a:t>protiv prekršajnog naloga može se u roku od osam dana izdavatelju podnijeti prigovor</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Potpis službene osobe</a:t>
            </a:r>
            <a:r>
              <a:rPr lang="hr-HR" sz="1800" dirty="0">
                <a:solidFill>
                  <a:schemeClr val="bg2">
                    <a:lumMod val="25000"/>
                  </a:schemeClr>
                </a:solidFill>
                <a:latin typeface="Calibri" pitchFamily="34" charset="0"/>
                <a:cs typeface="Calibri" pitchFamily="34" charset="0"/>
              </a:rPr>
              <a:t> (čelnik tijela) i </a:t>
            </a:r>
            <a:r>
              <a:rPr lang="hr-HR" sz="1800" b="1" dirty="0">
                <a:solidFill>
                  <a:schemeClr val="bg2">
                    <a:lumMod val="25000"/>
                  </a:schemeClr>
                </a:solidFill>
                <a:latin typeface="Calibri" pitchFamily="34" charset="0"/>
                <a:cs typeface="Calibri" pitchFamily="34" charset="0"/>
              </a:rPr>
              <a:t>otiska službenog pečata.</a:t>
            </a:r>
            <a:endParaRPr lang="hr-HR" sz="1800" dirty="0">
              <a:solidFill>
                <a:schemeClr val="bg2">
                  <a:lumMod val="25000"/>
                </a:schemeClr>
              </a:solidFill>
              <a:latin typeface="Calibri" pitchFamily="34" charset="0"/>
              <a:cs typeface="Calibri" pitchFamily="34" charset="0"/>
            </a:endParaRPr>
          </a:p>
          <a:p>
            <a:pPr marL="269875" indent="-177800">
              <a:buNone/>
            </a:pPr>
            <a:r>
              <a:rPr lang="hr-HR" sz="1600" dirty="0">
                <a:solidFill>
                  <a:schemeClr val="bg2">
                    <a:lumMod val="25000"/>
                  </a:schemeClr>
                </a:solidFill>
                <a:latin typeface="Calibri" pitchFamily="34" charset="0"/>
                <a:cs typeface="Calibri" pitchFamily="34" charset="0"/>
              </a:rPr>
              <a:t>    </a:t>
            </a:r>
            <a:endParaRPr lang="hr-HR" sz="1600" b="1" dirty="0">
              <a:solidFill>
                <a:schemeClr val="bg2">
                  <a:lumMod val="25000"/>
                </a:schemeClr>
              </a:solidFill>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1"/>
          <p:cNvSpPr>
            <a:spLocks noGrp="1"/>
          </p:cNvSpPr>
          <p:nvPr>
            <p:ph sz="quarter" idx="1"/>
          </p:nvPr>
        </p:nvSpPr>
        <p:spPr>
          <a:xfrm>
            <a:off x="642910" y="571480"/>
            <a:ext cx="7543824" cy="5688158"/>
          </a:xfrm>
        </p:spPr>
        <p:txBody>
          <a:bodyPr>
            <a:normAutofit fontScale="90000"/>
          </a:bodyPr>
          <a:lstStyle/>
          <a:p>
            <a:pPr marL="0" indent="0">
              <a:buNone/>
            </a:pPr>
            <a:r>
              <a:rPr lang="hr-HR" sz="1800" dirty="0">
                <a:solidFill>
                  <a:schemeClr val="accent1">
                    <a:lumMod val="50000"/>
                  </a:schemeClr>
                </a:solidFill>
                <a:effectLst/>
                <a:latin typeface="Calibri" pitchFamily="34" charset="0"/>
                <a:cs typeface="Calibri" pitchFamily="34" charset="0"/>
              </a:rPr>
              <a:t>Ovlašteni tužitelj će izdanim prekršajnim nalogom, odnosno obaveznim prekršajnim nalogom </a:t>
            </a:r>
            <a:r>
              <a:rPr lang="hr-HR" sz="1800" b="1" dirty="0">
                <a:solidFill>
                  <a:schemeClr val="accent1">
                    <a:lumMod val="50000"/>
                  </a:schemeClr>
                </a:solidFill>
                <a:effectLst/>
                <a:latin typeface="Calibri" pitchFamily="34" charset="0"/>
                <a:cs typeface="Calibri" pitchFamily="34" charset="0"/>
              </a:rPr>
              <a:t>upozoriti okrivljenika u smislu </a:t>
            </a:r>
            <a:r>
              <a:rPr lang="hr-HR" sz="1800" b="1" dirty="0">
                <a:solidFill>
                  <a:srgbClr val="FF0000"/>
                </a:solidFill>
                <a:effectLst/>
                <a:latin typeface="Calibri" pitchFamily="34" charset="0"/>
                <a:cs typeface="Calibri" pitchFamily="34" charset="0"/>
              </a:rPr>
              <a:t>članka 109.a st.1.t. 2.-8. PZ-a </a:t>
            </a:r>
            <a:r>
              <a:rPr lang="hr-HR" sz="1800" i="1" u="sng" dirty="0">
                <a:solidFill>
                  <a:schemeClr val="accent1">
                    <a:lumMod val="50000"/>
                  </a:schemeClr>
                </a:solidFill>
                <a:effectLst/>
                <a:latin typeface="Calibri" pitchFamily="34" charset="0"/>
                <a:cs typeface="Calibri" pitchFamily="34" charset="0"/>
              </a:rPr>
              <a:t>(pisana obavijest počinitelju prekršaja</a:t>
            </a:r>
            <a:r>
              <a:rPr lang="hr-HR" sz="1800" i="1" dirty="0">
                <a:solidFill>
                  <a:schemeClr val="accent1">
                    <a:lumMod val="50000"/>
                  </a:schemeClr>
                </a:solidFill>
                <a:effectLst/>
                <a:latin typeface="Calibri" pitchFamily="34" charset="0"/>
                <a:cs typeface="Calibri" pitchFamily="34" charset="0"/>
              </a:rPr>
              <a:t>), </a:t>
            </a:r>
            <a:r>
              <a:rPr lang="hr-HR" sz="1800" dirty="0">
                <a:solidFill>
                  <a:schemeClr val="accent1">
                    <a:lumMod val="50000"/>
                  </a:schemeClr>
                </a:solidFill>
                <a:effectLst/>
                <a:latin typeface="Calibri" pitchFamily="34" charset="0"/>
                <a:cs typeface="Calibri" pitchFamily="34" charset="0"/>
              </a:rPr>
              <a:t>odnosno:          </a:t>
            </a:r>
            <a:br>
              <a:rPr lang="hr-HR" sz="1800" dirty="0">
                <a:solidFill>
                  <a:schemeClr val="accent1">
                    <a:lumMod val="50000"/>
                  </a:schemeClr>
                </a:solidFill>
                <a:effectLst/>
                <a:latin typeface="Calibri" pitchFamily="34" charset="0"/>
                <a:cs typeface="Calibri" pitchFamily="34" charset="0"/>
              </a:rPr>
            </a:br>
            <a:br>
              <a:rPr lang="pl-PL" sz="1700" dirty="0">
                <a:solidFill>
                  <a:schemeClr val="accent1">
                    <a:lumMod val="50000"/>
                  </a:schemeClr>
                </a:solidFill>
                <a:effectLst/>
                <a:latin typeface="Times New Roman" pitchFamily="18" charset="0"/>
                <a:cs typeface="Times New Roman" pitchFamily="18" charset="0"/>
              </a:rPr>
            </a:br>
            <a:r>
              <a:rPr lang="pl-PL" sz="1600" i="1" dirty="0">
                <a:solidFill>
                  <a:schemeClr val="accent1">
                    <a:lumMod val="50000"/>
                  </a:schemeClr>
                </a:solidFill>
                <a:effectLst/>
                <a:latin typeface="Times New Roman" pitchFamily="18" charset="0"/>
                <a:cs typeface="Times New Roman" pitchFamily="18" charset="0"/>
              </a:rPr>
              <a:t>-   </a:t>
            </a:r>
            <a:r>
              <a:rPr lang="pl-PL" sz="1700" i="1" dirty="0">
                <a:solidFill>
                  <a:schemeClr val="accent1">
                    <a:lumMod val="50000"/>
                  </a:schemeClr>
                </a:solidFill>
                <a:effectLst/>
                <a:latin typeface="Calibri" pitchFamily="34" charset="0"/>
                <a:cs typeface="Calibri" pitchFamily="34" charset="0"/>
              </a:rPr>
              <a:t>da u tijeku postupka može slobodno iznijeti obranu ili dostaviti pisanu obranu,    </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uskratiti iznošenje obrane ili odgovor na pojedino </a:t>
            </a:r>
            <a:r>
              <a:rPr lang="hr-HR" sz="1700" i="1" dirty="0">
                <a:solidFill>
                  <a:schemeClr val="accent1">
                    <a:lumMod val="50000"/>
                  </a:schemeClr>
                </a:solidFill>
                <a:effectLst/>
                <a:latin typeface="Calibri" pitchFamily="34" charset="0"/>
                <a:cs typeface="Calibri" pitchFamily="34" charset="0"/>
              </a:rPr>
              <a:t>pitanje,</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kod tijela postupka ima pravo razgledati spis i upoznati se s dokazima protiv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njega,</a:t>
            </a:r>
            <a:br>
              <a:rPr lang="hr-HR"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da se u postupku može braniti sam ili uz pomoć branitelja po </a:t>
            </a:r>
            <a:r>
              <a:rPr lang="hr-HR" sz="1700" i="1" dirty="0">
                <a:solidFill>
                  <a:schemeClr val="accent1">
                    <a:lumMod val="50000"/>
                  </a:schemeClr>
                </a:solidFill>
                <a:effectLst/>
                <a:latin typeface="Calibri" pitchFamily="34" charset="0"/>
                <a:cs typeface="Calibri" pitchFamily="34" charset="0"/>
              </a:rPr>
              <a:t>vlastitom izboru, ali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zbog nedolaska branitelja na raspravu odnosno ročište ili uzimanja branitelja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tek na raspravi odnosno ročištu, rasprava odnosno ročište se neće odgoditi,</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tijekom postupka može podnositi prijedloge za provođenje dokaza u svoju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obranu,</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se rasprava pred tijelom postupka može održati i u njegovoj </a:t>
            </a:r>
            <a:r>
              <a:rPr lang="pl-PL" sz="1700" i="1" dirty="0">
                <a:solidFill>
                  <a:schemeClr val="accent1">
                    <a:lumMod val="50000"/>
                  </a:schemeClr>
                </a:solidFill>
                <a:effectLst/>
                <a:latin typeface="Calibri" pitchFamily="34" charset="0"/>
                <a:cs typeface="Calibri" pitchFamily="34" charset="0"/>
              </a:rPr>
              <a:t>odsutnosti i </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donijeti odluka o prekršaju,</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da je do pravomoćnog završetka postupka i završetka postupka </a:t>
            </a:r>
            <a:r>
              <a:rPr lang="hr-HR" sz="1700" i="1" dirty="0">
                <a:solidFill>
                  <a:schemeClr val="accent1">
                    <a:lumMod val="50000"/>
                  </a:schemeClr>
                </a:solidFill>
                <a:effectLst/>
                <a:latin typeface="Calibri" pitchFamily="34" charset="0"/>
                <a:cs typeface="Calibri" pitchFamily="34" charset="0"/>
              </a:rPr>
              <a:t>izvršenja dužan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obavijestiti tijelo postupka o svakoj promjeni adrese prebivališta i boravišta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odnosno sjedišta, jer će mu se, ako tako ne postupi, ili ako izbjegava dostavu, sva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pismena dostaviti putem oglasne ploče tijela postupka,</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u postupku ima pravo upotrebljavati svoj jezik, odnosno pravo da mu se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osigura tumač ako se postupak ili pojedina radnja u postupku ne vodi na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njegovom jeziku te da se tog prava može </a:t>
            </a:r>
            <a:r>
              <a:rPr lang="pl-PL" sz="1700" i="1" dirty="0">
                <a:solidFill>
                  <a:schemeClr val="accent1">
                    <a:lumMod val="50000"/>
                  </a:schemeClr>
                </a:solidFill>
                <a:effectLst/>
                <a:latin typeface="Calibri" pitchFamily="34" charset="0"/>
                <a:cs typeface="Calibri" pitchFamily="34" charset="0"/>
              </a:rPr>
              <a:t>odreći ako zna jezik na kojem se vodi </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postupak ili provodi </a:t>
            </a:r>
            <a:r>
              <a:rPr lang="hr-HR" sz="1700" i="1" dirty="0">
                <a:solidFill>
                  <a:schemeClr val="accent1">
                    <a:lumMod val="50000"/>
                  </a:schemeClr>
                </a:solidFill>
                <a:effectLst/>
                <a:latin typeface="Calibri" pitchFamily="34" charset="0"/>
                <a:cs typeface="Calibri" pitchFamily="34" charset="0"/>
              </a:rPr>
              <a:t>pojedina radnja</a:t>
            </a:r>
            <a:br>
              <a:rPr lang="hr-HR" sz="1700" i="1" dirty="0">
                <a:solidFill>
                  <a:schemeClr val="accent1">
                    <a:lumMod val="50000"/>
                  </a:schemeClr>
                </a:solidFill>
                <a:effectLst/>
                <a:latin typeface="Georgia" pitchFamily="18" charset="0"/>
              </a:rPr>
            </a:br>
            <a:endParaRPr lang="hr-HR" sz="1700" dirty="0">
              <a:solidFill>
                <a:schemeClr val="accent1">
                  <a:lumMod val="50000"/>
                </a:schemeClr>
              </a:solidFill>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42910" y="142852"/>
            <a:ext cx="7562800" cy="404434"/>
          </a:xfrm>
        </p:spPr>
        <p:txBody>
          <a:bodyPr>
            <a:normAutofit/>
          </a:bodyPr>
          <a:lstStyle/>
          <a:p>
            <a:pPr algn="ctr"/>
            <a:r>
              <a:rPr lang="hr-HR" sz="1800" b="1" dirty="0">
                <a:solidFill>
                  <a:schemeClr val="bg2">
                    <a:lumMod val="25000"/>
                  </a:schemeClr>
                </a:solidFill>
                <a:latin typeface="Calibri" pitchFamily="34" charset="0"/>
                <a:cs typeface="Calibri" pitchFamily="34" charset="0"/>
              </a:rPr>
              <a:t>OBAVEZNI PREKRŠAJNI NALOG</a:t>
            </a:r>
          </a:p>
        </p:txBody>
      </p:sp>
      <p:pic>
        <p:nvPicPr>
          <p:cNvPr id="7" name="Rezervirano mjesto sadržaja 6" descr="OPN-obrazac.png"/>
          <p:cNvPicPr>
            <a:picLocks noGrp="1" noChangeAspect="1"/>
          </p:cNvPicPr>
          <p:nvPr>
            <p:ph idx="1"/>
          </p:nvPr>
        </p:nvPicPr>
        <p:blipFill>
          <a:blip r:embed="rId2"/>
          <a:stretch>
            <a:fillRect/>
          </a:stretch>
        </p:blipFill>
        <p:spPr>
          <a:xfrm>
            <a:off x="285720" y="571480"/>
            <a:ext cx="8572560" cy="6000792"/>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785786" y="642918"/>
            <a:ext cx="7467600" cy="5286412"/>
          </a:xfrm>
        </p:spPr>
        <p:txBody>
          <a:bodyPr>
            <a:normAutofit/>
          </a:bodyPr>
          <a:lstStyle/>
          <a:p>
            <a:pPr marL="0" indent="0" algn="ctr">
              <a:buNone/>
              <a:tabLst>
                <a:tab pos="85725" algn="l"/>
              </a:tabLst>
            </a:pPr>
            <a:r>
              <a:rPr lang="hr-HR" sz="2200" b="1" dirty="0">
                <a:solidFill>
                  <a:schemeClr val="bg2">
                    <a:lumMod val="25000"/>
                  </a:schemeClr>
                </a:solidFill>
                <a:latin typeface="Calibri" pitchFamily="34" charset="0"/>
                <a:cs typeface="Calibri" pitchFamily="34" charset="0"/>
              </a:rPr>
              <a:t>P</a:t>
            </a:r>
            <a:r>
              <a:rPr lang="pt-BR" sz="2200" b="1" dirty="0">
                <a:solidFill>
                  <a:schemeClr val="bg2">
                    <a:lumMod val="25000"/>
                  </a:schemeClr>
                </a:solidFill>
                <a:latin typeface="Calibri" pitchFamily="34" charset="0"/>
                <a:cs typeface="Calibri" pitchFamily="34" charset="0"/>
              </a:rPr>
              <a:t>RIGOVOR </a:t>
            </a:r>
            <a:r>
              <a:rPr lang="hr-HR" sz="2200" b="1" dirty="0">
                <a:solidFill>
                  <a:schemeClr val="bg2">
                    <a:lumMod val="25000"/>
                  </a:schemeClr>
                </a:solidFill>
                <a:latin typeface="Calibri" pitchFamily="34" charset="0"/>
                <a:cs typeface="Calibri" pitchFamily="34" charset="0"/>
              </a:rPr>
              <a:t>P</a:t>
            </a:r>
            <a:r>
              <a:rPr lang="pt-BR" sz="2200" b="1" dirty="0">
                <a:solidFill>
                  <a:schemeClr val="bg2">
                    <a:lumMod val="25000"/>
                  </a:schemeClr>
                </a:solidFill>
                <a:latin typeface="Calibri" pitchFamily="34" charset="0"/>
                <a:cs typeface="Calibri" pitchFamily="34" charset="0"/>
              </a:rPr>
              <a:t>ROTIV OBAVEZNOG PREKRŠAJNOG NALOGA </a:t>
            </a:r>
            <a:endParaRPr lang="hr-HR" sz="2200" b="1" dirty="0">
              <a:solidFill>
                <a:schemeClr val="bg2">
                  <a:lumMod val="25000"/>
                </a:schemeClr>
              </a:solidFill>
              <a:latin typeface="Calibri" pitchFamily="34" charset="0"/>
              <a:cs typeface="Calibri" pitchFamily="34" charset="0"/>
            </a:endParaRPr>
          </a:p>
          <a:p>
            <a:pPr marL="0" indent="0" algn="ctr">
              <a:buNone/>
              <a:tabLst>
                <a:tab pos="85725" algn="l"/>
              </a:tabLst>
            </a:pPr>
            <a:r>
              <a:rPr lang="hr-HR" sz="2200" b="1" dirty="0">
                <a:solidFill>
                  <a:schemeClr val="bg2">
                    <a:lumMod val="25000"/>
                  </a:schemeClr>
                </a:solidFill>
                <a:latin typeface="Calibri" pitchFamily="34" charset="0"/>
                <a:cs typeface="Calibri" pitchFamily="34" charset="0"/>
              </a:rPr>
              <a:t>Članak </a:t>
            </a:r>
            <a:r>
              <a:rPr lang="hr-HR" sz="2200" b="1" dirty="0" err="1">
                <a:solidFill>
                  <a:schemeClr val="bg2">
                    <a:lumMod val="25000"/>
                  </a:schemeClr>
                </a:solidFill>
                <a:latin typeface="Calibri" pitchFamily="34" charset="0"/>
                <a:cs typeface="Calibri" pitchFamily="34" charset="0"/>
              </a:rPr>
              <a:t>241</a:t>
            </a:r>
            <a:r>
              <a:rPr lang="hr-HR" sz="2200" b="1" dirty="0">
                <a:solidFill>
                  <a:schemeClr val="bg2">
                    <a:lumMod val="25000"/>
                  </a:schemeClr>
                </a:solidFill>
                <a:latin typeface="Calibri" pitchFamily="34" charset="0"/>
                <a:cs typeface="Calibri" pitchFamily="34" charset="0"/>
              </a:rPr>
              <a:t>. PZ-a </a:t>
            </a:r>
          </a:p>
          <a:p>
            <a:pPr marL="0" indent="0" algn="ctr">
              <a:buNone/>
              <a:tabLst>
                <a:tab pos="85725" algn="l"/>
              </a:tabLst>
            </a:pPr>
            <a:endParaRPr lang="hr-HR" sz="2200" b="1" dirty="0">
              <a:solidFill>
                <a:schemeClr val="bg2">
                  <a:lumMod val="25000"/>
                </a:schemeClr>
              </a:solidFill>
              <a:latin typeface="Calibri" pitchFamily="34" charset="0"/>
              <a:cs typeface="Calibri" pitchFamily="34" charset="0"/>
            </a:endParaRPr>
          </a:p>
          <a:p>
            <a:pPr marL="0" indent="0" algn="just">
              <a:buNone/>
              <a:tabLst>
                <a:tab pos="85725" algn="l"/>
              </a:tabLst>
            </a:pPr>
            <a:r>
              <a:rPr lang="hr-HR" dirty="0">
                <a:solidFill>
                  <a:schemeClr val="bg2">
                    <a:lumMod val="25000"/>
                  </a:schemeClr>
                </a:solidFill>
                <a:latin typeface="Calibri" pitchFamily="34" charset="0"/>
                <a:cs typeface="Calibri" pitchFamily="34" charset="0"/>
              </a:rPr>
              <a:t>	</a:t>
            </a:r>
            <a:r>
              <a:rPr lang="hr-HR" sz="1900" dirty="0">
                <a:solidFill>
                  <a:schemeClr val="bg2">
                    <a:lumMod val="25000"/>
                  </a:schemeClr>
                </a:solidFill>
                <a:latin typeface="Calibri" pitchFamily="34" charset="0"/>
                <a:cs typeface="Calibri" pitchFamily="34" charset="0"/>
              </a:rPr>
              <a:t>(3) Pravodoban i od ovlaštene osobe podnesen prigovor</a:t>
            </a:r>
            <a:r>
              <a:rPr lang="hr-HR" sz="1900" dirty="0">
                <a:latin typeface="Calibri" pitchFamily="34" charset="0"/>
                <a:cs typeface="Calibri" pitchFamily="34" charset="0"/>
              </a:rPr>
              <a:t> </a:t>
            </a:r>
            <a:r>
              <a:rPr lang="hr-HR" sz="1900" b="1" dirty="0">
                <a:solidFill>
                  <a:srgbClr val="FF0000"/>
                </a:solidFill>
                <a:latin typeface="Calibri" pitchFamily="34" charset="0"/>
                <a:cs typeface="Calibri" pitchFamily="34" charset="0"/>
              </a:rPr>
              <a:t>zadržava izvršenje prekršajnog naloga.</a:t>
            </a:r>
          </a:p>
          <a:p>
            <a:pPr marL="0" indent="0" algn="just">
              <a:buNone/>
              <a:tabLst>
                <a:tab pos="85725" algn="l"/>
              </a:tabLst>
            </a:pPr>
            <a:r>
              <a:rPr lang="hr-HR" sz="1900" dirty="0">
                <a:latin typeface="Calibri" pitchFamily="34" charset="0"/>
                <a:cs typeface="Calibri" pitchFamily="34" charset="0"/>
              </a:rPr>
              <a:t>	</a:t>
            </a:r>
            <a:r>
              <a:rPr lang="hr-HR" sz="1900" dirty="0">
                <a:solidFill>
                  <a:schemeClr val="bg2">
                    <a:lumMod val="25000"/>
                  </a:schemeClr>
                </a:solidFill>
                <a:latin typeface="Calibri" pitchFamily="34" charset="0"/>
                <a:cs typeface="Calibri" pitchFamily="34" charset="0"/>
              </a:rPr>
              <a:t>(4) </a:t>
            </a:r>
            <a:r>
              <a:rPr lang="hr-HR" sz="1900" i="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Plaćanje novčane kazne prije podnošenja prigovora ili nakon što je prigovor podnesen, smatra se okrivljenikovim odricanjem od prava na podnošenje prigovora odnosno odustajanjem od već podnesenog prigovora protiv obaveznog prekršajnog naloga, </a:t>
            </a:r>
            <a:r>
              <a:rPr lang="hr-HR" sz="1900" b="1" u="sng" dirty="0">
                <a:solidFill>
                  <a:srgbClr val="FF0000"/>
                </a:solidFill>
                <a:latin typeface="Calibri" pitchFamily="34" charset="0"/>
                <a:cs typeface="Calibri" pitchFamily="34" charset="0"/>
              </a:rPr>
              <a:t>pod uvjetom da je u uputi o pravu na prigovor na to upozoren.</a:t>
            </a:r>
          </a:p>
          <a:p>
            <a:pPr marL="0" indent="0" algn="just">
              <a:buNone/>
            </a:pPr>
            <a:endParaRPr lang="hr-HR" sz="1900" dirty="0">
              <a:solidFill>
                <a:schemeClr val="bg2">
                  <a:lumMod val="25000"/>
                </a:schemeClr>
              </a:solidFill>
              <a:latin typeface="Calibri" pitchFamily="34" charset="0"/>
              <a:cs typeface="Calibri" pitchFamily="34" charset="0"/>
            </a:endParaRPr>
          </a:p>
          <a:p>
            <a:pPr marL="0" indent="0" algn="just">
              <a:buNone/>
            </a:pPr>
            <a:r>
              <a:rPr lang="hr-HR" sz="1900" dirty="0">
                <a:solidFill>
                  <a:schemeClr val="bg2">
                    <a:lumMod val="25000"/>
                  </a:schemeClr>
                </a:solidFill>
                <a:latin typeface="Calibri" pitchFamily="34" charset="0"/>
                <a:cs typeface="Calibri" pitchFamily="34" charset="0"/>
              </a:rPr>
              <a:t>Kada tijelo koje je izdalo prekršajni nalog primi prigovor protiv prekršajnog naloga bez odgode će ga zajedno sa spisom predmeta dostaviti </a:t>
            </a:r>
            <a:r>
              <a:rPr lang="hr-HR" sz="1900" dirty="0">
                <a:solidFill>
                  <a:srgbClr val="FF0000"/>
                </a:solidFill>
                <a:effectLst>
                  <a:outerShdw blurRad="38100" dist="38100" dir="2700000" algn="tl">
                    <a:srgbClr val="000000">
                      <a:alpha val="43137"/>
                    </a:srgbClr>
                  </a:outerShdw>
                </a:effectLst>
                <a:latin typeface="Calibri" pitchFamily="34" charset="0"/>
                <a:cs typeface="Calibri" pitchFamily="34" charset="0"/>
              </a:rPr>
              <a:t>općinskom sudu nadležnom prema mjestu počinjenja prekršaja.</a:t>
            </a:r>
          </a:p>
          <a:p>
            <a:pPr>
              <a:buNone/>
            </a:pPr>
            <a:endParaRPr lang="hr-HR" sz="1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3A54BD2-C2B9-4DC6-B185-84011B12FC64}"/>
              </a:ext>
            </a:extLst>
          </p:cNvPr>
          <p:cNvSpPr>
            <a:spLocks noGrp="1"/>
          </p:cNvSpPr>
          <p:nvPr>
            <p:ph type="title"/>
          </p:nvPr>
        </p:nvSpPr>
        <p:spPr>
          <a:xfrm>
            <a:off x="714348" y="357166"/>
            <a:ext cx="7715305" cy="739551"/>
          </a:xfrm>
        </p:spPr>
        <p:txBody>
          <a:bodyPr>
            <a:noAutofit/>
          </a:bodyPr>
          <a:lstStyle/>
          <a:p>
            <a:pPr algn="ctr"/>
            <a:r>
              <a:rPr lang="pl-PL" sz="2000" b="1" dirty="0">
                <a:solidFill>
                  <a:schemeClr val="accent1">
                    <a:lumMod val="50000"/>
                  </a:schemeClr>
                </a:solidFill>
                <a:latin typeface="Calibri" pitchFamily="34" charset="0"/>
                <a:cs typeface="Calibri" pitchFamily="34" charset="0"/>
              </a:rPr>
              <a:t>NAPLATA NOVČANE KAZNE NA MJESTU POČINJENJA </a:t>
            </a:r>
            <a:r>
              <a:rPr lang="hr-HR" sz="2000" b="1" dirty="0">
                <a:solidFill>
                  <a:schemeClr val="accent1">
                    <a:lumMod val="50000"/>
                  </a:schemeClr>
                </a:solidFill>
                <a:latin typeface="Calibri" pitchFamily="34" charset="0"/>
                <a:cs typeface="Calibri" pitchFamily="34" charset="0"/>
              </a:rPr>
              <a:t>PREKRŠAJA</a:t>
            </a:r>
            <a:br>
              <a:rPr lang="hr-HR" sz="1800" b="1" dirty="0">
                <a:solidFill>
                  <a:schemeClr val="accent1">
                    <a:lumMod val="50000"/>
                  </a:schemeClr>
                </a:solidFill>
                <a:latin typeface="Calibri" pitchFamily="34" charset="0"/>
                <a:cs typeface="Calibri" pitchFamily="34" charset="0"/>
              </a:rPr>
            </a:br>
            <a:endParaRPr lang="hr-HR" sz="1600" i="1" dirty="0">
              <a:solidFill>
                <a:schemeClr val="accent1">
                  <a:lumMod val="50000"/>
                </a:schemeClr>
              </a:solidFill>
              <a:latin typeface="Calibri" pitchFamily="34" charset="0"/>
              <a:cs typeface="Calibri" pitchFamily="34" charset="0"/>
            </a:endParaRPr>
          </a:p>
        </p:txBody>
      </p:sp>
      <p:sp>
        <p:nvSpPr>
          <p:cNvPr id="3" name="Rezervirano mjesto sadržaja 2">
            <a:extLst>
              <a:ext uri="{FF2B5EF4-FFF2-40B4-BE49-F238E27FC236}">
                <a16:creationId xmlns:a16="http://schemas.microsoft.com/office/drawing/2014/main" id="{48E79F29-3828-4BA9-9BDB-AE2EEFDAE7A5}"/>
              </a:ext>
            </a:extLst>
          </p:cNvPr>
          <p:cNvSpPr>
            <a:spLocks noGrp="1"/>
          </p:cNvSpPr>
          <p:nvPr>
            <p:ph idx="1"/>
          </p:nvPr>
        </p:nvSpPr>
        <p:spPr>
          <a:xfrm>
            <a:off x="714348" y="1214422"/>
            <a:ext cx="7561791" cy="5091690"/>
          </a:xfrm>
        </p:spPr>
        <p:txBody>
          <a:bodyPr>
            <a:normAutofit/>
          </a:bodyPr>
          <a:lstStyle/>
          <a:p>
            <a:pPr marL="0" indent="0" algn="just">
              <a:buNone/>
            </a:pPr>
            <a:r>
              <a:rPr lang="hr-HR" sz="1800" dirty="0">
                <a:solidFill>
                  <a:schemeClr val="bg2">
                    <a:lumMod val="25000"/>
                  </a:schemeClr>
                </a:solidFill>
                <a:latin typeface="Calibri" pitchFamily="34" charset="0"/>
                <a:cs typeface="Calibri" pitchFamily="34" charset="0"/>
              </a:rPr>
              <a:t>Ako zakonom nije određeno drukčije, novčana se kazna </a:t>
            </a:r>
            <a:r>
              <a:rPr lang="hr-HR" sz="18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može</a:t>
            </a:r>
            <a:r>
              <a:rPr lang="hr-HR" sz="1800" dirty="0">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naplatiti na mjestu počinjenja prekršaja u visini polovice propisanog minimuma ili polovice točno određenog iznosa </a:t>
            </a:r>
            <a:r>
              <a:rPr lang="pl-PL" sz="1800" dirty="0">
                <a:solidFill>
                  <a:schemeClr val="bg2">
                    <a:lumMod val="25000"/>
                  </a:schemeClr>
                </a:solidFill>
                <a:latin typeface="Calibri" pitchFamily="34" charset="0"/>
                <a:cs typeface="Calibri" pitchFamily="34" charset="0"/>
              </a:rPr>
              <a:t>novčane kazne propisane propisom o prekršaju za prekršaj za koji je kao kazna propisana samo </a:t>
            </a:r>
            <a:r>
              <a:rPr lang="pl-PL" sz="1800" b="1" dirty="0">
                <a:solidFill>
                  <a:schemeClr val="bg2">
                    <a:lumMod val="25000"/>
                  </a:schemeClr>
                </a:solidFill>
                <a:latin typeface="Calibri" pitchFamily="34" charset="0"/>
                <a:cs typeface="Calibri" pitchFamily="34" charset="0"/>
              </a:rPr>
              <a:t>novčana kazna:</a:t>
            </a:r>
          </a:p>
          <a:p>
            <a:pPr marL="0" indent="0" algn="just">
              <a:buNone/>
            </a:pPr>
            <a:endParaRPr lang="pl-PL" sz="800" b="1" dirty="0">
              <a:solidFill>
                <a:schemeClr val="bg2">
                  <a:lumMod val="25000"/>
                </a:schemeClr>
              </a:solidFill>
              <a:latin typeface="Calibri" pitchFamily="34" charset="0"/>
              <a:cs typeface="Calibri" pitchFamily="34" charset="0"/>
            </a:endParaRPr>
          </a:p>
          <a:p>
            <a:pPr marL="0" indent="0" algn="just">
              <a:buNone/>
            </a:pPr>
            <a:r>
              <a:rPr lang="pl-PL" sz="1800" b="1" dirty="0">
                <a:solidFill>
                  <a:schemeClr val="bg2">
                    <a:lumMod val="25000"/>
                  </a:schemeClr>
                </a:solidFill>
                <a:latin typeface="Calibri" pitchFamily="34" charset="0"/>
                <a:cs typeface="Calibri" pitchFamily="34" charset="0"/>
              </a:rPr>
              <a:t>do 265,45 eura (2.000,00 kuna) </a:t>
            </a:r>
            <a:r>
              <a:rPr lang="pl-PL" sz="1800" i="1" dirty="0">
                <a:solidFill>
                  <a:schemeClr val="bg2">
                    <a:lumMod val="25000"/>
                  </a:schemeClr>
                </a:solidFill>
                <a:latin typeface="Calibri" pitchFamily="34" charset="0"/>
                <a:cs typeface="Calibri" pitchFamily="34" charset="0"/>
              </a:rPr>
              <a:t>za fizičku i odgovornu osobu u pravnoj osobi, </a:t>
            </a:r>
          </a:p>
          <a:p>
            <a:pPr marL="0" indent="0" algn="just">
              <a:buNone/>
            </a:pPr>
            <a:r>
              <a:rPr lang="pl-PL" sz="1800" b="1" dirty="0">
                <a:solidFill>
                  <a:schemeClr val="bg2">
                    <a:lumMod val="25000"/>
                  </a:schemeClr>
                </a:solidFill>
                <a:latin typeface="Calibri" pitchFamily="34" charset="0"/>
                <a:cs typeface="Calibri" pitchFamily="34" charset="0"/>
              </a:rPr>
              <a:t>do 663,61 eura (5.000,00 kuna)</a:t>
            </a:r>
            <a:r>
              <a:rPr lang="pl-PL" sz="1800" dirty="0">
                <a:solidFill>
                  <a:schemeClr val="bg2">
                    <a:lumMod val="25000"/>
                  </a:schemeClr>
                </a:solidFill>
                <a:latin typeface="Calibri" pitchFamily="34" charset="0"/>
                <a:cs typeface="Calibri" pitchFamily="34" charset="0"/>
              </a:rPr>
              <a:t> </a:t>
            </a:r>
            <a:r>
              <a:rPr lang="pl-PL" sz="1800" i="1" dirty="0">
                <a:solidFill>
                  <a:schemeClr val="bg2">
                    <a:lumMod val="25000"/>
                  </a:schemeClr>
                </a:solidFill>
                <a:latin typeface="Calibri" pitchFamily="34" charset="0"/>
                <a:cs typeface="Calibri" pitchFamily="34" charset="0"/>
              </a:rPr>
              <a:t>za </a:t>
            </a:r>
            <a:r>
              <a:rPr lang="hr-HR" sz="1800" i="1" dirty="0">
                <a:solidFill>
                  <a:schemeClr val="bg2">
                    <a:lumMod val="25000"/>
                  </a:schemeClr>
                </a:solidFill>
                <a:latin typeface="Calibri" pitchFamily="34" charset="0"/>
                <a:cs typeface="Calibri" pitchFamily="34" charset="0"/>
              </a:rPr>
              <a:t>okrivljenika fizičku osobu obrtnika i fizičku osobu koja se bavi </a:t>
            </a:r>
            <a:r>
              <a:rPr lang="pl-PL" sz="1800" i="1" dirty="0">
                <a:solidFill>
                  <a:schemeClr val="bg2">
                    <a:lumMod val="25000"/>
                  </a:schemeClr>
                </a:solidFill>
                <a:latin typeface="Calibri" pitchFamily="34" charset="0"/>
                <a:cs typeface="Calibri" pitchFamily="34" charset="0"/>
              </a:rPr>
              <a:t>drugom samostalnom djelatnošću i </a:t>
            </a:r>
          </a:p>
          <a:p>
            <a:pPr marL="0" indent="0" algn="just">
              <a:buNone/>
            </a:pPr>
            <a:r>
              <a:rPr lang="pl-PL" sz="1800" b="1" dirty="0">
                <a:solidFill>
                  <a:schemeClr val="bg2">
                    <a:lumMod val="25000"/>
                  </a:schemeClr>
                </a:solidFill>
                <a:latin typeface="Calibri" pitchFamily="34" charset="0"/>
                <a:cs typeface="Calibri" pitchFamily="34" charset="0"/>
              </a:rPr>
              <a:t>do 1990,84 (15.000,00) kuna </a:t>
            </a:r>
            <a:r>
              <a:rPr lang="pl-PL" sz="1800" dirty="0">
                <a:solidFill>
                  <a:schemeClr val="bg2">
                    <a:lumMod val="25000"/>
                  </a:schemeClr>
                </a:solidFill>
                <a:latin typeface="Calibri" pitchFamily="34" charset="0"/>
                <a:cs typeface="Calibri" pitchFamily="34" charset="0"/>
              </a:rPr>
              <a:t>za pravnu osobu i s njom izjednačene subjekte, ako je službena osoba </a:t>
            </a:r>
            <a:r>
              <a:rPr lang="hr-HR" sz="1800" dirty="0">
                <a:solidFill>
                  <a:schemeClr val="bg2">
                    <a:lumMod val="25000"/>
                  </a:schemeClr>
                </a:solidFill>
                <a:latin typeface="Calibri" pitchFamily="34" charset="0"/>
                <a:cs typeface="Calibri" pitchFamily="34" charset="0"/>
              </a:rPr>
              <a:t>ovlaštenog tužitelja </a:t>
            </a:r>
            <a:r>
              <a:rPr lang="hr-HR" sz="1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redar</a:t>
            </a:r>
            <a:r>
              <a:rPr lang="hr-HR" sz="1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a:solidFill>
                  <a:schemeClr val="bg2">
                    <a:lumMod val="25000"/>
                  </a:schemeClr>
                </a:solidFill>
                <a:latin typeface="Calibri" pitchFamily="34" charset="0"/>
                <a:cs typeface="Calibri" pitchFamily="34" charset="0"/>
              </a:rPr>
              <a:t> prekršaj utvrdila:</a:t>
            </a:r>
          </a:p>
          <a:p>
            <a:pPr marL="0" indent="0" algn="just">
              <a:buNone/>
            </a:pPr>
            <a:endParaRPr lang="hr-HR" sz="1800" dirty="0">
              <a:solidFill>
                <a:schemeClr val="bg2">
                  <a:lumMod val="25000"/>
                </a:schemeClr>
              </a:solidFill>
              <a:latin typeface="Calibri" pitchFamily="34" charset="0"/>
              <a:cs typeface="Calibri" pitchFamily="34" charset="0"/>
            </a:endParaRPr>
          </a:p>
          <a:p>
            <a:pPr marL="534988" indent="0" algn="just">
              <a:buNone/>
            </a:pPr>
            <a:r>
              <a:rPr lang="pl-PL" sz="1800" dirty="0">
                <a:solidFill>
                  <a:srgbClr val="FF0000"/>
                </a:solidFill>
                <a:effectLst>
                  <a:outerShdw blurRad="38100" dist="38100" dir="2700000" algn="tl">
                    <a:srgbClr val="000000">
                      <a:alpha val="43137"/>
                    </a:srgbClr>
                  </a:outerShdw>
                </a:effectLst>
                <a:latin typeface="Calibri" pitchFamily="34" charset="0"/>
                <a:cs typeface="Calibri" pitchFamily="34" charset="0"/>
              </a:rPr>
              <a:t>1</a:t>
            </a:r>
            <a:r>
              <a:rPr lang="pl-PL"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 obavljanjem nadzora u okviru svoje nadležnosti,</a:t>
            </a:r>
          </a:p>
          <a:p>
            <a:pPr marL="534988" indent="0" algn="just">
              <a:buNone/>
            </a:pPr>
            <a:r>
              <a:rPr lang="hr-HR"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2. neposrednim opažanjem,</a:t>
            </a:r>
          </a:p>
          <a:p>
            <a:pPr marL="534988" indent="0" algn="just">
              <a:buNone/>
            </a:pPr>
            <a:r>
              <a:rPr lang="hr-HR"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3. uporabom tehničkih uređaja,</a:t>
            </a:r>
          </a:p>
          <a:p>
            <a:pPr marL="534988" indent="0" algn="just">
              <a:buNone/>
            </a:pPr>
            <a:r>
              <a:rPr lang="hr-HR"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4. pregledom vjerodostojne dokumentacije.</a:t>
            </a:r>
          </a:p>
        </p:txBody>
      </p:sp>
    </p:spTree>
    <p:extLst>
      <p:ext uri="{BB962C8B-B14F-4D97-AF65-F5344CB8AC3E}">
        <p14:creationId xmlns:p14="http://schemas.microsoft.com/office/powerpoint/2010/main" val="4111710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71472" y="428604"/>
            <a:ext cx="7715304" cy="6188128"/>
          </a:xfrm>
          <a:noFill/>
          <a:ln w="19050">
            <a:noFill/>
          </a:ln>
          <a:effectLst/>
        </p:spPr>
        <p:txBody>
          <a:bodyPr>
            <a:noAutofit/>
          </a:bodyPr>
          <a:lstStyle/>
          <a:p>
            <a:pPr marL="271463" indent="-271463" algn="just">
              <a:buClrTx/>
              <a:buFont typeface="Wingdings" pitchFamily="2" charset="2"/>
              <a:buChar char="Ø"/>
            </a:pPr>
            <a:r>
              <a:rPr lang="hr-HR" sz="1800" b="1" dirty="0">
                <a:solidFill>
                  <a:schemeClr val="bg2">
                    <a:lumMod val="25000"/>
                  </a:schemeClr>
                </a:solidFill>
                <a:latin typeface="Calibri" pitchFamily="34" charset="0"/>
                <a:cs typeface="Calibri" pitchFamily="34" charset="0"/>
              </a:rPr>
              <a:t>Usmeno izrečenu novčanu kaznu </a:t>
            </a:r>
            <a:r>
              <a:rPr lang="hr-HR" sz="1800" dirty="0">
                <a:solidFill>
                  <a:schemeClr val="bg2">
                    <a:lumMod val="25000"/>
                  </a:schemeClr>
                </a:solidFill>
                <a:latin typeface="Calibri" pitchFamily="34" charset="0"/>
                <a:cs typeface="Calibri" pitchFamily="34" charset="0"/>
              </a:rPr>
              <a:t>redar će naplatiti od počinitelja prekršaja uz </a:t>
            </a:r>
            <a:r>
              <a:rPr lang="hr-HR" sz="1800" b="1"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izdavanje potvrde </a:t>
            </a:r>
            <a:r>
              <a:rPr lang="hr-HR" sz="1800" dirty="0">
                <a:solidFill>
                  <a:schemeClr val="bg2">
                    <a:lumMod val="25000"/>
                  </a:schemeClr>
                </a:solidFill>
                <a:latin typeface="Calibri" pitchFamily="34" charset="0"/>
                <a:cs typeface="Calibri" pitchFamily="34" charset="0"/>
              </a:rPr>
              <a:t>o tome.</a:t>
            </a:r>
          </a:p>
          <a:p>
            <a:pPr marL="271463" indent="-271463" algn="just">
              <a:buClrTx/>
              <a:buNone/>
            </a:pPr>
            <a:endParaRPr lang="hr-HR" sz="800" dirty="0">
              <a:solidFill>
                <a:schemeClr val="bg2">
                  <a:lumMod val="25000"/>
                </a:schemeClr>
              </a:solidFill>
              <a:latin typeface="Calibri" pitchFamily="34" charset="0"/>
              <a:cs typeface="Calibri" pitchFamily="34" charset="0"/>
            </a:endParaRPr>
          </a:p>
          <a:p>
            <a:pPr marL="271463" indent="-271463" algn="just">
              <a:buClrTx/>
              <a:buFont typeface="Wingdings" pitchFamily="2" charset="2"/>
              <a:buChar char="Ø"/>
            </a:pPr>
            <a:r>
              <a:rPr lang="hr-HR" sz="1800" dirty="0">
                <a:solidFill>
                  <a:schemeClr val="bg2">
                    <a:lumMod val="25000"/>
                  </a:schemeClr>
                </a:solidFill>
                <a:latin typeface="Calibri" pitchFamily="34" charset="0"/>
                <a:cs typeface="Calibri" pitchFamily="34" charset="0"/>
              </a:rPr>
              <a:t>Smatrat će se da je novčana kazna naplaćena na mjestu počinjenja prekršaja ako počinitelj prekršaja nije u trenutku kada je zatečen na mjestu počinjenja prekršaja u mogućnosti platiti novčanu kaznu, a istu </a:t>
            </a:r>
            <a:r>
              <a:rPr lang="hr-HR" sz="1800" b="1" u="sng" dirty="0">
                <a:solidFill>
                  <a:schemeClr val="bg2">
                    <a:lumMod val="25000"/>
                  </a:schemeClr>
                </a:solidFill>
                <a:latin typeface="Calibri" pitchFamily="34" charset="0"/>
                <a:cs typeface="Calibri" pitchFamily="34" charset="0"/>
              </a:rPr>
              <a:t>plati u roku od tri dana</a:t>
            </a:r>
            <a:r>
              <a:rPr lang="hr-HR" sz="1800" dirty="0">
                <a:solidFill>
                  <a:schemeClr val="bg2">
                    <a:lumMod val="25000"/>
                  </a:schemeClr>
                </a:solidFill>
                <a:latin typeface="Calibri" pitchFamily="34" charset="0"/>
                <a:cs typeface="Calibri" pitchFamily="34" charset="0"/>
              </a:rPr>
              <a:t>, te dokaz o izvršenoj uplati dostavi redarstvu.</a:t>
            </a:r>
          </a:p>
          <a:p>
            <a:pPr marL="271463" indent="-271463" algn="just">
              <a:buClrTx/>
              <a:buNone/>
            </a:pPr>
            <a:endParaRPr lang="hr-HR" sz="800" dirty="0">
              <a:solidFill>
                <a:schemeClr val="bg2">
                  <a:lumMod val="25000"/>
                </a:schemeClr>
              </a:solidFill>
              <a:latin typeface="Calibri" pitchFamily="34" charset="0"/>
              <a:cs typeface="Calibri" pitchFamily="34" charset="0"/>
            </a:endParaRPr>
          </a:p>
          <a:p>
            <a:pPr marL="271463" indent="-271463" algn="just">
              <a:buClrTx/>
              <a:buFont typeface="Wingdings" pitchFamily="2" charset="2"/>
              <a:buChar char="Ø"/>
            </a:pPr>
            <a:r>
              <a:rPr lang="hr-HR" sz="1800" dirty="0">
                <a:solidFill>
                  <a:schemeClr val="bg2">
                    <a:lumMod val="25000"/>
                  </a:schemeClr>
                </a:solidFill>
                <a:latin typeface="Calibri" pitchFamily="34" charset="0"/>
                <a:cs typeface="Calibri" pitchFamily="34" charset="0"/>
              </a:rPr>
              <a:t>Smatrat će se da je novčana kazna naplaćena na mjestu počinjenja prekršaja ako počinitelj prekršaja nije utvrđen u trenutku počinjenja prekršaja ili nije zatečen na mjestu počinjenja prekršaja, a novčanu kaznu </a:t>
            </a:r>
            <a:r>
              <a:rPr lang="hr-HR" sz="1800" b="1" u="sng" dirty="0">
                <a:solidFill>
                  <a:schemeClr val="bg2">
                    <a:lumMod val="25000"/>
                  </a:schemeClr>
                </a:solidFill>
                <a:latin typeface="Calibri" pitchFamily="34" charset="0"/>
                <a:cs typeface="Calibri" pitchFamily="34" charset="0"/>
              </a:rPr>
              <a:t>plati u roku od tri dana od primitka obavijesti o prekršaju </a:t>
            </a:r>
            <a:r>
              <a:rPr lang="hr-HR" sz="1800" dirty="0">
                <a:solidFill>
                  <a:schemeClr val="bg2">
                    <a:lumMod val="25000"/>
                  </a:schemeClr>
                </a:solidFill>
                <a:latin typeface="Calibri" pitchFamily="34" charset="0"/>
                <a:cs typeface="Calibri" pitchFamily="34" charset="0"/>
              </a:rPr>
              <a:t>te dokaz o izvršenoj uplati dostavi redarstvu.</a:t>
            </a:r>
          </a:p>
          <a:p>
            <a:pPr marL="0" indent="0" algn="just">
              <a:buNone/>
            </a:pPr>
            <a:r>
              <a:rPr lang="hr-HR" sz="1800" dirty="0">
                <a:solidFill>
                  <a:schemeClr val="bg2">
                    <a:lumMod val="25000"/>
                  </a:schemeClr>
                </a:solidFill>
                <a:latin typeface="Calibri" pitchFamily="34" charset="0"/>
                <a:cs typeface="Calibri" pitchFamily="34" charset="0"/>
              </a:rPr>
              <a:t>Ako počinitelj prekršaja plati izrečenu novčanu kaznu na mjestu počinjenja prekršaja </a:t>
            </a:r>
            <a:r>
              <a:rPr lang="hr-HR" sz="1800" b="1" u="sng" dirty="0">
                <a:solidFill>
                  <a:srgbClr val="FF0000"/>
                </a:solidFill>
                <a:latin typeface="Calibri" pitchFamily="34" charset="0"/>
                <a:cs typeface="Calibri" pitchFamily="34" charset="0"/>
              </a:rPr>
              <a:t>neće se voditi prekršajni postupak </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b="1"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ne izdaje se </a:t>
            </a:r>
            <a:r>
              <a:rPr lang="hr-HR" sz="1800" b="1" u="sng" dirty="0" err="1">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OPN</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a:solidFill>
                  <a:schemeClr val="bg2">
                    <a:lumMod val="25000"/>
                  </a:schemeClr>
                </a:solidFill>
                <a:latin typeface="Calibri" pitchFamily="34" charset="0"/>
                <a:cs typeface="Calibri" pitchFamily="34" charset="0"/>
              </a:rPr>
              <a:t>, izrečena novčana kazna se ne unosi u prekršajnu evidenciju, a počinitelj prekršaja se ne smatra osobom osuđenom za prekršaj.</a:t>
            </a:r>
          </a:p>
          <a:p>
            <a:pPr marL="0" indent="0" algn="just">
              <a:buNone/>
            </a:pPr>
            <a:r>
              <a:rPr lang="hr-HR" sz="1800" dirty="0">
                <a:solidFill>
                  <a:schemeClr val="bg2">
                    <a:lumMod val="25000"/>
                  </a:schemeClr>
                </a:solidFill>
                <a:latin typeface="Calibri" pitchFamily="34" charset="0"/>
                <a:cs typeface="Calibri" pitchFamily="34" charset="0"/>
              </a:rPr>
              <a:t>Ako počinitelj prekršaja ne pristane platiti novčanu kaznu na mjestu počinjenja prekršaja, redar će mu izdat </a:t>
            </a:r>
            <a:r>
              <a:rPr lang="hr-HR" sz="1800" b="1" dirty="0">
                <a:solidFill>
                  <a:schemeClr val="bg2">
                    <a:lumMod val="25000"/>
                  </a:schemeClr>
                </a:solidFill>
                <a:latin typeface="Calibri" pitchFamily="34" charset="0"/>
                <a:cs typeface="Calibri" pitchFamily="34" charset="0"/>
              </a:rPr>
              <a:t>obavezni prekršajni nalog, </a:t>
            </a:r>
            <a:r>
              <a:rPr lang="hr-HR" sz="1800" dirty="0">
                <a:solidFill>
                  <a:schemeClr val="bg2">
                    <a:lumMod val="25000"/>
                  </a:schemeClr>
                </a:solidFill>
                <a:latin typeface="Calibri" pitchFamily="34" charset="0"/>
                <a:cs typeface="Calibri" pitchFamily="34" charset="0"/>
              </a:rPr>
              <a:t>s uputom da je novčanu kaznu dužan platiti u roku od 8 (osam) dana </a:t>
            </a:r>
            <a:r>
              <a:rPr lang="hr-HR" sz="1800" b="1" dirty="0">
                <a:solidFill>
                  <a:srgbClr val="FF0000"/>
                </a:solidFill>
                <a:latin typeface="Calibri" pitchFamily="34" charset="0"/>
                <a:cs typeface="Calibri" pitchFamily="34" charset="0"/>
              </a:rPr>
              <a:t>od dana pravomoćnosti </a:t>
            </a:r>
            <a:r>
              <a:rPr lang="hr-HR" sz="1800" dirty="0">
                <a:solidFill>
                  <a:schemeClr val="bg2">
                    <a:lumMod val="25000"/>
                  </a:schemeClr>
                </a:solidFill>
                <a:latin typeface="Calibri" pitchFamily="34" charset="0"/>
                <a:cs typeface="Calibri" pitchFamily="34" charset="0"/>
              </a:rPr>
              <a:t>obaveznog prekršajnog naloga.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71472" y="214290"/>
            <a:ext cx="8115328" cy="560406"/>
          </a:xfrm>
        </p:spPr>
        <p:txBody>
          <a:bodyPr>
            <a:normAutofit/>
          </a:bodyPr>
          <a:lstStyle/>
          <a:p>
            <a:pPr algn="just"/>
            <a:r>
              <a:rPr lang="hr-HR" sz="2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komunalno redarstvo jedinica lokalne samouprave</a:t>
            </a:r>
          </a:p>
        </p:txBody>
      </p:sp>
      <p:sp>
        <p:nvSpPr>
          <p:cNvPr id="3" name="Rezervirano mjesto sadržaja 2"/>
          <p:cNvSpPr>
            <a:spLocks noGrp="1"/>
          </p:cNvSpPr>
          <p:nvPr>
            <p:ph sz="quarter" idx="1"/>
          </p:nvPr>
        </p:nvSpPr>
        <p:spPr>
          <a:xfrm>
            <a:off x="500034" y="928670"/>
            <a:ext cx="8072494" cy="5045216"/>
          </a:xfrm>
        </p:spPr>
        <p:txBody>
          <a:bodyPr>
            <a:noAutofit/>
          </a:bodyPr>
          <a:lstStyle/>
          <a:p>
            <a:pPr marL="0" indent="0">
              <a:buNone/>
            </a:pPr>
            <a:r>
              <a:rPr lang="hr-HR"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U svrhu učinkovitog obavljanja poslova iz svog samoupravnog djelokruga općine i gradovi (</a:t>
            </a:r>
            <a:r>
              <a:rPr lang="hr-HR" sz="1800"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u svojim upravnim tijelima ustrojavaju </a:t>
            </a: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KOMUNALNO  REDARSTVO</a:t>
            </a:r>
          </a:p>
          <a:p>
            <a:pPr marL="900113" indent="-273050">
              <a:lnSpc>
                <a:spcPct val="150000"/>
              </a:lnSpc>
              <a:buClr>
                <a:schemeClr val="accent1">
                  <a:lumMod val="50000"/>
                </a:schemeClr>
              </a:buClr>
              <a:buFont typeface="Wingdings" pitchFamily="2" charset="2"/>
              <a:buChar char="Ø"/>
            </a:pPr>
            <a:endParaRPr lang="hr-HR" sz="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a:buNone/>
            </a:pPr>
            <a:r>
              <a:rPr lang="hr-HR" sz="1800" b="1"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NORMATIVNI OKVIR ZA USTROJAVANJE KOMUNALNOG REDARSTVA:</a:t>
            </a:r>
          </a:p>
          <a:p>
            <a:pPr marL="342900" indent="-342900">
              <a:buClr>
                <a:schemeClr val="accent1">
                  <a:lumMod val="50000"/>
                </a:schemeClr>
              </a:buClr>
              <a:buFont typeface="Wingdings" pitchFamily="2" charset="2"/>
              <a:buChar char="v"/>
            </a:pP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 o komunalnom gospodarstvu </a:t>
            </a:r>
            <a:r>
              <a:rPr lang="hr-HR" sz="1800" dirty="0">
                <a:solidFill>
                  <a:schemeClr val="accent1">
                    <a:lumMod val="50000"/>
                  </a:schemeClr>
                </a:solidFill>
                <a:latin typeface="Calibri" pitchFamily="34" charset="0"/>
                <a:cs typeface="Calibri" pitchFamily="34" charset="0"/>
              </a:rPr>
              <a:t>(NN </a:t>
            </a:r>
            <a:r>
              <a:rPr lang="hr-HR" sz="1800" dirty="0" err="1">
                <a:solidFill>
                  <a:schemeClr val="accent1">
                    <a:lumMod val="50000"/>
                  </a:schemeClr>
                </a:solidFill>
                <a:latin typeface="Calibri" pitchFamily="34" charset="0"/>
                <a:cs typeface="Calibri" pitchFamily="34" charset="0"/>
              </a:rPr>
              <a:t>68</a:t>
            </a:r>
            <a:r>
              <a:rPr lang="hr-HR" sz="1800" dirty="0">
                <a:solidFill>
                  <a:schemeClr val="accent1">
                    <a:lumMod val="50000"/>
                  </a:schemeClr>
                </a:solidFill>
                <a:latin typeface="Calibri" pitchFamily="34" charset="0"/>
                <a:cs typeface="Calibri" pitchFamily="34" charset="0"/>
              </a:rPr>
              <a:t>/</a:t>
            </a:r>
            <a:r>
              <a:rPr lang="hr-HR" sz="1800" dirty="0" err="1">
                <a:solidFill>
                  <a:schemeClr val="accent1">
                    <a:lumMod val="50000"/>
                  </a:schemeClr>
                </a:solidFill>
                <a:latin typeface="Calibri" pitchFamily="34" charset="0"/>
                <a:cs typeface="Calibri" pitchFamily="34" charset="0"/>
              </a:rPr>
              <a:t>18</a:t>
            </a:r>
            <a:r>
              <a:rPr lang="hr-HR" sz="1800" dirty="0">
                <a:solidFill>
                  <a:schemeClr val="accent1">
                    <a:lumMod val="50000"/>
                  </a:schemeClr>
                </a:solidFill>
                <a:latin typeface="Calibri" pitchFamily="34" charset="0"/>
                <a:cs typeface="Calibri" pitchFamily="34" charset="0"/>
              </a:rPr>
              <a:t>, </a:t>
            </a:r>
            <a:r>
              <a:rPr lang="hr-HR" sz="1800" dirty="0" err="1">
                <a:solidFill>
                  <a:schemeClr val="accent1">
                    <a:lumMod val="50000"/>
                  </a:schemeClr>
                </a:solidFill>
                <a:latin typeface="Calibri" pitchFamily="34" charset="0"/>
                <a:cs typeface="Calibri" pitchFamily="34" charset="0"/>
              </a:rPr>
              <a:t>110</a:t>
            </a:r>
            <a:r>
              <a:rPr lang="hr-HR" sz="1800" dirty="0">
                <a:solidFill>
                  <a:schemeClr val="accent1">
                    <a:lumMod val="50000"/>
                  </a:schemeClr>
                </a:solidFill>
                <a:latin typeface="Calibri" pitchFamily="34" charset="0"/>
                <a:cs typeface="Calibri" pitchFamily="34" charset="0"/>
              </a:rPr>
              <a:t>/</a:t>
            </a:r>
            <a:r>
              <a:rPr lang="hr-HR" sz="1800" dirty="0" err="1">
                <a:solidFill>
                  <a:schemeClr val="accent1">
                    <a:lumMod val="50000"/>
                  </a:schemeClr>
                </a:solidFill>
                <a:latin typeface="Calibri" pitchFamily="34" charset="0"/>
                <a:cs typeface="Calibri" pitchFamily="34" charset="0"/>
              </a:rPr>
              <a:t>18</a:t>
            </a:r>
            <a:r>
              <a:rPr lang="hr-HR" sz="1800" dirty="0">
                <a:solidFill>
                  <a:schemeClr val="accent1">
                    <a:lumMod val="50000"/>
                  </a:schemeClr>
                </a:solidFill>
                <a:latin typeface="Calibri" pitchFamily="34" charset="0"/>
                <a:cs typeface="Calibri" pitchFamily="34" charset="0"/>
              </a:rPr>
              <a:t> i </a:t>
            </a:r>
            <a:r>
              <a:rPr lang="hr-HR" sz="1800" dirty="0" err="1">
                <a:solidFill>
                  <a:schemeClr val="accent1">
                    <a:lumMod val="50000"/>
                  </a:schemeClr>
                </a:solidFill>
                <a:latin typeface="Calibri" pitchFamily="34" charset="0"/>
                <a:cs typeface="Calibri" pitchFamily="34" charset="0"/>
              </a:rPr>
              <a:t>32</a:t>
            </a:r>
            <a:r>
              <a:rPr lang="hr-HR" sz="1800" dirty="0">
                <a:solidFill>
                  <a:schemeClr val="accent1">
                    <a:lumMod val="50000"/>
                  </a:schemeClr>
                </a:solidFill>
                <a:latin typeface="Calibri" pitchFamily="34" charset="0"/>
                <a:cs typeface="Calibri" pitchFamily="34" charset="0"/>
              </a:rPr>
              <a:t>/</a:t>
            </a:r>
            <a:r>
              <a:rPr lang="hr-HR" sz="1800" dirty="0" err="1">
                <a:solidFill>
                  <a:schemeClr val="accent1">
                    <a:lumMod val="50000"/>
                  </a:schemeClr>
                </a:solidFill>
                <a:latin typeface="Calibri" pitchFamily="34" charset="0"/>
                <a:cs typeface="Calibri" pitchFamily="34" charset="0"/>
              </a:rPr>
              <a:t>20</a:t>
            </a:r>
            <a:r>
              <a:rPr lang="hr-HR" sz="1800" dirty="0">
                <a:solidFill>
                  <a:schemeClr val="accent1">
                    <a:lumMod val="50000"/>
                  </a:schemeClr>
                </a:solidFill>
                <a:latin typeface="Calibri" pitchFamily="34" charset="0"/>
                <a:cs typeface="Calibri" pitchFamily="34" charset="0"/>
              </a:rPr>
              <a:t>)</a:t>
            </a:r>
          </a:p>
          <a:p>
            <a:pPr marL="0" indent="0" algn="just">
              <a:buNone/>
            </a:pPr>
            <a:endParaRPr lang="hr-HR" sz="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marL="0" indent="0" algn="just">
              <a:buNone/>
            </a:pP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t>
            </a:r>
            <a:r>
              <a:rPr lang="vi-VN"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akon o komunalnom gospodarstvu </a:t>
            </a: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vi-VN" sz="1800" dirty="0">
                <a:solidFill>
                  <a:schemeClr val="accent1">
                    <a:lumMod val="50000"/>
                  </a:schemeClr>
                </a:solidFill>
                <a:latin typeface="Calibri" pitchFamily="34" charset="0"/>
                <a:cs typeface="Calibri" pitchFamily="34" charset="0"/>
              </a:rPr>
              <a:t>temeljni zakon kojim se</a:t>
            </a:r>
            <a:r>
              <a:rPr lang="hr-HR" sz="1800" dirty="0">
                <a:solidFill>
                  <a:schemeClr val="accent1">
                    <a:lumMod val="50000"/>
                  </a:schemeClr>
                </a:solidFill>
                <a:latin typeface="Calibri" pitchFamily="34" charset="0"/>
                <a:cs typeface="Calibri" pitchFamily="34" charset="0"/>
              </a:rPr>
              <a:t> </a:t>
            </a:r>
            <a:r>
              <a:rPr lang="vi-VN" sz="1800" dirty="0">
                <a:solidFill>
                  <a:schemeClr val="accent1">
                    <a:lumMod val="50000"/>
                  </a:schemeClr>
                </a:solidFill>
                <a:latin typeface="Calibri" pitchFamily="34" charset="0"/>
                <a:cs typeface="Calibri" pitchFamily="34" charset="0"/>
              </a:rPr>
              <a:t>uređuje komunalni red te </a:t>
            </a:r>
            <a:r>
              <a:rPr lang="vi-VN" sz="1800" u="sng" dirty="0">
                <a:solidFill>
                  <a:schemeClr val="accent1">
                    <a:lumMod val="50000"/>
                  </a:schemeClr>
                </a:solidFill>
                <a:latin typeface="Calibri" pitchFamily="34" charset="0"/>
                <a:cs typeface="Calibri" pitchFamily="34" charset="0"/>
              </a:rPr>
              <a:t>postupanje i ovlasti komunalnih redara</a:t>
            </a:r>
            <a:r>
              <a:rPr lang="vi-VN" sz="1800" dirty="0">
                <a:solidFill>
                  <a:schemeClr val="accent1">
                    <a:lumMod val="50000"/>
                  </a:schemeClr>
                </a:solidFill>
                <a:latin typeface="Calibri" pitchFamily="34" charset="0"/>
                <a:cs typeface="Calibri" pitchFamily="34" charset="0"/>
              </a:rPr>
              <a:t>.</a:t>
            </a:r>
            <a:endParaRPr lang="hr-HR" sz="1800" dirty="0">
              <a:solidFill>
                <a:schemeClr val="accent1">
                  <a:lumMod val="50000"/>
                </a:schemeClr>
              </a:solidFill>
              <a:latin typeface="Calibri" pitchFamily="34" charset="0"/>
              <a:cs typeface="Calibri" pitchFamily="34" charset="0"/>
            </a:endParaRPr>
          </a:p>
          <a:p>
            <a:pPr marL="0" indent="0" algn="just">
              <a:buNone/>
            </a:pPr>
            <a:endParaRPr lang="pl-PL" sz="800" dirty="0">
              <a:solidFill>
                <a:schemeClr val="accent1">
                  <a:lumMod val="50000"/>
                </a:schemeClr>
              </a:solidFill>
              <a:latin typeface="Calibri" pitchFamily="34" charset="0"/>
              <a:cs typeface="Calibri" pitchFamily="34" charset="0"/>
            </a:endParaRPr>
          </a:p>
          <a:p>
            <a:pPr marL="0" indent="0" algn="just">
              <a:buNone/>
            </a:pPr>
            <a:r>
              <a:rPr lang="pl-PL" sz="1800" dirty="0">
                <a:solidFill>
                  <a:schemeClr val="accent1">
                    <a:lumMod val="50000"/>
                  </a:schemeClr>
                </a:solidFill>
                <a:latin typeface="Calibri" pitchFamily="34" charset="0"/>
                <a:cs typeface="Calibri" pitchFamily="34" charset="0"/>
              </a:rPr>
              <a:t>Prema Zakonu o komunalnom gospodarstvu komunalno redarstvo ustrojava se u upravnim odjelima za komunalno gospodarstvo u jedinicama lokalne samouprave. </a:t>
            </a:r>
            <a:r>
              <a:rPr lang="hr-HR" sz="1800" dirty="0">
                <a:solidFill>
                  <a:schemeClr val="accent1">
                    <a:lumMod val="50000"/>
                  </a:schemeClr>
                </a:solidFill>
                <a:latin typeface="Calibri" pitchFamily="34" charset="0"/>
                <a:cs typeface="Calibri" pitchFamily="34" charset="0"/>
              </a:rPr>
              <a:t>Poslove komunalnog redarstva obavljaju komunalni redari koji </a:t>
            </a:r>
            <a:r>
              <a:rPr lang="vi-VN" sz="1800" dirty="0">
                <a:solidFill>
                  <a:schemeClr val="accent1">
                    <a:lumMod val="50000"/>
                  </a:schemeClr>
                </a:solidFill>
                <a:latin typeface="Calibri" pitchFamily="34" charset="0"/>
                <a:cs typeface="Calibri" pitchFamily="34" charset="0"/>
              </a:rPr>
              <a:t>mora</a:t>
            </a:r>
            <a:r>
              <a:rPr lang="hr-HR" sz="1800" dirty="0">
                <a:solidFill>
                  <a:schemeClr val="accent1">
                    <a:lumMod val="50000"/>
                  </a:schemeClr>
                </a:solidFill>
                <a:latin typeface="Calibri" pitchFamily="34" charset="0"/>
                <a:cs typeface="Calibri" pitchFamily="34" charset="0"/>
              </a:rPr>
              <a:t>ju</a:t>
            </a:r>
            <a:r>
              <a:rPr lang="vi-VN" sz="1800" dirty="0">
                <a:solidFill>
                  <a:schemeClr val="accent1">
                    <a:lumMod val="50000"/>
                  </a:schemeClr>
                </a:solidFill>
                <a:latin typeface="Calibri" pitchFamily="34" charset="0"/>
                <a:cs typeface="Calibri" pitchFamily="34" charset="0"/>
              </a:rPr>
              <a:t> imati najmanje gimnazijsko srednjoškolsko obrazovanje ili četverogodišnje strukovno srednjoškolsko obrazovanje</a:t>
            </a:r>
            <a:r>
              <a:rPr lang="hr-HR" sz="1800" dirty="0">
                <a:solidFill>
                  <a:schemeClr val="accent1">
                    <a:lumMod val="50000"/>
                  </a:schemeClr>
                </a:solidFill>
                <a:latin typeface="Calibri" pitchFamily="34" charset="0"/>
                <a:cs typeface="Calibri" pitchFamily="34" charset="0"/>
              </a:rPr>
              <a:t>. </a:t>
            </a:r>
          </a:p>
          <a:p>
            <a:pPr marL="0" indent="0" algn="just">
              <a:buNone/>
            </a:pPr>
            <a:r>
              <a:rPr lang="pl-PL" sz="1800" dirty="0">
                <a:solidFill>
                  <a:schemeClr val="accent1">
                    <a:lumMod val="50000"/>
                  </a:schemeClr>
                </a:solidFill>
                <a:latin typeface="Calibri" pitchFamily="34" charset="0"/>
                <a:cs typeface="Calibri" pitchFamily="34" charset="0"/>
              </a:rPr>
              <a:t>Jedinice lokalne samouprave mogu na temelju ugovora ustrojiti zajedničko komunalno redarstvo.</a:t>
            </a:r>
          </a:p>
          <a:p>
            <a:pPr marL="0" indent="0" algn="just">
              <a:buNone/>
            </a:pPr>
            <a:r>
              <a:rPr lang="hr-HR" sz="1800" dirty="0">
                <a:solidFill>
                  <a:schemeClr val="accent1">
                    <a:lumMod val="50000"/>
                  </a:schemeClr>
                </a:solidFill>
                <a:latin typeface="Calibri" pitchFamily="34" charset="0"/>
                <a:cs typeface="Calibri" pitchFamily="34" charset="0"/>
              </a:rPr>
              <a:t>Poslove nadzora koje na temelju Zakona o komunalnom gospodarstvu obavlja upravno tijelo provode komunalni redari koji su službenici tog tijela</a:t>
            </a:r>
            <a:r>
              <a:rPr lang="vi-VN" sz="1800" dirty="0">
                <a:solidFill>
                  <a:schemeClr val="accent1">
                    <a:lumMod val="50000"/>
                  </a:schemeClr>
                </a:solidFill>
                <a:latin typeface="Calibri" pitchFamily="34" charset="0"/>
                <a:cs typeface="Calibri" pitchFamily="34" charset="0"/>
              </a:rPr>
              <a:t>.</a:t>
            </a:r>
          </a:p>
          <a:p>
            <a:pPr marL="342900" indent="-342900">
              <a:buClr>
                <a:schemeClr val="accent1">
                  <a:lumMod val="50000"/>
                </a:schemeClr>
              </a:buClr>
              <a:buNone/>
            </a:pPr>
            <a:endParaRPr lang="hr-HR"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zervirano mjesto sadržaja 3" descr="POTVRDA O NAPLAĆENOJ NOVČANOJ KAZNI NA MJESTU POČINJENJA PREKRŠAJA.png"/>
          <p:cNvPicPr>
            <a:picLocks noGrp="1" noChangeAspect="1"/>
          </p:cNvPicPr>
          <p:nvPr>
            <p:ph idx="1"/>
          </p:nvPr>
        </p:nvPicPr>
        <p:blipFill>
          <a:blip r:embed="rId2"/>
          <a:stretch>
            <a:fillRect/>
          </a:stretch>
        </p:blipFill>
        <p:spPr>
          <a:xfrm>
            <a:off x="395536" y="34004"/>
            <a:ext cx="6715172" cy="3666212"/>
          </a:xfrm>
          <a:ln>
            <a:solidFill>
              <a:schemeClr val="bg2">
                <a:lumMod val="50000"/>
              </a:schemeClr>
            </a:solidFill>
          </a:ln>
        </p:spPr>
      </p:pic>
      <p:pic>
        <p:nvPicPr>
          <p:cNvPr id="3" name="Rezervirano mjesto sadržaja 4">
            <a:extLst>
              <a:ext uri="{FF2B5EF4-FFF2-40B4-BE49-F238E27FC236}">
                <a16:creationId xmlns:a16="http://schemas.microsoft.com/office/drawing/2014/main" id="{C2BD5FE9-4373-4B25-AEF1-CCDA8C8936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3292" y="3525294"/>
            <a:ext cx="6858048" cy="3352366"/>
          </a:xfrm>
          <a:prstGeom prst="rect">
            <a:avLst/>
          </a:prstGeom>
          <a:ln>
            <a:solidFill>
              <a:schemeClr val="bg2">
                <a:lumMod val="50000"/>
              </a:schemeClr>
            </a:solid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00034" y="428604"/>
            <a:ext cx="8001056" cy="5759596"/>
          </a:xfrm>
        </p:spPr>
        <p:txBody>
          <a:bodyPr>
            <a:noAutofit/>
          </a:bodyPr>
          <a:lstStyle/>
          <a:p>
            <a:pPr marL="0" indent="0">
              <a:buNone/>
              <a:tabLst>
                <a:tab pos="0" algn="l"/>
              </a:tabLst>
            </a:pPr>
            <a:r>
              <a:rPr lang="hr-HR" b="1" dirty="0">
                <a:solidFill>
                  <a:schemeClr val="accent1">
                    <a:lumMod val="50000"/>
                  </a:schemeClr>
                </a:solidFill>
                <a:latin typeface="Calibri" pitchFamily="34" charset="0"/>
                <a:cs typeface="Calibri" pitchFamily="34" charset="0"/>
              </a:rPr>
              <a:t>OPTUŽNI PRIJEDLOG </a:t>
            </a:r>
            <a:br>
              <a:rPr lang="hr-HR" sz="1600" b="1" dirty="0">
                <a:solidFill>
                  <a:schemeClr val="accent1">
                    <a:lumMod val="50000"/>
                  </a:schemeClr>
                </a:solidFill>
                <a:latin typeface="Calibri" pitchFamily="34" charset="0"/>
                <a:cs typeface="Calibri" pitchFamily="34" charset="0"/>
              </a:rPr>
            </a:br>
            <a:r>
              <a:rPr lang="hr-HR" sz="16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PISANA OBAVIJEST POČINITELJU PREKRŠAJA </a:t>
            </a:r>
            <a:r>
              <a:rPr lang="hr-HR" sz="1600" i="1" dirty="0">
                <a:solidFill>
                  <a:schemeClr val="accent1">
                    <a:lumMod val="50000"/>
                  </a:schemeClr>
                </a:solidFill>
                <a:latin typeface="Calibri" pitchFamily="34" charset="0"/>
                <a:cs typeface="Calibri" pitchFamily="34" charset="0"/>
              </a:rPr>
              <a:t>- članak </a:t>
            </a:r>
            <a:r>
              <a:rPr lang="hr-HR" sz="1600" i="1" dirty="0" err="1">
                <a:solidFill>
                  <a:schemeClr val="accent1">
                    <a:lumMod val="50000"/>
                  </a:schemeClr>
                </a:solidFill>
                <a:latin typeface="Calibri" pitchFamily="34" charset="0"/>
                <a:cs typeface="Calibri" pitchFamily="34" charset="0"/>
              </a:rPr>
              <a:t>109.a</a:t>
            </a:r>
            <a:r>
              <a:rPr lang="hr-HR" sz="1600" i="1" dirty="0">
                <a:solidFill>
                  <a:schemeClr val="accent1">
                    <a:lumMod val="50000"/>
                  </a:schemeClr>
                </a:solidFill>
                <a:latin typeface="Calibri" pitchFamily="34" charset="0"/>
                <a:cs typeface="Calibri" pitchFamily="34" charset="0"/>
              </a:rPr>
              <a:t> PZ-a</a:t>
            </a:r>
            <a:br>
              <a:rPr lang="hr-HR" sz="1600" b="1" dirty="0">
                <a:latin typeface="Calibri" pitchFamily="34" charset="0"/>
                <a:cs typeface="Calibri" pitchFamily="34" charset="0"/>
              </a:rPr>
            </a:br>
            <a:endParaRPr lang="hr-HR" sz="1600" b="1" dirty="0">
              <a:latin typeface="Calibri" pitchFamily="34" charset="0"/>
              <a:cs typeface="Calibri" pitchFamily="34" charset="0"/>
            </a:endParaRPr>
          </a:p>
          <a:p>
            <a:pPr marL="0" indent="0">
              <a:buNone/>
              <a:tabLst>
                <a:tab pos="0" algn="l"/>
              </a:tabLst>
            </a:pPr>
            <a:r>
              <a:rPr lang="hr-HR" sz="1500" b="1" u="sng" dirty="0">
                <a:solidFill>
                  <a:srgbClr val="FF0000"/>
                </a:solidFill>
                <a:latin typeface="Calibri" pitchFamily="34" charset="0"/>
                <a:cs typeface="Calibri" pitchFamily="34" charset="0"/>
              </a:rPr>
              <a:t>Prije podnošenja optužnog </a:t>
            </a:r>
            <a:r>
              <a:rPr lang="hr-HR" sz="1500" b="1" u="sng" dirty="0">
                <a:solidFill>
                  <a:schemeClr val="accent1">
                    <a:lumMod val="50000"/>
                  </a:schemeClr>
                </a:solidFill>
                <a:latin typeface="Calibri" pitchFamily="34" charset="0"/>
                <a:cs typeface="Calibri" pitchFamily="34" charset="0"/>
              </a:rPr>
              <a:t>prijedloga </a:t>
            </a:r>
            <a:r>
              <a:rPr lang="hr-HR" sz="1500" dirty="0">
                <a:solidFill>
                  <a:schemeClr val="accent1">
                    <a:lumMod val="50000"/>
                  </a:schemeClr>
                </a:solidFill>
                <a:latin typeface="Calibri" pitchFamily="34" charset="0"/>
                <a:cs typeface="Calibri" pitchFamily="34" charset="0"/>
              </a:rPr>
              <a:t>nadležnom sudu protiv počinitelja prekršaja ovlašteni tužitelj dužan je utvrditi točnu adresu prebivališta i boravišta počinitelja odnosno sjedišta počinitelja i uručiti mu </a:t>
            </a:r>
            <a:r>
              <a:rPr lang="hr-HR" sz="1500" b="1" dirty="0">
                <a:solidFill>
                  <a:schemeClr val="accent1">
                    <a:lumMod val="50000"/>
                  </a:schemeClr>
                </a:solidFill>
                <a:latin typeface="Calibri" pitchFamily="34" charset="0"/>
                <a:cs typeface="Calibri" pitchFamily="34" charset="0"/>
              </a:rPr>
              <a:t>PISANU </a:t>
            </a:r>
            <a:r>
              <a:rPr lang="pl-PL" sz="1500" b="1" dirty="0">
                <a:solidFill>
                  <a:schemeClr val="accent1">
                    <a:lumMod val="50000"/>
                  </a:schemeClr>
                </a:solidFill>
                <a:latin typeface="Calibri" pitchFamily="34" charset="0"/>
                <a:cs typeface="Calibri" pitchFamily="34" charset="0"/>
              </a:rPr>
              <a:t>OBAVIJEST </a:t>
            </a:r>
            <a:r>
              <a:rPr lang="pl-PL" sz="1500" dirty="0">
                <a:solidFill>
                  <a:schemeClr val="accent1">
                    <a:lumMod val="50000"/>
                  </a:schemeClr>
                </a:solidFill>
                <a:latin typeface="Calibri" pitchFamily="34" charset="0"/>
                <a:cs typeface="Calibri" pitchFamily="34" charset="0"/>
              </a:rPr>
              <a:t>na jeziku koji razumije:</a:t>
            </a:r>
            <a:br>
              <a:rPr lang="pl-PL" sz="1500" dirty="0">
                <a:solidFill>
                  <a:schemeClr val="accent1">
                    <a:lumMod val="50000"/>
                  </a:schemeClr>
                </a:solidFill>
                <a:latin typeface="Calibri" pitchFamily="34" charset="0"/>
                <a:cs typeface="Calibri" pitchFamily="34" charset="0"/>
              </a:rPr>
            </a:br>
            <a:r>
              <a:rPr lang="hr-HR" sz="1500" b="1" i="1" dirty="0">
                <a:solidFill>
                  <a:schemeClr val="accent1">
                    <a:lumMod val="50000"/>
                  </a:schemeClr>
                </a:solidFill>
                <a:latin typeface="Calibri" pitchFamily="34" charset="0"/>
                <a:cs typeface="Calibri" pitchFamily="34" charset="0"/>
              </a:rPr>
              <a:t>1. </a:t>
            </a:r>
            <a:r>
              <a:rPr lang="hr-HR" sz="1500" i="1" dirty="0">
                <a:solidFill>
                  <a:schemeClr val="accent1">
                    <a:lumMod val="50000"/>
                  </a:schemeClr>
                </a:solidFill>
                <a:latin typeface="Calibri" pitchFamily="34" charset="0"/>
                <a:cs typeface="Calibri" pitchFamily="34" charset="0"/>
              </a:rPr>
              <a:t>o prekršaju za koji namjerava protiv njega podnijeti optužni prijedlog, s činjeničnim i    </a:t>
            </a:r>
            <a:br>
              <a:rPr lang="hr-HR" sz="1500" i="1" dirty="0">
                <a:solidFill>
                  <a:schemeClr val="accent1">
                    <a:lumMod val="50000"/>
                  </a:schemeClr>
                </a:solidFill>
                <a:latin typeface="Calibri" pitchFamily="34" charset="0"/>
                <a:cs typeface="Calibri" pitchFamily="34" charset="0"/>
              </a:rPr>
            </a:br>
            <a:r>
              <a:rPr lang="hr-HR" sz="1500" i="1" dirty="0">
                <a:solidFill>
                  <a:schemeClr val="accent1">
                    <a:lumMod val="50000"/>
                  </a:schemeClr>
                </a:solidFill>
                <a:latin typeface="Calibri" pitchFamily="34" charset="0"/>
                <a:cs typeface="Calibri" pitchFamily="34" charset="0"/>
              </a:rPr>
              <a:t>    pravnim opisom prekršaja,</a:t>
            </a:r>
            <a:br>
              <a:rPr lang="hr-HR" sz="1500" i="1" dirty="0">
                <a:solidFill>
                  <a:schemeClr val="accent1">
                    <a:lumMod val="50000"/>
                  </a:schemeClr>
                </a:solidFill>
                <a:latin typeface="Calibri" pitchFamily="34" charset="0"/>
                <a:cs typeface="Calibri" pitchFamily="34" charset="0"/>
              </a:rPr>
            </a:br>
            <a:r>
              <a:rPr lang="pl-PL" sz="1500" i="1" dirty="0">
                <a:solidFill>
                  <a:schemeClr val="accent1">
                    <a:lumMod val="50000"/>
                  </a:schemeClr>
                </a:solidFill>
                <a:latin typeface="Calibri" pitchFamily="34" charset="0"/>
                <a:cs typeface="Calibri" pitchFamily="34" charset="0"/>
              </a:rPr>
              <a:t>2. da u tijeku postupka može slobodno iznijeti obranu ili dostaviti pisanu obranu, uskratiti  iznošenje obrane ili odgovor na pojedino </a:t>
            </a:r>
            <a:r>
              <a:rPr lang="hr-HR" sz="1500" i="1" dirty="0">
                <a:solidFill>
                  <a:schemeClr val="accent1">
                    <a:lumMod val="50000"/>
                  </a:schemeClr>
                </a:solidFill>
                <a:latin typeface="Calibri" pitchFamily="34" charset="0"/>
                <a:cs typeface="Calibri" pitchFamily="34" charset="0"/>
              </a:rPr>
              <a:t>pitanje,</a:t>
            </a:r>
            <a:br>
              <a:rPr lang="hr-HR" sz="1500" i="1" dirty="0">
                <a:solidFill>
                  <a:schemeClr val="accent1">
                    <a:lumMod val="50000"/>
                  </a:schemeClr>
                </a:solidFill>
                <a:latin typeface="Calibri" pitchFamily="34" charset="0"/>
                <a:cs typeface="Calibri" pitchFamily="34" charset="0"/>
              </a:rPr>
            </a:br>
            <a:r>
              <a:rPr lang="hr-HR" sz="1500" i="1" dirty="0">
                <a:solidFill>
                  <a:schemeClr val="accent1">
                    <a:lumMod val="50000"/>
                  </a:schemeClr>
                </a:solidFill>
                <a:latin typeface="Calibri" pitchFamily="34" charset="0"/>
                <a:cs typeface="Calibri" pitchFamily="34" charset="0"/>
              </a:rPr>
              <a:t>3. da kod tijela postupka ima pravo razgledati spis i upoznati se s dokazima protiv njega,</a:t>
            </a:r>
            <a:br>
              <a:rPr lang="hr-HR" sz="1500" i="1" dirty="0">
                <a:solidFill>
                  <a:schemeClr val="accent1">
                    <a:lumMod val="50000"/>
                  </a:schemeClr>
                </a:solidFill>
                <a:latin typeface="Calibri" pitchFamily="34" charset="0"/>
                <a:cs typeface="Calibri" pitchFamily="34" charset="0"/>
              </a:rPr>
            </a:br>
            <a:r>
              <a:rPr lang="pl-PL" sz="1500" i="1" dirty="0">
                <a:solidFill>
                  <a:schemeClr val="accent1">
                    <a:lumMod val="50000"/>
                  </a:schemeClr>
                </a:solidFill>
                <a:latin typeface="Calibri" pitchFamily="34" charset="0"/>
                <a:cs typeface="Calibri" pitchFamily="34" charset="0"/>
              </a:rPr>
              <a:t>4. da se u postupku može braniti sam ili uz pomoć branitelja po </a:t>
            </a:r>
            <a:r>
              <a:rPr lang="hr-HR" sz="1500" i="1" dirty="0">
                <a:solidFill>
                  <a:schemeClr val="accent1">
                    <a:lumMod val="50000"/>
                  </a:schemeClr>
                </a:solidFill>
                <a:latin typeface="Calibri" pitchFamily="34" charset="0"/>
                <a:cs typeface="Calibri" pitchFamily="34" charset="0"/>
              </a:rPr>
              <a:t>vlastitom izboru, ali da zbog nedolaska branitelja na raspravu odnosno ročište ili uzimanja branitelja tek na raspravi odnosno ročištu, rasprava odnosno ročište se neće odgoditi,</a:t>
            </a:r>
            <a:br>
              <a:rPr lang="hr-HR" sz="1500" i="1" dirty="0">
                <a:solidFill>
                  <a:schemeClr val="accent1">
                    <a:lumMod val="50000"/>
                  </a:schemeClr>
                </a:solidFill>
                <a:latin typeface="Calibri" pitchFamily="34" charset="0"/>
                <a:cs typeface="Calibri" pitchFamily="34" charset="0"/>
              </a:rPr>
            </a:br>
            <a:r>
              <a:rPr lang="hr-HR" sz="1500" i="1" dirty="0">
                <a:solidFill>
                  <a:schemeClr val="accent1">
                    <a:lumMod val="50000"/>
                  </a:schemeClr>
                </a:solidFill>
                <a:latin typeface="Calibri" pitchFamily="34" charset="0"/>
                <a:cs typeface="Calibri" pitchFamily="34" charset="0"/>
              </a:rPr>
              <a:t>5. da tijekom postupka može podnositi prijedloge za provođenje dokaza u svoju obranu,</a:t>
            </a:r>
            <a:br>
              <a:rPr lang="hr-HR" sz="1500" i="1" dirty="0">
                <a:solidFill>
                  <a:schemeClr val="accent1">
                    <a:lumMod val="50000"/>
                  </a:schemeClr>
                </a:solidFill>
                <a:latin typeface="Calibri" pitchFamily="34" charset="0"/>
                <a:cs typeface="Calibri" pitchFamily="34" charset="0"/>
              </a:rPr>
            </a:br>
            <a:r>
              <a:rPr lang="hr-HR" sz="1500" i="1" dirty="0">
                <a:solidFill>
                  <a:schemeClr val="accent1">
                    <a:lumMod val="50000"/>
                  </a:schemeClr>
                </a:solidFill>
                <a:latin typeface="Calibri" pitchFamily="34" charset="0"/>
                <a:cs typeface="Calibri" pitchFamily="34" charset="0"/>
              </a:rPr>
              <a:t>6. da se rasprava pred tijelom postupka može održati i u njegovoj </a:t>
            </a:r>
            <a:r>
              <a:rPr lang="pl-PL" sz="1500" i="1" dirty="0">
                <a:solidFill>
                  <a:schemeClr val="accent1">
                    <a:lumMod val="50000"/>
                  </a:schemeClr>
                </a:solidFill>
                <a:latin typeface="Calibri" pitchFamily="34" charset="0"/>
                <a:cs typeface="Calibri" pitchFamily="34" charset="0"/>
              </a:rPr>
              <a:t>odsutnosti i donijeti odluka o prekršaju,</a:t>
            </a:r>
            <a:br>
              <a:rPr lang="pl-PL" sz="1500" i="1" dirty="0">
                <a:solidFill>
                  <a:schemeClr val="accent1">
                    <a:lumMod val="50000"/>
                  </a:schemeClr>
                </a:solidFill>
                <a:latin typeface="Calibri" pitchFamily="34" charset="0"/>
                <a:cs typeface="Calibri" pitchFamily="34" charset="0"/>
              </a:rPr>
            </a:br>
            <a:r>
              <a:rPr lang="pl-PL" sz="1500" i="1" dirty="0">
                <a:solidFill>
                  <a:schemeClr val="accent1">
                    <a:lumMod val="50000"/>
                  </a:schemeClr>
                </a:solidFill>
                <a:latin typeface="Calibri" pitchFamily="34" charset="0"/>
                <a:cs typeface="Calibri" pitchFamily="34" charset="0"/>
              </a:rPr>
              <a:t>7. da je do pravomoćnog završetka postupka i završetka postupka </a:t>
            </a:r>
            <a:r>
              <a:rPr lang="hr-HR" sz="1500" i="1" dirty="0">
                <a:solidFill>
                  <a:schemeClr val="accent1">
                    <a:lumMod val="50000"/>
                  </a:schemeClr>
                </a:solidFill>
                <a:latin typeface="Calibri" pitchFamily="34" charset="0"/>
                <a:cs typeface="Calibri" pitchFamily="34" charset="0"/>
              </a:rPr>
              <a:t>izvršenja dužan obavijestiti tijelo postupka o svakoj promjeni adrese prebivališta i boravišta odnosno sjedišta, jer će mu se, ako tako ne postupi, ili ako izbjegava dostavu, sva pismena dostaviti putem oglasne ploče tijela postupka,</a:t>
            </a:r>
            <a:br>
              <a:rPr lang="hr-HR" sz="1500" i="1" dirty="0">
                <a:solidFill>
                  <a:schemeClr val="accent1">
                    <a:lumMod val="50000"/>
                  </a:schemeClr>
                </a:solidFill>
                <a:latin typeface="Calibri" pitchFamily="34" charset="0"/>
                <a:cs typeface="Calibri" pitchFamily="34" charset="0"/>
              </a:rPr>
            </a:br>
            <a:r>
              <a:rPr lang="hr-HR" sz="1500" i="1" dirty="0">
                <a:solidFill>
                  <a:schemeClr val="accent1">
                    <a:lumMod val="50000"/>
                  </a:schemeClr>
                </a:solidFill>
                <a:latin typeface="Calibri" pitchFamily="34" charset="0"/>
                <a:cs typeface="Calibri" pitchFamily="34" charset="0"/>
              </a:rPr>
              <a:t>8. da u postupku ima pravo upotrebljavati svoj jezik, odnosno pravo da mu se osigura tumač ako se postupak ili pojedina radnja u postupku ne vodi na njegovom jeziku te da se tog prava može </a:t>
            </a:r>
            <a:r>
              <a:rPr lang="pl-PL" sz="1500" i="1" dirty="0">
                <a:solidFill>
                  <a:schemeClr val="accent1">
                    <a:lumMod val="50000"/>
                  </a:schemeClr>
                </a:solidFill>
                <a:latin typeface="Calibri" pitchFamily="34" charset="0"/>
                <a:cs typeface="Calibri" pitchFamily="34" charset="0"/>
              </a:rPr>
              <a:t>odreći ako zna jezik na kojem se vodi postupak ili provodi </a:t>
            </a:r>
            <a:r>
              <a:rPr lang="hr-HR" sz="1500" i="1" dirty="0">
                <a:solidFill>
                  <a:schemeClr val="accent1">
                    <a:lumMod val="50000"/>
                  </a:schemeClr>
                </a:solidFill>
                <a:latin typeface="Calibri" pitchFamily="34" charset="0"/>
                <a:cs typeface="Calibri" pitchFamily="34" charset="0"/>
              </a:rPr>
              <a:t>pojedina radnja,</a:t>
            </a:r>
            <a:br>
              <a:rPr lang="hr-HR" sz="1500" i="1" dirty="0">
                <a:solidFill>
                  <a:schemeClr val="accent1">
                    <a:lumMod val="50000"/>
                  </a:schemeClr>
                </a:solidFill>
                <a:latin typeface="Calibri" pitchFamily="34" charset="0"/>
                <a:cs typeface="Calibri" pitchFamily="34" charset="0"/>
              </a:rPr>
            </a:br>
            <a:r>
              <a:rPr lang="hr-HR" sz="1500" b="1" i="1" dirty="0">
                <a:solidFill>
                  <a:schemeClr val="accent1">
                    <a:lumMod val="50000"/>
                  </a:schemeClr>
                </a:solidFill>
                <a:latin typeface="Calibri" pitchFamily="34" charset="0"/>
                <a:cs typeface="Calibri" pitchFamily="34" charset="0"/>
              </a:rPr>
              <a:t>9. </a:t>
            </a:r>
            <a:r>
              <a:rPr lang="hr-HR" sz="1500" i="1" dirty="0">
                <a:solidFill>
                  <a:schemeClr val="accent1">
                    <a:lumMod val="50000"/>
                  </a:schemeClr>
                </a:solidFill>
                <a:latin typeface="Calibri" pitchFamily="34" charset="0"/>
                <a:cs typeface="Calibri" pitchFamily="34" charset="0"/>
              </a:rPr>
              <a:t>da ima pravo na sporazumijevanje u smislu članka </a:t>
            </a:r>
            <a:r>
              <a:rPr lang="hr-HR" sz="1500" i="1" dirty="0" err="1">
                <a:solidFill>
                  <a:schemeClr val="accent1">
                    <a:lumMod val="50000"/>
                  </a:schemeClr>
                </a:solidFill>
                <a:latin typeface="Calibri" pitchFamily="34" charset="0"/>
                <a:cs typeface="Calibri" pitchFamily="34" charset="0"/>
              </a:rPr>
              <a:t>109.e</a:t>
            </a:r>
            <a:r>
              <a:rPr lang="hr-HR" sz="1500" i="1" dirty="0">
                <a:solidFill>
                  <a:schemeClr val="accent1">
                    <a:lumMod val="50000"/>
                  </a:schemeClr>
                </a:solidFill>
                <a:latin typeface="Calibri" pitchFamily="34" charset="0"/>
                <a:cs typeface="Calibri" pitchFamily="34" charset="0"/>
              </a:rPr>
              <a:t> ovog Zakona.</a:t>
            </a:r>
            <a:endParaRPr lang="hr-HR" sz="1500" dirty="0">
              <a:solidFill>
                <a:schemeClr val="accent1">
                  <a:lumMod val="50000"/>
                </a:schemeClr>
              </a:solidFill>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zervirano mjesto sadržaja 4" descr="OBAVIJEST IZ ČL.109.a.png"/>
          <p:cNvPicPr>
            <a:picLocks noGrp="1" noChangeAspect="1"/>
          </p:cNvPicPr>
          <p:nvPr>
            <p:ph idx="1"/>
          </p:nvPr>
        </p:nvPicPr>
        <p:blipFill>
          <a:blip r:embed="rId2" cstate="print"/>
          <a:stretch>
            <a:fillRect/>
          </a:stretch>
        </p:blipFill>
        <p:spPr>
          <a:xfrm>
            <a:off x="4572000" y="571480"/>
            <a:ext cx="3857652" cy="5857916"/>
          </a:xfrm>
        </p:spPr>
      </p:pic>
      <p:sp>
        <p:nvSpPr>
          <p:cNvPr id="5" name="Pravokutnik 4"/>
          <p:cNvSpPr/>
          <p:nvPr/>
        </p:nvSpPr>
        <p:spPr>
          <a:xfrm>
            <a:off x="500034" y="785794"/>
            <a:ext cx="3929090" cy="5016758"/>
          </a:xfrm>
          <a:prstGeom prst="rect">
            <a:avLst/>
          </a:prstGeom>
        </p:spPr>
        <p:txBody>
          <a:bodyPr wrap="square">
            <a:spAutoFit/>
          </a:bodyPr>
          <a:lstStyle/>
          <a:p>
            <a:r>
              <a:rPr lang="hr-HR" sz="1600" i="1" dirty="0">
                <a:solidFill>
                  <a:schemeClr val="bg2">
                    <a:lumMod val="25000"/>
                  </a:schemeClr>
                </a:solidFill>
                <a:latin typeface="Calibri" pitchFamily="34" charset="0"/>
                <a:cs typeface="Calibri" pitchFamily="34" charset="0"/>
              </a:rPr>
              <a:t>Članak </a:t>
            </a:r>
            <a:r>
              <a:rPr lang="hr-HR" sz="1600" i="1" dirty="0" err="1">
                <a:solidFill>
                  <a:schemeClr val="bg2">
                    <a:lumMod val="25000"/>
                  </a:schemeClr>
                </a:solidFill>
                <a:latin typeface="Calibri" pitchFamily="34" charset="0"/>
                <a:cs typeface="Calibri" pitchFamily="34" charset="0"/>
              </a:rPr>
              <a:t>109.a</a:t>
            </a:r>
            <a:r>
              <a:rPr lang="hr-HR" sz="1600" i="1" dirty="0">
                <a:solidFill>
                  <a:schemeClr val="bg2">
                    <a:lumMod val="25000"/>
                  </a:schemeClr>
                </a:solidFill>
                <a:latin typeface="Calibri" pitchFamily="34" charset="0"/>
                <a:cs typeface="Calibri" pitchFamily="34" charset="0"/>
              </a:rPr>
              <a:t> </a:t>
            </a:r>
            <a:r>
              <a:rPr lang="hr-HR" sz="1600" i="1" dirty="0" err="1">
                <a:solidFill>
                  <a:schemeClr val="bg2">
                    <a:lumMod val="25000"/>
                  </a:schemeClr>
                </a:solidFill>
                <a:latin typeface="Calibri" pitchFamily="34" charset="0"/>
                <a:cs typeface="Calibri" pitchFamily="34" charset="0"/>
              </a:rPr>
              <a:t>st.2</a:t>
            </a:r>
            <a:r>
              <a:rPr lang="hr-HR" sz="1600" i="1" dirty="0">
                <a:solidFill>
                  <a:schemeClr val="bg2">
                    <a:lumMod val="25000"/>
                  </a:schemeClr>
                </a:solidFill>
                <a:latin typeface="Calibri" pitchFamily="34" charset="0"/>
                <a:cs typeface="Calibri" pitchFamily="34" charset="0"/>
              </a:rPr>
              <a:t>. i 3. PZ-a</a:t>
            </a:r>
            <a:br>
              <a:rPr lang="hr-HR" sz="1600" i="1" dirty="0">
                <a:solidFill>
                  <a:schemeClr val="bg2">
                    <a:lumMod val="25000"/>
                  </a:schemeClr>
                </a:solidFill>
                <a:latin typeface="Calibri" pitchFamily="34" charset="0"/>
                <a:cs typeface="Calibri" pitchFamily="34" charset="0"/>
              </a:rPr>
            </a:br>
            <a:br>
              <a:rPr lang="hr-HR" sz="1600" dirty="0">
                <a:solidFill>
                  <a:schemeClr val="bg2">
                    <a:lumMod val="25000"/>
                  </a:schemeClr>
                </a:solidFill>
                <a:latin typeface="Calibri" pitchFamily="34" charset="0"/>
                <a:cs typeface="Calibri" pitchFamily="34" charset="0"/>
              </a:rPr>
            </a:br>
            <a:r>
              <a:rPr lang="hr-HR" sz="1600" u="sng" dirty="0">
                <a:solidFill>
                  <a:schemeClr val="bg2">
                    <a:lumMod val="25000"/>
                  </a:schemeClr>
                </a:solidFill>
                <a:latin typeface="Calibri" pitchFamily="34" charset="0"/>
                <a:cs typeface="Calibri" pitchFamily="34" charset="0"/>
              </a:rPr>
              <a:t>Pisana obavijest sastavlja se u dva primjerka koju će vlastoručno potpisati počinitelj, čime potvrđuje njezin primitak, i ovlaštena službena osoba ovlaštenog tužitelja.</a:t>
            </a:r>
            <a:br>
              <a:rPr lang="hr-HR" sz="1600" dirty="0">
                <a:solidFill>
                  <a:schemeClr val="bg2">
                    <a:lumMod val="25000"/>
                  </a:schemeClr>
                </a:solidFill>
                <a:latin typeface="Calibri" pitchFamily="34" charset="0"/>
                <a:cs typeface="Calibri" pitchFamily="34" charset="0"/>
              </a:rPr>
            </a:br>
            <a:br>
              <a:rPr lang="hr-HR" sz="1600" dirty="0">
                <a:solidFill>
                  <a:schemeClr val="bg2">
                    <a:lumMod val="25000"/>
                  </a:schemeClr>
                </a:solidFill>
                <a:latin typeface="Calibri" pitchFamily="34" charset="0"/>
                <a:cs typeface="Calibri" pitchFamily="34" charset="0"/>
              </a:rPr>
            </a:br>
            <a:r>
              <a:rPr lang="hr-HR" sz="1600" dirty="0">
                <a:solidFill>
                  <a:schemeClr val="bg2">
                    <a:lumMod val="25000"/>
                  </a:schemeClr>
                </a:solidFill>
                <a:latin typeface="Calibri" pitchFamily="34" charset="0"/>
                <a:cs typeface="Calibri" pitchFamily="34" charset="0"/>
              </a:rPr>
              <a:t>Jedan primjerak obavijesti prilaže se uz optužni prijedlog, a drugi se uručuje počinitelju.</a:t>
            </a:r>
            <a:br>
              <a:rPr lang="hr-HR" sz="1600" dirty="0">
                <a:solidFill>
                  <a:schemeClr val="bg2">
                    <a:lumMod val="25000"/>
                  </a:schemeClr>
                </a:solidFill>
                <a:latin typeface="Calibri" pitchFamily="34" charset="0"/>
                <a:cs typeface="Calibri" pitchFamily="34" charset="0"/>
              </a:rPr>
            </a:br>
            <a:br>
              <a:rPr lang="hr-HR" sz="1600" dirty="0">
                <a:solidFill>
                  <a:schemeClr val="bg2">
                    <a:lumMod val="25000"/>
                  </a:schemeClr>
                </a:solidFill>
                <a:latin typeface="Calibri" pitchFamily="34" charset="0"/>
                <a:cs typeface="Calibri" pitchFamily="34" charset="0"/>
              </a:rPr>
            </a:br>
            <a:r>
              <a:rPr lang="hr-HR" sz="1600" dirty="0">
                <a:solidFill>
                  <a:schemeClr val="bg2">
                    <a:lumMod val="25000"/>
                  </a:schemeClr>
                </a:solidFill>
                <a:latin typeface="Calibri" pitchFamily="34" charset="0"/>
                <a:cs typeface="Calibri" pitchFamily="34" charset="0"/>
              </a:rPr>
              <a:t>Ako počinitelj prilikom uručenja pisane obavijesti odbije njezin primitak ili svojim potpisom potvrditi njezin primitak, </a:t>
            </a:r>
            <a:r>
              <a:rPr lang="pl-PL" sz="1600" dirty="0">
                <a:solidFill>
                  <a:schemeClr val="bg2">
                    <a:lumMod val="25000"/>
                  </a:schemeClr>
                </a:solidFill>
                <a:latin typeface="Calibri" pitchFamily="34" charset="0"/>
                <a:cs typeface="Calibri" pitchFamily="34" charset="0"/>
              </a:rPr>
              <a:t>dostavljač će zabilježiti na dostavnici datum i sat i </a:t>
            </a:r>
            <a:r>
              <a:rPr lang="hr-HR" sz="1600" dirty="0">
                <a:solidFill>
                  <a:schemeClr val="bg2">
                    <a:lumMod val="25000"/>
                  </a:schemeClr>
                </a:solidFill>
                <a:latin typeface="Calibri" pitchFamily="34" charset="0"/>
                <a:cs typeface="Calibri" pitchFamily="34" charset="0"/>
              </a:rPr>
              <a:t>razlog odbijanja primitka</a:t>
            </a:r>
            <a:r>
              <a:rPr lang="pl-PL" sz="1600" dirty="0">
                <a:solidFill>
                  <a:schemeClr val="bg2">
                    <a:lumMod val="25000"/>
                  </a:schemeClr>
                </a:solidFill>
                <a:latin typeface="Calibri" pitchFamily="34" charset="0"/>
                <a:cs typeface="Calibri" pitchFamily="34" charset="0"/>
              </a:rPr>
              <a:t> a pisana obavijest ostavit će </a:t>
            </a:r>
            <a:r>
              <a:rPr lang="hr-HR" sz="1600" dirty="0">
                <a:solidFill>
                  <a:schemeClr val="bg2">
                    <a:lumMod val="25000"/>
                  </a:schemeClr>
                </a:solidFill>
                <a:latin typeface="Calibri" pitchFamily="34" charset="0"/>
                <a:cs typeface="Calibri" pitchFamily="34" charset="0"/>
              </a:rPr>
              <a:t>se primatelju tako što će mu se na pogodan način učiniti </a:t>
            </a:r>
            <a:r>
              <a:rPr lang="pl-PL" sz="1600" dirty="0">
                <a:solidFill>
                  <a:schemeClr val="bg2">
                    <a:lumMod val="25000"/>
                  </a:schemeClr>
                </a:solidFill>
                <a:latin typeface="Calibri" pitchFamily="34" charset="0"/>
                <a:cs typeface="Calibri" pitchFamily="34" charset="0"/>
              </a:rPr>
              <a:t>dostupnim i to će se zabilježiti</a:t>
            </a:r>
            <a:r>
              <a:rPr lang="hr-HR" sz="1600" dirty="0">
                <a:solidFill>
                  <a:schemeClr val="bg2">
                    <a:lumMod val="25000"/>
                  </a:schemeClr>
                </a:solidFill>
                <a:latin typeface="Calibri" pitchFamily="34" charset="0"/>
                <a:cs typeface="Calibri" pitchFamily="34" charset="0"/>
              </a:rPr>
              <a:t>, čime se dostava smatra uredno obavljenom.</a:t>
            </a:r>
            <a:endParaRPr lang="hr-HR" sz="1600" dirty="0">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91B52371-D993-4BB2-A372-41304316CD82}"/>
              </a:ext>
            </a:extLst>
          </p:cNvPr>
          <p:cNvSpPr>
            <a:spLocks noGrp="1"/>
          </p:cNvSpPr>
          <p:nvPr>
            <p:ph idx="1"/>
          </p:nvPr>
        </p:nvSpPr>
        <p:spPr>
          <a:xfrm>
            <a:off x="571472" y="571480"/>
            <a:ext cx="7858180" cy="5786478"/>
          </a:xfrm>
        </p:spPr>
        <p:txBody>
          <a:bodyPr>
            <a:noAutofit/>
          </a:bodyPr>
          <a:lstStyle/>
          <a:p>
            <a:pPr>
              <a:buNone/>
              <a:tabLst>
                <a:tab pos="1168400" algn="l"/>
              </a:tabLst>
            </a:pPr>
            <a:r>
              <a:rPr lang="hr-HR" sz="2000" b="1" dirty="0">
                <a:solidFill>
                  <a:srgbClr val="FF0000"/>
                </a:solidFill>
                <a:latin typeface="Calibri" pitchFamily="34" charset="0"/>
                <a:cs typeface="Calibri" pitchFamily="34" charset="0"/>
              </a:rPr>
              <a:t>Optužni prijedlog sadrži:</a:t>
            </a:r>
            <a:br>
              <a:rPr lang="hr-HR" sz="1400" dirty="0">
                <a:latin typeface="Calibri" pitchFamily="34" charset="0"/>
                <a:cs typeface="Calibri" pitchFamily="34" charset="0"/>
              </a:rPr>
            </a:br>
            <a:r>
              <a:rPr lang="hr-HR" sz="1400" b="1" dirty="0">
                <a:solidFill>
                  <a:srgbClr val="FF0000"/>
                </a:solidFill>
                <a:latin typeface="Calibri" pitchFamily="34" charset="0"/>
                <a:cs typeface="Calibri" pitchFamily="34" charset="0"/>
              </a:rPr>
              <a:t>1.</a:t>
            </a:r>
            <a:r>
              <a:rPr lang="hr-HR" sz="1400" dirty="0">
                <a:solidFill>
                  <a:srgbClr val="FF0000"/>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Podatke o tužitelju </a:t>
            </a:r>
            <a:r>
              <a:rPr lang="hr-HR" sz="1400" dirty="0">
                <a:solidFill>
                  <a:schemeClr val="bg2">
                    <a:lumMod val="25000"/>
                  </a:schemeClr>
                </a:solidFill>
                <a:latin typeface="Calibri" pitchFamily="34" charset="0"/>
                <a:cs typeface="Calibri" pitchFamily="34" charset="0"/>
              </a:rPr>
              <a:t>i to: </a:t>
            </a:r>
            <a:r>
              <a:rPr lang="hr-HR" sz="1400" i="1" dirty="0">
                <a:solidFill>
                  <a:schemeClr val="bg2">
                    <a:lumMod val="25000"/>
                  </a:schemeClr>
                </a:solidFill>
                <a:latin typeface="Calibri" pitchFamily="34" charset="0"/>
                <a:cs typeface="Calibri" pitchFamily="34" charset="0"/>
              </a:rPr>
              <a:t>naziv državnog tijela ili pravne osobe, odnosno ime i prezime tužitelja fizičke osobe te adresu tužitelja,</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2.</a:t>
            </a:r>
            <a:r>
              <a:rPr lang="hr-HR" sz="1400" dirty="0">
                <a:solidFill>
                  <a:schemeClr val="bg2">
                    <a:lumMod val="25000"/>
                  </a:schemeClr>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za počinitelja prekršaja fizičku osobu </a:t>
            </a:r>
            <a:r>
              <a:rPr lang="hr-HR" sz="1400" i="1" dirty="0">
                <a:solidFill>
                  <a:schemeClr val="bg2">
                    <a:lumMod val="25000"/>
                  </a:schemeClr>
                </a:solidFill>
                <a:latin typeface="Calibri" pitchFamily="34" charset="0"/>
                <a:cs typeface="Calibri" pitchFamily="34" charset="0"/>
              </a:rPr>
              <a:t>ime i prezime s osobnim podacima </a:t>
            </a:r>
            <a:r>
              <a:rPr lang="hr-HR" sz="1400" dirty="0">
                <a:solidFill>
                  <a:schemeClr val="bg2">
                    <a:lumMod val="25000"/>
                  </a:schemeClr>
                </a:solidFill>
                <a:latin typeface="Calibri" pitchFamily="34" charset="0"/>
                <a:cs typeface="Calibri" pitchFamily="34" charset="0"/>
              </a:rPr>
              <a:t>(čl.171. st.1.), </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3.</a:t>
            </a:r>
            <a:r>
              <a:rPr lang="hr-HR" sz="1400" dirty="0">
                <a:solidFill>
                  <a:schemeClr val="bg2">
                    <a:lumMod val="25000"/>
                  </a:schemeClr>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za počinitelja prekršaja fizičku osobu obrtnika i osobu koja se bavi drugom samostalnom djelatnošću </a:t>
            </a:r>
            <a:r>
              <a:rPr lang="hr-HR" sz="1400" i="1" dirty="0">
                <a:solidFill>
                  <a:schemeClr val="bg2">
                    <a:lumMod val="25000"/>
                  </a:schemeClr>
                </a:solidFill>
                <a:latin typeface="Calibri" pitchFamily="34" charset="0"/>
                <a:cs typeface="Calibri" pitchFamily="34" charset="0"/>
              </a:rPr>
              <a:t>osim podataka iz stavka 2. točke 2. ovoga članka još točan naziv obrta ili djelatnosti, sjedište i mjesto upisa obrta ili druge samostalne djelatnosti,</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4.</a:t>
            </a:r>
            <a:r>
              <a:rPr lang="hr-HR" sz="1400" dirty="0">
                <a:solidFill>
                  <a:srgbClr val="FF0000"/>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za počinitelja prekršaja pravnu osobu i druge subjekte izjednačene s pravnim osobama </a:t>
            </a:r>
            <a:r>
              <a:rPr lang="hr-HR" sz="1400" i="1" dirty="0">
                <a:solidFill>
                  <a:schemeClr val="bg2">
                    <a:lumMod val="25000"/>
                  </a:schemeClr>
                </a:solidFill>
                <a:latin typeface="Calibri" pitchFamily="34" charset="0"/>
                <a:cs typeface="Calibri" pitchFamily="34" charset="0"/>
              </a:rPr>
              <a:t>njezin točan naziv, sjedište i osobni identifikacijski broj, ime i prezime njezina predstavnika, vrijeme rođenja i adresu stanovanja, državljanstvo, državu izdavanja putovnice i broj putovnice ukoliko je stranac te primjenjuje li se koja od mjera opreza i od kada,</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5.</a:t>
            </a:r>
            <a:r>
              <a:rPr lang="hr-HR" sz="1400" dirty="0">
                <a:solidFill>
                  <a:srgbClr val="FF0000"/>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činjenični opis radnje prekršaja iz koje proistječe zakonsko obilježje prekršaja</a:t>
            </a:r>
            <a:r>
              <a:rPr lang="hr-HR" sz="1400" dirty="0">
                <a:solidFill>
                  <a:schemeClr val="bg2">
                    <a:lumMod val="25000"/>
                  </a:schemeClr>
                </a:solidFill>
                <a:latin typeface="Calibri" pitchFamily="34" charset="0"/>
                <a:cs typeface="Calibri" pitchFamily="34" charset="0"/>
              </a:rPr>
              <a:t>,</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6.</a:t>
            </a:r>
            <a:r>
              <a:rPr lang="hr-HR" sz="1400" b="1" dirty="0">
                <a:solidFill>
                  <a:schemeClr val="bg2">
                    <a:lumMod val="25000"/>
                  </a:schemeClr>
                </a:solidFill>
                <a:latin typeface="Calibri" pitchFamily="34" charset="0"/>
                <a:cs typeface="Calibri" pitchFamily="34" charset="0"/>
              </a:rPr>
              <a:t> vrijeme i mjesto počinjenja prekršaja, sredstvo kojim je počinjen prekršaj te i ostale bitne okolnosti za točno određenje prekršaja,</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7. </a:t>
            </a:r>
            <a:r>
              <a:rPr lang="hr-HR" sz="1400" b="1" dirty="0">
                <a:solidFill>
                  <a:schemeClr val="bg2">
                    <a:lumMod val="25000"/>
                  </a:schemeClr>
                </a:solidFill>
                <a:latin typeface="Calibri" pitchFamily="34" charset="0"/>
                <a:cs typeface="Calibri" pitchFamily="34" charset="0"/>
              </a:rPr>
              <a:t>zakonski naziv prekršaja i propis kojim je određen</a:t>
            </a:r>
            <a:r>
              <a:rPr lang="hr-HR" sz="1400" dirty="0">
                <a:solidFill>
                  <a:schemeClr val="bg2">
                    <a:lumMod val="25000"/>
                  </a:schemeClr>
                </a:solidFill>
                <a:latin typeface="Calibri" pitchFamily="34" charset="0"/>
                <a:cs typeface="Calibri" pitchFamily="34" charset="0"/>
              </a:rPr>
              <a:t>,</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8. </a:t>
            </a:r>
            <a:r>
              <a:rPr lang="hr-HR" sz="1400" b="1" dirty="0">
                <a:solidFill>
                  <a:schemeClr val="bg2">
                    <a:lumMod val="25000"/>
                  </a:schemeClr>
                </a:solidFill>
                <a:latin typeface="Calibri" pitchFamily="34" charset="0"/>
                <a:cs typeface="Calibri" pitchFamily="34" charset="0"/>
              </a:rPr>
              <a:t>prijedlog o dokazima koje treba provesti </a:t>
            </a:r>
            <a:r>
              <a:rPr lang="hr-HR" sz="1400" dirty="0">
                <a:solidFill>
                  <a:schemeClr val="bg2">
                    <a:lumMod val="25000"/>
                  </a:schemeClr>
                </a:solidFill>
                <a:latin typeface="Calibri" pitchFamily="34" charset="0"/>
                <a:cs typeface="Calibri" pitchFamily="34" charset="0"/>
              </a:rPr>
              <a:t>na glavnoj raspravi, </a:t>
            </a:r>
            <a:r>
              <a:rPr lang="hr-HR" sz="1400" i="1" dirty="0">
                <a:solidFill>
                  <a:schemeClr val="bg2">
                    <a:lumMod val="25000"/>
                  </a:schemeClr>
                </a:solidFill>
                <a:latin typeface="Calibri" pitchFamily="34" charset="0"/>
                <a:cs typeface="Calibri" pitchFamily="34" charset="0"/>
              </a:rPr>
              <a:t>naznaku imena svjedoka i drugih čije se ispitivanje predlaže, spisa koje treba pročitati i predmeta koji služe za utvrđivanje činjenica, </a:t>
            </a:r>
            <a:r>
              <a:rPr lang="hr-HR" sz="1400" dirty="0">
                <a:solidFill>
                  <a:schemeClr val="bg2">
                    <a:lumMod val="25000"/>
                  </a:schemeClr>
                </a:solidFill>
                <a:latin typeface="Calibri" pitchFamily="34" charset="0"/>
                <a:cs typeface="Calibri" pitchFamily="34" charset="0"/>
              </a:rPr>
              <a:t>s </a:t>
            </a:r>
            <a:r>
              <a:rPr lang="hr-HR" sz="1400" b="1" dirty="0">
                <a:solidFill>
                  <a:schemeClr val="bg2">
                    <a:lumMod val="25000"/>
                  </a:schemeClr>
                </a:solidFill>
                <a:latin typeface="Calibri" pitchFamily="34" charset="0"/>
                <a:cs typeface="Calibri" pitchFamily="34" charset="0"/>
              </a:rPr>
              <a:t>kratkim obrazloženjem optužnog prijedloga</a:t>
            </a:r>
            <a:r>
              <a:rPr lang="hr-HR" sz="1400" i="1" dirty="0">
                <a:solidFill>
                  <a:schemeClr val="bg2">
                    <a:lumMod val="25000"/>
                  </a:schemeClr>
                </a:solidFill>
                <a:latin typeface="Calibri" pitchFamily="34" charset="0"/>
                <a:cs typeface="Calibri" pitchFamily="34" charset="0"/>
              </a:rPr>
              <a:t>.</a:t>
            </a:r>
            <a:r>
              <a:rPr lang="hr-HR" sz="1400" dirty="0">
                <a:solidFill>
                  <a:schemeClr val="bg2">
                    <a:lumMod val="25000"/>
                  </a:schemeClr>
                </a:solidFill>
                <a:latin typeface="Calibri" pitchFamily="34" charset="0"/>
                <a:cs typeface="Calibri" pitchFamily="34" charset="0"/>
              </a:rPr>
              <a:t> Tužitelj u optužnom prijedlogu može predložiti vrstu, visinu i trajanje sankcije. Takav prijedlog ne obvezuje sud,</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9.</a:t>
            </a:r>
            <a:r>
              <a:rPr lang="hr-HR" sz="1400" b="1" dirty="0">
                <a:solidFill>
                  <a:schemeClr val="bg2">
                    <a:lumMod val="25000"/>
                  </a:schemeClr>
                </a:solidFill>
                <a:latin typeface="Calibri" pitchFamily="34" charset="0"/>
                <a:cs typeface="Calibri" pitchFamily="34" charset="0"/>
              </a:rPr>
              <a:t> pisanu obavijest </a:t>
            </a:r>
            <a:r>
              <a:rPr lang="hr-HR" sz="1400" dirty="0">
                <a:solidFill>
                  <a:schemeClr val="bg2">
                    <a:lumMod val="25000"/>
                  </a:schemeClr>
                </a:solidFill>
                <a:latin typeface="Calibri" pitchFamily="34" charset="0"/>
                <a:cs typeface="Calibri" pitchFamily="34" charset="0"/>
              </a:rPr>
              <a:t>iz članka 109.a stavka 1. i 2. ovoga Zakona </a:t>
            </a:r>
            <a:r>
              <a:rPr lang="hr-HR" sz="1400" dirty="0">
                <a:solidFill>
                  <a:srgbClr val="FF0000"/>
                </a:solidFill>
                <a:latin typeface="Calibri" pitchFamily="34" charset="0"/>
                <a:cs typeface="Calibri" pitchFamily="34" charset="0"/>
              </a:rPr>
              <a:t>potpisanu od strane počinitelja ili kopiju te obavijesti uz dokaz o dostavi ili potvrdu o obavljenoj dostavi</a:t>
            </a:r>
            <a:r>
              <a:rPr lang="hr-HR" sz="1400" dirty="0">
                <a:solidFill>
                  <a:schemeClr val="bg2">
                    <a:lumMod val="25000"/>
                  </a:schemeClr>
                </a:solidFill>
                <a:latin typeface="Calibri" pitchFamily="34" charset="0"/>
                <a:cs typeface="Calibri" pitchFamily="34" charset="0"/>
              </a:rPr>
              <a:t>,</a:t>
            </a:r>
            <a:br>
              <a:rPr lang="hr-HR" sz="1400" dirty="0">
                <a:solidFill>
                  <a:schemeClr val="bg2">
                    <a:lumMod val="25000"/>
                  </a:schemeClr>
                </a:solidFill>
                <a:latin typeface="Calibri" pitchFamily="34" charset="0"/>
                <a:cs typeface="Calibri" pitchFamily="34" charset="0"/>
              </a:rPr>
            </a:br>
            <a:r>
              <a:rPr lang="hr-HR" sz="1400" b="1" dirty="0">
                <a:solidFill>
                  <a:schemeClr val="bg2">
                    <a:lumMod val="25000"/>
                  </a:schemeClr>
                </a:solidFill>
                <a:latin typeface="Calibri" pitchFamily="34" charset="0"/>
                <a:cs typeface="Calibri" pitchFamily="34" charset="0"/>
              </a:rPr>
              <a:t>10. </a:t>
            </a:r>
            <a:r>
              <a:rPr lang="hr-HR" sz="1400" dirty="0">
                <a:solidFill>
                  <a:schemeClr val="bg2">
                    <a:lumMod val="25000"/>
                  </a:schemeClr>
                </a:solidFill>
                <a:latin typeface="Calibri" pitchFamily="34" charset="0"/>
                <a:cs typeface="Calibri" pitchFamily="34" charset="0"/>
              </a:rPr>
              <a:t>podatak ovlaštenog tužitelja</a:t>
            </a:r>
            <a:r>
              <a:rPr lang="hr-HR" sz="1400" b="1" dirty="0">
                <a:solidFill>
                  <a:schemeClr val="bg2">
                    <a:lumMod val="25000"/>
                  </a:schemeClr>
                </a:solidFill>
                <a:latin typeface="Calibri" pitchFamily="34" charset="0"/>
                <a:cs typeface="Calibri" pitchFamily="34" charset="0"/>
              </a:rPr>
              <a:t> je li protiv počinitelja podnesena i kaznena prijava u vezi s istim događajem.</a:t>
            </a:r>
          </a:p>
          <a:p>
            <a:pPr>
              <a:buNone/>
              <a:tabLst>
                <a:tab pos="1168400" algn="l"/>
              </a:tabLst>
            </a:pPr>
            <a:r>
              <a:rPr lang="hr-HR" sz="1400" b="1" dirty="0">
                <a:solidFill>
                  <a:schemeClr val="bg2">
                    <a:lumMod val="25000"/>
                  </a:schemeClr>
                </a:solidFill>
                <a:latin typeface="Calibri" pitchFamily="34" charset="0"/>
                <a:cs typeface="Calibri" pitchFamily="34" charset="0"/>
              </a:rPr>
              <a:t>	</a:t>
            </a:r>
            <a:r>
              <a:rPr lang="hr-HR" sz="1400" dirty="0">
                <a:solidFill>
                  <a:schemeClr val="bg2">
                    <a:lumMod val="25000"/>
                  </a:schemeClr>
                </a:solidFill>
                <a:latin typeface="Calibri" pitchFamily="34" charset="0"/>
                <a:cs typeface="Calibri" pitchFamily="34" charset="0"/>
              </a:rPr>
              <a:t>Optužni se prijedlog dostavlja nadležnom sudu u onoliko primjeraka koliko ima okrivljenika i jedan primjerak za sud.</a:t>
            </a:r>
          </a:p>
        </p:txBody>
      </p:sp>
    </p:spTree>
    <p:extLst>
      <p:ext uri="{BB962C8B-B14F-4D97-AF65-F5344CB8AC3E}">
        <p14:creationId xmlns:p14="http://schemas.microsoft.com/office/powerpoint/2010/main" val="3233999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zervirano mjesto sadržaja 4" descr="OPTUŽNI PRIJEDLOG - 1.png"/>
          <p:cNvPicPr>
            <a:picLocks noGrp="1" noChangeAspect="1"/>
          </p:cNvPicPr>
          <p:nvPr>
            <p:ph idx="1"/>
          </p:nvPr>
        </p:nvPicPr>
        <p:blipFill>
          <a:blip r:embed="rId2" cstate="print"/>
          <a:stretch>
            <a:fillRect/>
          </a:stretch>
        </p:blipFill>
        <p:spPr>
          <a:xfrm>
            <a:off x="285720" y="214290"/>
            <a:ext cx="4071966" cy="6072230"/>
          </a:xfrm>
        </p:spPr>
      </p:pic>
      <p:pic>
        <p:nvPicPr>
          <p:cNvPr id="6" name="Slika 5" descr="OPTUŽNI PRIJEDLOG - 2.png"/>
          <p:cNvPicPr>
            <a:picLocks noChangeAspect="1"/>
          </p:cNvPicPr>
          <p:nvPr/>
        </p:nvPicPr>
        <p:blipFill>
          <a:blip r:embed="rId3" cstate="print"/>
          <a:stretch>
            <a:fillRect/>
          </a:stretch>
        </p:blipFill>
        <p:spPr>
          <a:xfrm>
            <a:off x="4429124" y="571480"/>
            <a:ext cx="4214842" cy="592935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11560" y="587952"/>
            <a:ext cx="8229600" cy="438896"/>
          </a:xfrm>
        </p:spPr>
        <p:txBody>
          <a:bodyPr>
            <a:noAutofit/>
          </a:bodyPr>
          <a:lstStyle/>
          <a:p>
            <a:pPr algn="ctr"/>
            <a:br>
              <a:rPr lang="hr-HR" sz="20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br>
            <a:br>
              <a:rPr lang="hr-HR" sz="20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br>
            <a:br>
              <a:rPr lang="hr-HR" sz="20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br>
            <a:r>
              <a:rPr lang="hr-HR" sz="20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DOSTAVA U PREKRŠAJNOM POSTUPKU</a:t>
            </a:r>
            <a:br>
              <a:rPr lang="hr-HR" sz="2000" dirty="0">
                <a:latin typeface="Calibri" panose="020F0502020204030204" pitchFamily="34" charset="0"/>
                <a:ea typeface="Calibri" panose="020F0502020204030204" pitchFamily="34" charset="0"/>
                <a:cs typeface="Calibri" panose="020F0502020204030204" pitchFamily="34" charset="0"/>
              </a:rPr>
            </a:br>
            <a:endParaRPr lang="hr-HR"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Rezervirano mjesto sadržaja 2"/>
          <p:cNvSpPr>
            <a:spLocks noGrp="1"/>
          </p:cNvSpPr>
          <p:nvPr>
            <p:ph idx="1"/>
          </p:nvPr>
        </p:nvSpPr>
        <p:spPr>
          <a:xfrm>
            <a:off x="611560" y="1026848"/>
            <a:ext cx="7920880" cy="5038740"/>
          </a:xfrm>
        </p:spPr>
        <p:txBody>
          <a:bodyPr>
            <a:normAutofit fontScale="25000" lnSpcReduction="20000"/>
          </a:bodyPr>
          <a:lstStyle/>
          <a:p>
            <a:pPr marL="0" indent="0" algn="just">
              <a:buNone/>
            </a:pP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Sukladno odredbi </a:t>
            </a:r>
            <a:r>
              <a:rPr lang="hr-HR" sz="72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članka </a:t>
            </a:r>
            <a:r>
              <a:rPr lang="hr-HR" sz="7200" b="1" dirty="0" err="1">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145</a:t>
            </a:r>
            <a:r>
              <a:rPr lang="hr-HR" sz="72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7200" b="1" dirty="0" err="1">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st.1</a:t>
            </a:r>
            <a:r>
              <a:rPr lang="hr-HR" sz="72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PZ-a Odluke </a:t>
            </a:r>
            <a:r>
              <a:rPr lang="hr-HR" sz="7200" i="1" dirty="0">
                <a:solidFill>
                  <a:srgbClr val="FF0000"/>
                </a:solidFill>
                <a:latin typeface="Calibri" panose="020F0502020204030204" pitchFamily="34" charset="0"/>
                <a:ea typeface="Calibri" panose="020F0502020204030204" pitchFamily="34" charset="0"/>
                <a:cs typeface="Calibri" panose="020F0502020204030204" pitchFamily="34" charset="0"/>
              </a:rPr>
              <a:t>(obavezni prekršajni nalog, presude</a:t>
            </a:r>
            <a:r>
              <a:rPr lang="hr-HR" sz="7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72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podnesci i drugi dopisi </a:t>
            </a:r>
            <a:r>
              <a:rPr lang="hr-HR" sz="7200" i="1" dirty="0">
                <a:solidFill>
                  <a:srgbClr val="FF0000"/>
                </a:solidFill>
                <a:latin typeface="Calibri" panose="020F0502020204030204" pitchFamily="34" charset="0"/>
                <a:ea typeface="Calibri" panose="020F0502020204030204" pitchFamily="34" charset="0"/>
                <a:cs typeface="Calibri" panose="020F0502020204030204" pitchFamily="34" charset="0"/>
              </a:rPr>
              <a:t>(pisana obavijest počinitelju prekršaja iz  članka 109.a PZ-a i dr.)</a:t>
            </a:r>
            <a:r>
              <a:rPr lang="hr-HR" sz="72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u prekršajnom postupku dostavljaju se:</a:t>
            </a:r>
          </a:p>
          <a:p>
            <a:pPr marL="273050" indent="82550" algn="just">
              <a:buNone/>
            </a:pPr>
            <a:r>
              <a:rPr lang="hr-HR" sz="7200" i="1"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1. poštom, </a:t>
            </a:r>
            <a:endParaRPr lang="hr-HR" sz="72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p>
            <a:pPr marL="273050" indent="82550">
              <a:buNone/>
            </a:pPr>
            <a:r>
              <a:rPr lang="hr-HR" sz="7200" i="1"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2. vlastitom dostavom tijela koje je odluku donijelo, </a:t>
            </a:r>
            <a:endParaRPr lang="hr-HR" sz="72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p>
            <a:pPr marL="273050" indent="82550">
              <a:buNone/>
            </a:pPr>
            <a:r>
              <a:rPr lang="hr-HR" sz="7200" i="1"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3. neposrednim uručivanjem kod tijela koje je odluku donijelo, ili </a:t>
            </a:r>
            <a:endParaRPr lang="hr-HR" sz="72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p>
            <a:pPr marL="273050" indent="82550">
              <a:buNone/>
            </a:pPr>
            <a:r>
              <a:rPr lang="hr-HR" sz="7200" i="1"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4. na drugi način kojim se ostvaruje svrha dostave i ne dovodi u pitanje pravo   </a:t>
            </a:r>
          </a:p>
          <a:p>
            <a:pPr marL="273050" indent="82550">
              <a:buNone/>
            </a:pPr>
            <a:r>
              <a:rPr lang="hr-HR" sz="7200" i="1"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na obranu. </a:t>
            </a:r>
            <a:endParaRPr lang="hr-HR" sz="72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p>
            <a:pPr>
              <a:buNone/>
            </a:pPr>
            <a:endPar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Način dostave u prekršajnom postupku reguliran je </a:t>
            </a:r>
            <a:r>
              <a:rPr lang="hr-HR" sz="72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člankom </a:t>
            </a:r>
            <a:r>
              <a:rPr lang="hr-HR" sz="7200" dirty="0" err="1">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146</a:t>
            </a:r>
            <a:r>
              <a:rPr lang="hr-HR" sz="72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PZ-a </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koji, između ostalog, propisuje da se </a:t>
            </a:r>
            <a:r>
              <a:rPr lang="hr-HR" sz="72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odluka </a:t>
            </a:r>
            <a:r>
              <a:rPr lang="hr-HR" sz="72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7200" b="1" i="1"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obavezni prekršajni nalog</a:t>
            </a:r>
            <a:r>
              <a:rPr lang="hr-HR" sz="72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od čije dostave teče rok za pravni lijek </a:t>
            </a:r>
            <a:r>
              <a:rPr lang="hr-HR" sz="72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(prigovor) </a:t>
            </a:r>
            <a:r>
              <a:rPr lang="hr-HR" sz="72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osobno dostavlja okrivljeniku</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osim okrivljeniku pravnoj osobi, ako nema branitelja u postupku (</a:t>
            </a:r>
            <a:r>
              <a:rPr lang="hr-HR" sz="7200"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na zahtjev okrivljenika </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odluka i druga pismena dostavlja se </a:t>
            </a:r>
            <a:r>
              <a:rPr lang="hr-HR" sz="7200"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samo branitelju ili drugoj osobi koju on odredi - opunomoćenik za primanje pismena</a:t>
            </a: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 dostava toj osobi smatra se dostavom okrivljeniku). </a:t>
            </a:r>
          </a:p>
          <a:p>
            <a:pPr algn="just">
              <a:buNone/>
            </a:pPr>
            <a:endPar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hr-HR" sz="72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U ovoj fazi prekršajnog postupka, u pravilu, dostava se uvijek obavlja neposredno okrivljeniku, jer okrivljenik u većini slučajeva nema saznanja da će se protiv njega pokrenuti prekršajni postupak, pa niti nema branitelja.</a:t>
            </a:r>
          </a:p>
          <a:p>
            <a:pPr>
              <a:buNone/>
            </a:pPr>
            <a:endParaRPr lang="hr-HR" sz="4800" dirty="0">
              <a:latin typeface="Georgia" pitchFamily="18" charset="0"/>
            </a:endParaRPr>
          </a:p>
          <a:p>
            <a:pPr algn="just">
              <a:buNone/>
            </a:pPr>
            <a:endParaRPr lang="hr-HR" dirty="0">
              <a:solidFill>
                <a:schemeClr val="bg2">
                  <a:lumMod val="25000"/>
                </a:schemeClr>
              </a:solidFill>
              <a:latin typeface="Georgia"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67544" y="404664"/>
            <a:ext cx="8076380" cy="5919936"/>
          </a:xfrm>
        </p:spPr>
        <p:txBody>
          <a:bodyPr>
            <a:noAutofit/>
          </a:bodyPr>
          <a:lstStyle/>
          <a:p>
            <a:pPr marL="0" indent="0" algn="just">
              <a:buNone/>
              <a:tabLst>
                <a:tab pos="6637338" algn="l"/>
                <a:tab pos="7535863" algn="l"/>
              </a:tabLst>
            </a:pPr>
            <a:r>
              <a:rPr lang="hr-HR" sz="1700" b="1" i="1"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Obavezni prekršajni nalog</a:t>
            </a:r>
            <a:r>
              <a:rPr lang="hr-HR" sz="1700" i="1"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kao odluka od čije dostave teče rok za pravni lijek </a:t>
            </a:r>
            <a:r>
              <a:rPr lang="hr-HR" sz="1700" u="sng" dirty="0">
                <a:solidFill>
                  <a:srgbClr val="FF0000"/>
                </a:solidFill>
                <a:latin typeface="Calibri" panose="020F0502020204030204" pitchFamily="34" charset="0"/>
                <a:ea typeface="Calibri" panose="020F0502020204030204" pitchFamily="34" charset="0"/>
                <a:cs typeface="Calibri" panose="020F0502020204030204" pitchFamily="34" charset="0"/>
              </a:rPr>
              <a:t>osobno se dostavlja okrivljeniku tako što mu se predaje neposredno</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p>
          <a:p>
            <a:pPr marL="0" indent="0" algn="just">
              <a:buNone/>
              <a:tabLst>
                <a:tab pos="6637338" algn="l"/>
                <a:tab pos="7535863" algn="l"/>
              </a:tabLst>
            </a:pP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No, ako se okrivljenik ne zatekne tamo gdje se ima obaviti dostava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vi-VN"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u stanu ili na radnom mjestu</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dostavljač će se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izvijestiti kad i na kojem mjestu može zateći</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okrivljenika te će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mu ostavit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i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pisanu obavijest da radi primanja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pismena</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bude u određen</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i</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dan i sat u svom stanu ili na svome radnom mjestu</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p>
          <a:p>
            <a:pPr marL="0" indent="0" algn="just">
              <a:buNone/>
              <a:tabLst>
                <a:tab pos="6637338" algn="l"/>
                <a:tab pos="7535863" algn="l"/>
              </a:tabLst>
            </a:pP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Navedenu pisanu obavijest dostavljač će ostaviti nekom od </a:t>
            </a:r>
            <a:r>
              <a:rPr lang="hr-HR" sz="1700" u="sng"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punoljetnih članova okrivljenikovog </a:t>
            </a:r>
            <a:r>
              <a:rPr lang="hr-HR" sz="17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domaćinstva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i="1" dirty="0">
                <a:solidFill>
                  <a:srgbClr val="FF0000"/>
                </a:solidFill>
                <a:latin typeface="Calibri" panose="020F0502020204030204" pitchFamily="34" charset="0"/>
                <a:ea typeface="Calibri" panose="020F0502020204030204" pitchFamily="34" charset="0"/>
                <a:cs typeface="Calibri" panose="020F0502020204030204" pitchFamily="34" charset="0"/>
              </a:rPr>
              <a:t>koji su dužni primiti</a:t>
            </a:r>
            <a:r>
              <a:rPr lang="vi-VN" sz="1700" i="1" dirty="0">
                <a:solidFill>
                  <a:srgbClr val="FF0000"/>
                </a:solidFill>
                <a:latin typeface="Calibri" panose="020F0502020204030204" pitchFamily="34" charset="0"/>
                <a:ea typeface="Calibri" panose="020F0502020204030204" pitchFamily="34" charset="0"/>
                <a:cs typeface="Calibri" panose="020F0502020204030204" pitchFamily="34" charset="0"/>
              </a:rPr>
              <a:t> pisanu obavijest</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odnosno ako se ni oni ne zateknu u stanu, onda </a:t>
            </a:r>
            <a:r>
              <a:rPr lang="hr-HR" sz="17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nadstojniku ili susjedu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i="1" dirty="0">
                <a:solidFill>
                  <a:srgbClr val="FF0000"/>
                </a:solidFill>
                <a:latin typeface="Calibri" panose="020F0502020204030204" pitchFamily="34" charset="0"/>
                <a:ea typeface="Calibri" panose="020F0502020204030204" pitchFamily="34" charset="0"/>
                <a:cs typeface="Calibri" panose="020F0502020204030204" pitchFamily="34" charset="0"/>
              </a:rPr>
              <a:t>samo ako oni pristanu primiti </a:t>
            </a:r>
            <a:r>
              <a:rPr lang="vi-VN" sz="1700" i="1" dirty="0">
                <a:solidFill>
                  <a:srgbClr val="FF0000"/>
                </a:solidFill>
                <a:latin typeface="Calibri" panose="020F0502020204030204" pitchFamily="34" charset="0"/>
                <a:ea typeface="Calibri" panose="020F0502020204030204" pitchFamily="34" charset="0"/>
                <a:cs typeface="Calibri" panose="020F0502020204030204" pitchFamily="34" charset="0"/>
              </a:rPr>
              <a:t>pisanu obavijest</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 ako se odluka dostavlja </a:t>
            </a:r>
            <a:r>
              <a:rPr lang="hr-HR" sz="17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na poslu okrivljenika</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onda će dostavljač ostaviti pisanu obavijest </a:t>
            </a:r>
            <a:r>
              <a:rPr lang="hr-HR" sz="17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osobi ovlaštenoj za primanje pošte</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i="1" dirty="0">
                <a:solidFill>
                  <a:srgbClr val="FF0000"/>
                </a:solidFill>
                <a:latin typeface="Calibri" panose="020F0502020204030204" pitchFamily="34" charset="0"/>
                <a:ea typeface="Calibri" panose="020F0502020204030204" pitchFamily="34" charset="0"/>
                <a:cs typeface="Calibri" panose="020F0502020204030204" pitchFamily="34" charset="0"/>
              </a:rPr>
              <a:t>koja je dužna primiti pisanu obavijest</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ili </a:t>
            </a:r>
            <a:r>
              <a:rPr lang="hr-HR" sz="17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osobi koja je zaposlena na istome mjestu</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i="1" dirty="0">
                <a:solidFill>
                  <a:srgbClr val="FF0000"/>
                </a:solidFill>
                <a:latin typeface="Calibri" panose="020F0502020204030204" pitchFamily="34" charset="0"/>
                <a:ea typeface="Calibri" panose="020F0502020204030204" pitchFamily="34" charset="0"/>
                <a:cs typeface="Calibri" panose="020F0502020204030204" pitchFamily="34" charset="0"/>
              </a:rPr>
              <a:t>samo ako ona pristane primiti </a:t>
            </a:r>
            <a:r>
              <a:rPr lang="vi-VN" sz="1700" i="1" dirty="0">
                <a:solidFill>
                  <a:srgbClr val="FF0000"/>
                </a:solidFill>
                <a:latin typeface="Calibri" panose="020F0502020204030204" pitchFamily="34" charset="0"/>
                <a:ea typeface="Calibri" panose="020F0502020204030204" pitchFamily="34" charset="0"/>
                <a:cs typeface="Calibri" panose="020F0502020204030204" pitchFamily="34" charset="0"/>
              </a:rPr>
              <a:t>pisanu obavijest</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t>
            </a:r>
          </a:p>
          <a:p>
            <a:pPr marL="0" indent="0" algn="just">
              <a:buNone/>
              <a:tabLst>
                <a:tab pos="6637338" algn="l"/>
                <a:tab pos="7535863" algn="l"/>
              </a:tabLst>
            </a:pP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Ako i nakon toga dostavljač ne zatekne okrivljenika, </a:t>
            </a:r>
            <a:r>
              <a:rPr lang="hr-HR" sz="1700" b="1"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obavezni prekršajni nalog </a:t>
            </a:r>
            <a:r>
              <a:rPr lang="hr-HR" sz="17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predati će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kojem od njegovih </a:t>
            </a:r>
            <a:r>
              <a:rPr lang="hr-HR" sz="1700" i="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punoljetnih članova domaćinstva, koji su ga dužni primiti</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 ako se ni oni ne zateknu u stanu,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obavezni prekršajni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nalog će se predati </a:t>
            </a:r>
            <a:r>
              <a:rPr lang="hr-HR" sz="1700" i="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nadstojniku ili susjedu, ako oni na to pristanu</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 ako se </a:t>
            </a:r>
            <a:r>
              <a:rPr lang="hr-HR" sz="1700" i="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obavezni prekršajni nalog</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dostavlja okrivljeniku na poslu, a on se tamo ne zatekne, isti se može ostaviti </a:t>
            </a:r>
            <a:r>
              <a:rPr lang="hr-HR" sz="1700" i="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osobi ovlaštenoj za primanje pošte koja ga je dužna primiti</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ili </a:t>
            </a:r>
            <a:r>
              <a:rPr lang="hr-HR" sz="1700" i="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osobi koja je zaposlena na istome mjestu, ako ga ona pristane primiti</a:t>
            </a:r>
            <a:r>
              <a:rPr lang="hr-HR" sz="17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Time</a:t>
            </a:r>
            <a:r>
              <a:rPr lang="hr-HR" sz="17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se smatra da je obavezni prekršajni nalog dostavljen.</a:t>
            </a:r>
          </a:p>
          <a:p>
            <a:pPr marL="0" indent="0" algn="just">
              <a:buNone/>
              <a:tabLst>
                <a:tab pos="6637338" algn="l"/>
                <a:tab pos="7535863" algn="l"/>
              </a:tabLst>
            </a:pPr>
            <a:r>
              <a:rPr lang="hr-HR" sz="1700" u="sng"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Dostava pravnim osobama</a:t>
            </a:r>
            <a:r>
              <a:rPr lang="hr-HR" sz="1700"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obavlja se predajom pismena </a:t>
            </a:r>
            <a:r>
              <a:rPr lang="hr-HR" sz="17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osobi ovlaštenoj za primanje pismena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ili drugoj osobi koja radi za pravnu osobu.</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3528" y="390524"/>
            <a:ext cx="8229600" cy="428628"/>
          </a:xfrm>
        </p:spPr>
        <p:txBody>
          <a:bodyPr>
            <a:normAutofit/>
          </a:bodyPr>
          <a:lstStyle/>
          <a:p>
            <a:pPr algn="ctr"/>
            <a:r>
              <a:rPr lang="hr-HR" sz="18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POTVRDA O DOSTAVI</a:t>
            </a:r>
          </a:p>
        </p:txBody>
      </p:sp>
      <p:sp>
        <p:nvSpPr>
          <p:cNvPr id="3" name="Rezervirano mjesto sadržaja 2"/>
          <p:cNvSpPr>
            <a:spLocks noGrp="1"/>
          </p:cNvSpPr>
          <p:nvPr>
            <p:ph idx="1"/>
          </p:nvPr>
        </p:nvSpPr>
        <p:spPr>
          <a:xfrm>
            <a:off x="514336" y="981068"/>
            <a:ext cx="8115328" cy="4895864"/>
          </a:xfrm>
        </p:spPr>
        <p:txBody>
          <a:bodyPr>
            <a:noAutofit/>
          </a:bodyPr>
          <a:lstStyle/>
          <a:p>
            <a:pPr marL="0" indent="0" algn="just">
              <a:buNone/>
            </a:pPr>
            <a:r>
              <a:rPr lang="hr-HR" sz="17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Dostavnicu</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odnosno p</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otvrdu o obavljenoj dostavi </a:t>
            </a:r>
            <a:r>
              <a:rPr lang="vi-VN" sz="1700" b="1" u="sng" dirty="0">
                <a:solidFill>
                  <a:schemeClr val="bg2">
                    <a:lumMod val="2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potpisuju primatelj i dostavljač</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Primatelj će na</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dostavnici</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sam naznačiti datum i sat primitka. </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Ako primatelj ne zna pisati ili se nije u stanju potpisati, dostavljač će ga potpisati, naznačiti datum i sat primitka i staviti napomenu zašto je potpisao primatelja. </a:t>
            </a:r>
          </a:p>
          <a:p>
            <a:pPr marL="0" indent="0" algn="just">
              <a:buNone/>
            </a:pP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Ako </a:t>
            </a:r>
            <a:r>
              <a:rPr lang="vi-VN" sz="1700"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primatelj odbije potpisati dostavnicu</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dostavljač će to zabilježiti na dostavnici i naznačiti datum i sat</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predaje. Ako primatelj ne zna naznačit datum i sat primitka, učinit će to dostavljač te to naznačiti na</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dostavnici. U ovim slučajevima, dostava se smatra uredno obavljenom.</a:t>
            </a:r>
            <a:endPar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Kad </a:t>
            </a:r>
            <a:r>
              <a:rPr lang="vi-VN" sz="1700" b="1"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primatelj ili punoljetni član njegova domaćinstva odbije primiti dopis</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dostavljač će zabilježiti na</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dostavnici datum i sat i razlog odbijanja primitka, a dopis će ostaviti u stanu primatelja, u poslovnom prostoru</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gdje radi ili će, ako tako što nije moguće, dopis staviti na vrata stana ili poslovnog prostora ili ostaviti na</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mjestu gdje se uobičajenoostavlja pošta. Tako što naznačit će se na dostavnici. Time je dostava obavljena. </a:t>
            </a:r>
            <a:endPar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U slučaju </a:t>
            </a:r>
            <a:r>
              <a:rPr lang="vi-VN" sz="1700" b="1" u="sng"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dostave na mjestu počinjenja prekršaja</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ako primatelj svojim potpisom odbije potvrditi prijam odluke</a:t>
            </a:r>
            <a:r>
              <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ili drugog dopisa, dostavljač će zabilježiti na dostavnici datum i sat i razlog odbijanja primitka, a odluka ili drugi dopis ostavit će se primatelju tako što će mu se na pogodan način učiniti dostupnim i to će se zabilježiti, čime se dostava smatra uredno obavljenom.</a:t>
            </a:r>
            <a:endPar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vi-VN"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Dostavnicu kojom se dopis dostavlja pravnoj osobi, obrtniku ili drugoj osobi koja se bavi samostalnom djelatnošću potpisuje osoba koja je primila dopis. </a:t>
            </a:r>
            <a:endParaRPr lang="hr-HR" sz="17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a:buNone/>
            </a:pPr>
            <a:endParaRPr lang="hr-HR"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00100" y="428604"/>
            <a:ext cx="6522248" cy="598135"/>
          </a:xfrm>
        </p:spPr>
        <p:txBody>
          <a:bodyPr>
            <a:normAutofit/>
          </a:bodyPr>
          <a:lstStyle/>
          <a:p>
            <a:pPr algn="ctr"/>
            <a:r>
              <a:rPr lang="hr-HR" sz="2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ZAKLJUČAK</a:t>
            </a:r>
          </a:p>
        </p:txBody>
      </p:sp>
      <p:sp>
        <p:nvSpPr>
          <p:cNvPr id="3" name="Rezervirano mjesto sadržaja 2"/>
          <p:cNvSpPr>
            <a:spLocks noGrp="1"/>
          </p:cNvSpPr>
          <p:nvPr>
            <p:ph idx="1"/>
          </p:nvPr>
        </p:nvSpPr>
        <p:spPr>
          <a:xfrm>
            <a:off x="571472" y="1357298"/>
            <a:ext cx="7786742" cy="4714908"/>
          </a:xfrm>
        </p:spPr>
        <p:txBody>
          <a:bodyPr anchor="t">
            <a:noAutofit/>
          </a:bodyPr>
          <a:lstStyle/>
          <a:p>
            <a:pPr marL="0" indent="0" algn="just">
              <a:buNone/>
              <a:tabLst>
                <a:tab pos="361950" algn="l"/>
              </a:tabLst>
            </a:pPr>
            <a:r>
              <a:rPr lang="hr-HR" sz="2000" dirty="0">
                <a:solidFill>
                  <a:schemeClr val="bg2">
                    <a:lumMod val="25000"/>
                  </a:schemeClr>
                </a:solidFill>
                <a:latin typeface="Calibri" pitchFamily="34" charset="0"/>
                <a:cs typeface="Calibri" pitchFamily="34" charset="0"/>
              </a:rPr>
              <a:t>Prekršajni zakon jedan je od temeljnih </a:t>
            </a:r>
            <a:r>
              <a:rPr lang="hr-HR" sz="2000" dirty="0" err="1">
                <a:solidFill>
                  <a:schemeClr val="bg2">
                    <a:lumMod val="25000"/>
                  </a:schemeClr>
                </a:solidFill>
                <a:latin typeface="Calibri" pitchFamily="34" charset="0"/>
                <a:cs typeface="Calibri" pitchFamily="34" charset="0"/>
              </a:rPr>
              <a:t>postupovnih</a:t>
            </a:r>
            <a:r>
              <a:rPr lang="hr-HR" sz="2000" dirty="0">
                <a:solidFill>
                  <a:schemeClr val="bg2">
                    <a:lumMod val="25000"/>
                  </a:schemeClr>
                </a:solidFill>
                <a:latin typeface="Calibri" pitchFamily="34" charset="0"/>
                <a:cs typeface="Calibri" pitchFamily="34" charset="0"/>
              </a:rPr>
              <a:t> propisa za postupanje komunalnih redara u njihovom radu te je dobro poznavanje odredbi tog zakona od bitnog utjecaja na kvalitetu i učinkovitost rada komunalnog redarstva.</a:t>
            </a:r>
          </a:p>
          <a:p>
            <a:pPr marL="0" indent="0" algn="just">
              <a:buNone/>
              <a:tabLst>
                <a:tab pos="361950" algn="l"/>
              </a:tabLst>
            </a:pPr>
            <a:endParaRPr lang="hr-HR" sz="2000" dirty="0">
              <a:solidFill>
                <a:schemeClr val="bg2">
                  <a:lumMod val="25000"/>
                </a:schemeClr>
              </a:solidFill>
              <a:latin typeface="Calibri" pitchFamily="34" charset="0"/>
              <a:cs typeface="Calibri" pitchFamily="34" charset="0"/>
            </a:endParaRPr>
          </a:p>
          <a:p>
            <a:pPr marL="0" indent="0" algn="just">
              <a:buNone/>
              <a:tabLst>
                <a:tab pos="361950" algn="l"/>
              </a:tabLst>
            </a:pPr>
            <a:r>
              <a:rPr lang="hr-HR" sz="2000" dirty="0">
                <a:solidFill>
                  <a:schemeClr val="bg2">
                    <a:lumMod val="25000"/>
                  </a:schemeClr>
                </a:solidFill>
                <a:latin typeface="Calibri" pitchFamily="34" charset="0"/>
                <a:cs typeface="Calibri" pitchFamily="34" charset="0"/>
              </a:rPr>
              <a:t>Svrha izdavanja prekršajnih akata od strane komunalnog redarstva je da okrivljenik - počinitelj prekršaja pravomoćnom odlukom o prekršaju bude proglašen krivim, prvenstveno kako bi se na njega utjecalo da ubuduće ne čini prekršaje te da poštuje pravni sustav kao i da se utječe na sve građane da se ubuduće tako ponašaju (specijalna i generalna prevencija), s tim da ne treba zanemariti ni činjenicu da su novčane kazne naplaćene za prekršaje propisane odlukama JLS prihod proračuna te JLS</a:t>
            </a:r>
            <a:r>
              <a:rPr lang="hr-HR" sz="2000" b="1" dirty="0">
                <a:solidFill>
                  <a:schemeClr val="bg2">
                    <a:lumMod val="25000"/>
                  </a:schemeClr>
                </a:solidFill>
                <a:latin typeface="Calibri" pitchFamily="34" charset="0"/>
                <a:cs typeface="Calibri" pitchFamily="34" charset="0"/>
              </a:rPr>
              <a:t> </a:t>
            </a:r>
            <a:r>
              <a:rPr lang="hr-HR" sz="2000" dirty="0">
                <a:solidFill>
                  <a:schemeClr val="bg2">
                    <a:lumMod val="25000"/>
                  </a:schemeClr>
                </a:solidFill>
                <a:latin typeface="Calibri" pitchFamily="34" charset="0"/>
                <a:cs typeface="Calibri" pitchFamily="34" charset="0"/>
              </a:rPr>
              <a:t>na čijem su području prekršaji počinjeni.</a:t>
            </a:r>
          </a:p>
          <a:p>
            <a:pPr marL="0" indent="0" algn="just">
              <a:buNone/>
              <a:tabLst>
                <a:tab pos="361950" algn="l"/>
              </a:tabLst>
            </a:pPr>
            <a:endParaRPr lang="hr-HR" sz="2000" dirty="0">
              <a:solidFill>
                <a:schemeClr val="bg2">
                  <a:lumMod val="25000"/>
                </a:schemeClr>
              </a:solidFill>
              <a:latin typeface="Calibri" pitchFamily="34" charset="0"/>
              <a:cs typeface="Calibri" pitchFamily="34" charset="0"/>
            </a:endParaRPr>
          </a:p>
          <a:p>
            <a:pPr marL="68580" indent="0" algn="just">
              <a:buNone/>
            </a:pPr>
            <a:endParaRPr lang="hr-HR" sz="1800" dirty="0">
              <a:solidFill>
                <a:schemeClr val="bg2">
                  <a:lumMod val="25000"/>
                </a:schemeClr>
              </a:solidFill>
              <a:latin typeface="Calibri" pitchFamily="34" charset="0"/>
              <a:cs typeface="Calibri" pitchFamily="34" charset="0"/>
            </a:endParaRPr>
          </a:p>
          <a:p>
            <a:pPr marL="68580" indent="0" algn="just">
              <a:lnSpc>
                <a:spcPct val="150000"/>
              </a:lnSpc>
              <a:buNone/>
            </a:pPr>
            <a:endParaRPr lang="hr-HR" dirty="0">
              <a:effectLst>
                <a:outerShdw blurRad="38100" dist="38100" dir="2700000" algn="tl">
                  <a:srgbClr val="000000">
                    <a:alpha val="43137"/>
                  </a:srgbClr>
                </a:outerShdw>
              </a:effectLst>
              <a:latin typeface="Georgia" pitchFamily="18" charset="0"/>
            </a:endParaRPr>
          </a:p>
          <a:p>
            <a:pPr marL="68580" indent="0" algn="just">
              <a:lnSpc>
                <a:spcPct val="150000"/>
              </a:lnSpc>
              <a:buNone/>
            </a:pPr>
            <a:endParaRPr lang="hr-HR" sz="1600" dirty="0">
              <a:effectLst>
                <a:outerShdw blurRad="38100" dist="38100" dir="2700000" algn="tl">
                  <a:srgbClr val="000000">
                    <a:alpha val="43137"/>
                  </a:srgbClr>
                </a:outerShdw>
              </a:effectLst>
              <a:latin typeface="Georgia" pitchFamily="18" charset="0"/>
            </a:endParaRPr>
          </a:p>
          <a:p>
            <a:pPr marL="68580" indent="0" algn="just">
              <a:lnSpc>
                <a:spcPct val="150000"/>
              </a:lnSpc>
              <a:buNone/>
            </a:pPr>
            <a:endParaRPr lang="hr-HR" sz="1600" dirty="0">
              <a:effectLst>
                <a:outerShdw blurRad="38100" dist="38100" dir="2700000" algn="tl">
                  <a:srgbClr val="000000">
                    <a:alpha val="43137"/>
                  </a:srgbClr>
                </a:outerShdw>
              </a:effectLst>
              <a:latin typeface="Georgia" pitchFamily="18" charset="0"/>
            </a:endParaRPr>
          </a:p>
          <a:p>
            <a:pPr marL="68580" indent="0" algn="just">
              <a:lnSpc>
                <a:spcPct val="150000"/>
              </a:lnSpc>
              <a:buNone/>
            </a:pPr>
            <a:r>
              <a:rPr lang="hr-HR" sz="1600" i="1" dirty="0">
                <a:latin typeface="Georgia" pitchFamily="18"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928662" y="928670"/>
            <a:ext cx="6980250" cy="4786346"/>
          </a:xfrm>
        </p:spPr>
        <p:txBody>
          <a:bodyPr anchor="ctr">
            <a:normAutofit/>
          </a:bodyPr>
          <a:lstStyle/>
          <a:p>
            <a:pPr marL="0" indent="0" algn="ctr">
              <a:buNone/>
            </a:pPr>
            <a:endParaRPr lang="hr-HR" sz="4800" dirty="0">
              <a:effectLst>
                <a:outerShdw blurRad="38100" dist="38100" dir="2700000" algn="tl">
                  <a:srgbClr val="000000">
                    <a:alpha val="43137"/>
                  </a:srgbClr>
                </a:outerShdw>
              </a:effectLst>
              <a:latin typeface="Georgia" pitchFamily="18" charset="0"/>
              <a:cs typeface="Arial" panose="020B0604020202020204" pitchFamily="34" charset="0"/>
            </a:endParaRPr>
          </a:p>
          <a:p>
            <a:pPr marL="0" indent="0" algn="ctr">
              <a:buNone/>
            </a:pPr>
            <a:r>
              <a:rPr lang="hr-HR" sz="4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Hvala na pažnji!</a:t>
            </a:r>
          </a:p>
          <a:p>
            <a:pPr marL="0" indent="0">
              <a:buNone/>
            </a:pPr>
            <a:endParaRPr lang="hr-HR" sz="2200" dirty="0">
              <a:solidFill>
                <a:schemeClr val="bg2">
                  <a:lumMod val="25000"/>
                </a:schemeClr>
              </a:solidFill>
              <a:latin typeface="Calibri" pitchFamily="34" charset="0"/>
              <a:cs typeface="Calibri" pitchFamily="34" charset="0"/>
            </a:endParaRPr>
          </a:p>
          <a:p>
            <a:pPr marL="0" indent="0">
              <a:buNone/>
            </a:pPr>
            <a:endParaRPr lang="hr-HR" sz="22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endParaRPr>
          </a:p>
          <a:p>
            <a:pPr marL="0" indent="0">
              <a:buNone/>
            </a:pPr>
            <a:endParaRPr lang="hr-HR" sz="2200" dirty="0">
              <a:solidFill>
                <a:schemeClr val="bg2">
                  <a:lumMod val="25000"/>
                </a:schemeClr>
              </a:solidFill>
              <a:latin typeface="Calibri" pitchFamily="34" charset="0"/>
              <a:cs typeface="Calibri" pitchFamily="34" charset="0"/>
            </a:endParaRPr>
          </a:p>
          <a:p>
            <a:pPr>
              <a:buNone/>
            </a:pPr>
            <a:r>
              <a:rPr lang="hr-HR" sz="1600" b="1" i="1" dirty="0">
                <a:solidFill>
                  <a:schemeClr val="bg2">
                    <a:lumMod val="25000"/>
                  </a:schemeClr>
                </a:solidFill>
                <a:latin typeface="Calibri" pitchFamily="34" charset="0"/>
                <a:cs typeface="Calibri" pitchFamily="34" charset="0"/>
              </a:rPr>
              <a:t>Matko </a:t>
            </a:r>
            <a:r>
              <a:rPr lang="hr-HR" sz="1600" b="1" i="1" dirty="0" err="1">
                <a:solidFill>
                  <a:schemeClr val="bg2">
                    <a:lumMod val="25000"/>
                  </a:schemeClr>
                </a:solidFill>
                <a:latin typeface="Calibri" pitchFamily="34" charset="0"/>
                <a:cs typeface="Calibri" pitchFamily="34" charset="0"/>
              </a:rPr>
              <a:t>Lovreta</a:t>
            </a:r>
            <a:r>
              <a:rPr lang="hr-HR" sz="1600" b="1" i="1" dirty="0">
                <a:solidFill>
                  <a:schemeClr val="bg2">
                    <a:lumMod val="25000"/>
                  </a:schemeClr>
                </a:solidFill>
                <a:latin typeface="Calibri" pitchFamily="34" charset="0"/>
                <a:cs typeface="Calibri" pitchFamily="34" charset="0"/>
              </a:rPr>
              <a:t>, </a:t>
            </a:r>
            <a:r>
              <a:rPr lang="hr-HR" sz="1600" b="1" i="1" dirty="0" err="1">
                <a:solidFill>
                  <a:schemeClr val="bg2">
                    <a:lumMod val="25000"/>
                  </a:schemeClr>
                </a:solidFill>
                <a:latin typeface="Calibri" pitchFamily="34" charset="0"/>
                <a:cs typeface="Calibri" pitchFamily="34" charset="0"/>
              </a:rPr>
              <a:t>dipl.iur</a:t>
            </a:r>
            <a:r>
              <a:rPr lang="hr-HR" sz="1600" b="1" i="1" dirty="0">
                <a:solidFill>
                  <a:schemeClr val="bg2">
                    <a:lumMod val="25000"/>
                  </a:schemeClr>
                </a:solidFill>
                <a:latin typeface="Calibri" pitchFamily="34" charset="0"/>
                <a:cs typeface="Calibri" pitchFamily="34" charset="0"/>
              </a:rPr>
              <a:t>.</a:t>
            </a:r>
          </a:p>
          <a:p>
            <a:pPr>
              <a:buNone/>
            </a:pPr>
            <a:r>
              <a:rPr lang="hr-HR" sz="1600" i="1" dirty="0">
                <a:solidFill>
                  <a:schemeClr val="bg2">
                    <a:lumMod val="25000"/>
                  </a:schemeClr>
                </a:solidFill>
                <a:latin typeface="Calibri" pitchFamily="34" charset="0"/>
                <a:cs typeface="Calibri" pitchFamily="34" charset="0"/>
              </a:rPr>
              <a:t>pročelnik Upravnog odjela za razvoj</a:t>
            </a:r>
          </a:p>
          <a:p>
            <a:pPr>
              <a:buNone/>
            </a:pPr>
            <a:r>
              <a:rPr lang="hr-HR" sz="1600" i="1" dirty="0">
                <a:solidFill>
                  <a:schemeClr val="bg2">
                    <a:lumMod val="25000"/>
                  </a:schemeClr>
                </a:solidFill>
                <a:latin typeface="Calibri" pitchFamily="34" charset="0"/>
                <a:cs typeface="Calibri" pitchFamily="34" charset="0"/>
              </a:rPr>
              <a:t>Grada Makarske</a:t>
            </a:r>
            <a:endParaRPr lang="hr-HR" sz="1600" dirty="0">
              <a:solidFill>
                <a:schemeClr val="bg2">
                  <a:lumMod val="25000"/>
                </a:schemeClr>
              </a:solidFill>
              <a:latin typeface="Calibri" pitchFamily="34" charset="0"/>
              <a:cs typeface="Calibri" pitchFamily="34" charset="0"/>
            </a:endParaRPr>
          </a:p>
          <a:p>
            <a:pPr marL="0" indent="0">
              <a:buNone/>
            </a:pPr>
            <a:endParaRPr lang="hr-HR" sz="1700" dirty="0">
              <a:latin typeface="Arial" panose="020B0604020202020204" pitchFamily="34" charset="0"/>
              <a:cs typeface="Arial" panose="020B0604020202020204" pitchFamily="34" charset="0"/>
            </a:endParaRPr>
          </a:p>
          <a:p>
            <a:pPr marL="0" indent="0">
              <a:buNone/>
            </a:pPr>
            <a:endParaRPr lang="hr-HR" sz="2200" dirty="0">
              <a:latin typeface="Arial" panose="020B0604020202020204" pitchFamily="34" charset="0"/>
              <a:cs typeface="Arial" panose="020B0604020202020204" pitchFamily="34" charset="0"/>
            </a:endParaRPr>
          </a:p>
          <a:p>
            <a:pPr marL="0" indent="0">
              <a:buNone/>
            </a:pP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934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714356"/>
            <a:ext cx="7929618" cy="4873752"/>
          </a:xfrm>
        </p:spPr>
        <p:txBody>
          <a:bodyPr>
            <a:noAutofit/>
          </a:bodyPr>
          <a:lstStyle/>
          <a:p>
            <a:pPr marL="0" indent="0" algn="just">
              <a:buNone/>
            </a:pPr>
            <a:r>
              <a:rPr lang="hr-HR" sz="1800" b="1"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Komunalni redari</a:t>
            </a: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1800" dirty="0">
                <a:solidFill>
                  <a:schemeClr val="accent1">
                    <a:lumMod val="50000"/>
                  </a:schemeClr>
                </a:solidFill>
                <a:latin typeface="Calibri" pitchFamily="34" charset="0"/>
                <a:cs typeface="Calibri" pitchFamily="34" charset="0"/>
              </a:rPr>
              <a:t>imaju ovlasti obavljanja nadzora propisane Zakonom o komunalnom gospodarstvu, odlukom o komunalnom redu i posebnim zakonima:</a:t>
            </a:r>
          </a:p>
          <a:p>
            <a:pPr marL="0" indent="0" algn="just">
              <a:buNone/>
            </a:pPr>
            <a:endParaRPr lang="hr-HR" sz="800" dirty="0">
              <a:solidFill>
                <a:schemeClr val="accent1">
                  <a:lumMod val="50000"/>
                </a:schemeClr>
              </a:solidFill>
              <a:latin typeface="Calibri" pitchFamily="34" charset="0"/>
              <a:cs typeface="Calibri" pitchFamily="34" charset="0"/>
            </a:endParaRP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zaštiti životinja</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zaštiti od buke</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 o cestama</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gospodarenju otpadom</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građevinskoj inspekciji </a:t>
            </a:r>
          </a:p>
          <a:p>
            <a:pPr marL="806450" lvl="0" indent="-88900">
              <a:buClr>
                <a:schemeClr val="accent1">
                  <a:lumMod val="50000"/>
                </a:schemeClr>
              </a:buClr>
              <a:buFont typeface="Wingdings" pitchFamily="2" charset="2"/>
              <a:buChar char="Ø"/>
            </a:pPr>
            <a:r>
              <a:rPr lang="pl-PL" sz="1800" i="1" dirty="0">
                <a:solidFill>
                  <a:schemeClr val="accent1">
                    <a:lumMod val="50000"/>
                  </a:schemeClr>
                </a:solidFill>
                <a:latin typeface="Calibri" pitchFamily="34" charset="0"/>
                <a:cs typeface="Calibri" pitchFamily="34" charset="0"/>
              </a:rPr>
              <a:t> </a:t>
            </a:r>
            <a:r>
              <a:rPr lang="pl-PL"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Pravilnik o jednostavnim i drugim građevinama i radovima</a:t>
            </a:r>
          </a:p>
          <a:p>
            <a:pPr marL="806450" lvl="0" indent="-88900">
              <a:buClr>
                <a:schemeClr val="accent1">
                  <a:lumMod val="50000"/>
                </a:schemeClr>
              </a:buClr>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ea typeface="Times New Roman" panose="02020603050405020304" pitchFamily="18" charset="0"/>
                <a:cs typeface="Calibri" pitchFamily="34" charset="0"/>
              </a:rPr>
              <a:t> Naputak ministra graditeljstva i prostornog uređenja o novčanim kaznama koje izriču komunalni redari</a:t>
            </a:r>
          </a:p>
          <a:p>
            <a:pPr marL="806450" lvl="0" indent="-88900">
              <a:buClr>
                <a:schemeClr val="accent1">
                  <a:lumMod val="50000"/>
                </a:schemeClr>
              </a:buClr>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Pravilnik o zahvatima u prostoru koji se ne smatraju građenjem, a za koje se  izdaje lokacijska dozvola</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prijevozu u cestovnom prometu</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zaštiti od svjetlosnog onečišćenja </a:t>
            </a:r>
          </a:p>
          <a:p>
            <a:pPr marL="273050" lvl="0" indent="174625">
              <a:buClr>
                <a:schemeClr val="accent1">
                  <a:lumMod val="50000"/>
                </a:schemeClr>
              </a:buClr>
              <a:buFont typeface="Wingdings" pitchFamily="2" charset="2"/>
              <a:buChar char="v"/>
            </a:pPr>
            <a:r>
              <a:rPr lang="hr-HR" sz="1800" b="1"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ugostiteljskoj djelatnosti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28596" y="571480"/>
            <a:ext cx="8143932" cy="5616720"/>
          </a:xfrm>
        </p:spPr>
        <p:txBody>
          <a:bodyPr>
            <a:normAutofit/>
          </a:bodyPr>
          <a:lstStyle/>
          <a:p>
            <a:pPr marL="0" indent="0" algn="just">
              <a:lnSpc>
                <a:spcPct val="120000"/>
              </a:lnSpc>
              <a:buNone/>
            </a:pPr>
            <a:r>
              <a:rPr lang="hr-HR" sz="1900" b="1" u="sng" dirty="0">
                <a:solidFill>
                  <a:schemeClr val="accent1">
                    <a:lumMod val="50000"/>
                  </a:schemeClr>
                </a:solidFill>
                <a:latin typeface="Calibri" pitchFamily="34" charset="0"/>
                <a:cs typeface="Calibri" pitchFamily="34" charset="0"/>
              </a:rPr>
              <a:t>Komunalni redari imaju ovlast obavljanja nadzora i nad provedbom općih akta </a:t>
            </a:r>
            <a:r>
              <a:rPr lang="hr-HR" sz="1900" b="1" u="sng" dirty="0" err="1">
                <a:solidFill>
                  <a:schemeClr val="accent1">
                    <a:lumMod val="50000"/>
                  </a:schemeClr>
                </a:solidFill>
                <a:latin typeface="Calibri" pitchFamily="34" charset="0"/>
                <a:cs typeface="Calibri" pitchFamily="34" charset="0"/>
              </a:rPr>
              <a:t>JLS</a:t>
            </a:r>
            <a:r>
              <a:rPr lang="hr-HR" sz="1900" b="1" u="sng" dirty="0">
                <a:solidFill>
                  <a:schemeClr val="accent1">
                    <a:lumMod val="50000"/>
                  </a:schemeClr>
                </a:solidFill>
                <a:latin typeface="Calibri" pitchFamily="34" charset="0"/>
                <a:cs typeface="Calibri" pitchFamily="34" charset="0"/>
              </a:rPr>
              <a:t>:</a:t>
            </a:r>
          </a:p>
          <a:p>
            <a:pPr marL="449263" indent="-184150" algn="just">
              <a:lnSpc>
                <a:spcPct val="120000"/>
              </a:lnSpc>
              <a:spcBef>
                <a:spcPts val="0"/>
              </a:spcBef>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komunalnom redu</a:t>
            </a:r>
          </a:p>
          <a:p>
            <a:pPr marL="449263" indent="-184150" algn="just">
              <a:lnSpc>
                <a:spcPct val="120000"/>
              </a:lnSpc>
              <a:spcBef>
                <a:spcPts val="0"/>
              </a:spcBef>
              <a:buFont typeface="Wingdings" pitchFamily="2" charset="2"/>
              <a:buChar char="Ø"/>
            </a:pP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 uvjetima i načinu držanja kućnih ljubimaca i načinu postupanja s napuštenim i izgubljenim životinjama te divljim životinjama, </a:t>
            </a:r>
          </a:p>
          <a:p>
            <a:pPr marL="449263" indent="-184150" algn="just">
              <a:lnSpc>
                <a:spcPct val="120000"/>
              </a:lnSpc>
              <a:spcBef>
                <a:spcPts val="0"/>
              </a:spcBef>
              <a:buFont typeface="Wingdings" pitchFamily="2" charset="2"/>
              <a:buChar char="Ø"/>
            </a:pP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a:t>
            </a:r>
            <a:r>
              <a:rPr lang="en-US"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 </a:t>
            </a: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nerazvrstanim</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cestama</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marL="449263" indent="-184150" algn="just">
              <a:lnSpc>
                <a:spcPct val="120000"/>
              </a:lnSpc>
              <a:spcBef>
                <a:spcPts val="0"/>
              </a:spcBef>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mjerama nepropisnog odbacivanja otpada i mjerama za uklanjanje odbačenog otpada,</a:t>
            </a:r>
          </a:p>
          <a:p>
            <a:pPr marL="449263" indent="-184150" algn="just">
              <a:lnSpc>
                <a:spcPct val="120000"/>
              </a:lnSpc>
              <a:spcBef>
                <a:spcPts val="0"/>
              </a:spcBef>
              <a:buFont typeface="Wingdings" pitchFamily="2" charset="2"/>
              <a:buChar char="Ø"/>
            </a:pP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a:t>
            </a:r>
            <a:r>
              <a:rPr lang="en-US"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 </a:t>
            </a: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javnom</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redu</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i</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miru</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p>
          <a:p>
            <a:pPr marL="449263" indent="-184150" algn="just">
              <a:lnSpc>
                <a:spcPct val="120000"/>
              </a:lnSpc>
              <a:spcBef>
                <a:spcPts val="0"/>
              </a:spcBef>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privremenoj zabrani izvođenja građevinskih radova na području </a:t>
            </a:r>
            <a:r>
              <a:rPr lang="hr-HR"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p>
          <a:p>
            <a:pPr marL="449263" indent="-184150" algn="just">
              <a:lnSpc>
                <a:spcPct val="120000"/>
              </a:lnSpc>
              <a:spcBef>
                <a:spcPts val="0"/>
              </a:spcBef>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dozvoljenom prekoračenju najviše dopuštene razine buke,</a:t>
            </a:r>
          </a:p>
          <a:p>
            <a:pPr marL="449263" lvl="0" indent="-184150" algn="just">
              <a:lnSpc>
                <a:spcPct val="120000"/>
              </a:lnSpc>
              <a:spcBef>
                <a:spcPts val="0"/>
              </a:spcBef>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obavljanju dimnjačarskih poslova </a:t>
            </a:r>
          </a:p>
          <a:p>
            <a:pPr marL="449263" lvl="0" indent="-184150" algn="just">
              <a:lnSpc>
                <a:spcPct val="120000"/>
              </a:lnSpc>
              <a:spcBef>
                <a:spcPts val="0"/>
              </a:spcBef>
              <a:buFont typeface="Wingdings" pitchFamily="2" charset="2"/>
              <a:buChar char="Ø"/>
            </a:pP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davanju na korištenje javnih površina i drugih nekretnina, privremenih objekata te reklamnih i oglasnih predmeta u vlasništvu </a:t>
            </a:r>
            <a:r>
              <a:rPr lang="hr-HR"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 i </a:t>
            </a:r>
            <a:r>
              <a:rPr lang="hr-HR" sz="18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dr</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a:buNone/>
            </a:pPr>
            <a:endParaRPr lang="hr-HR" sz="1800" i="1" dirty="0">
              <a:solidFill>
                <a:srgbClr val="00206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utnik 3"/>
          <p:cNvSpPr/>
          <p:nvPr/>
        </p:nvSpPr>
        <p:spPr>
          <a:xfrm>
            <a:off x="571472" y="714356"/>
            <a:ext cx="7715304" cy="5570756"/>
          </a:xfrm>
          <a:prstGeom prst="rect">
            <a:avLst/>
          </a:prstGeom>
        </p:spPr>
        <p:txBody>
          <a:bodyPr wrap="square">
            <a:spAutoFit/>
          </a:bodyPr>
          <a:lstStyle/>
          <a:p>
            <a:pPr algn="ctr"/>
            <a:r>
              <a:rPr lang="hr-HR" sz="2800" b="1" dirty="0" err="1">
                <a:solidFill>
                  <a:schemeClr val="accent1">
                    <a:lumMod val="50000"/>
                  </a:schemeClr>
                </a:solidFill>
                <a:latin typeface="Calibri" pitchFamily="34" charset="0"/>
                <a:cs typeface="Calibri" pitchFamily="34" charset="0"/>
              </a:rPr>
              <a:t>POSTUPOVNI</a:t>
            </a:r>
            <a:r>
              <a:rPr lang="hr-HR" sz="2800" b="1" dirty="0">
                <a:solidFill>
                  <a:schemeClr val="accent1">
                    <a:lumMod val="50000"/>
                  </a:schemeClr>
                </a:solidFill>
                <a:latin typeface="Calibri" pitchFamily="34" charset="0"/>
                <a:cs typeface="Calibri" pitchFamily="34" charset="0"/>
              </a:rPr>
              <a:t> PROPISI U RADU KOMUNALNOG REDARSTVA </a:t>
            </a:r>
          </a:p>
          <a:p>
            <a:pPr algn="just"/>
            <a:endParaRPr lang="hr-HR" sz="2000" dirty="0">
              <a:solidFill>
                <a:schemeClr val="accent1">
                  <a:lumMod val="50000"/>
                </a:schemeClr>
              </a:solidFill>
              <a:latin typeface="Calibri" pitchFamily="34" charset="0"/>
              <a:cs typeface="Calibri" pitchFamily="34" charset="0"/>
            </a:endParaRPr>
          </a:p>
          <a:p>
            <a:pPr algn="just"/>
            <a:endParaRPr lang="hr-HR" sz="2000" dirty="0">
              <a:solidFill>
                <a:schemeClr val="accent1">
                  <a:lumMod val="50000"/>
                </a:schemeClr>
              </a:solidFill>
              <a:latin typeface="Calibri" pitchFamily="34" charset="0"/>
              <a:cs typeface="Calibri" pitchFamily="34" charset="0"/>
            </a:endParaRPr>
          </a:p>
          <a:p>
            <a:pPr algn="just"/>
            <a:r>
              <a:rPr lang="hr-HR" sz="20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Dva temeljna </a:t>
            </a:r>
            <a:r>
              <a:rPr lang="hr-HR" sz="2000" b="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postupovna</a:t>
            </a:r>
            <a:r>
              <a:rPr lang="hr-HR" sz="20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propisa:</a:t>
            </a:r>
          </a:p>
          <a:p>
            <a:pPr algn="just"/>
            <a:endParaRPr lang="hr-HR" sz="2000" dirty="0">
              <a:solidFill>
                <a:srgbClr val="002060"/>
              </a:solidFill>
              <a:latin typeface="Calibri" pitchFamily="34" charset="0"/>
              <a:cs typeface="Calibri" pitchFamily="34" charset="0"/>
            </a:endParaRPr>
          </a:p>
          <a:p>
            <a:pPr marL="361950" indent="-361950" algn="just">
              <a:buFont typeface="Wingdings" pitchFamily="2" charset="2"/>
              <a:buChar char="Ø"/>
            </a:pPr>
            <a:r>
              <a:rPr lang="hr-HR" sz="2000" b="1" dirty="0">
                <a:solidFill>
                  <a:srgbClr val="FF0000"/>
                </a:solidFill>
                <a:effectLst>
                  <a:outerShdw blurRad="38100" dist="38100" dir="2700000" algn="tl">
                    <a:srgbClr val="000000">
                      <a:alpha val="43137"/>
                    </a:srgbClr>
                  </a:outerShdw>
                </a:effectLst>
                <a:latin typeface="Calibri" pitchFamily="34" charset="0"/>
                <a:cs typeface="Calibri" pitchFamily="34" charset="0"/>
              </a:rPr>
              <a:t>Prekršajni zakon </a:t>
            </a:r>
            <a:r>
              <a:rPr lang="hr-HR" sz="2000" dirty="0">
                <a:solidFill>
                  <a:schemeClr val="accent1">
                    <a:lumMod val="50000"/>
                  </a:schemeClr>
                </a:solidFill>
                <a:latin typeface="Calibri" pitchFamily="34" charset="0"/>
                <a:cs typeface="Calibri" pitchFamily="34" charset="0"/>
              </a:rPr>
              <a:t>(Narodne novine broj, 107/07, 39/13, 157/13, 110/15  i 70/17, 118/18 i 114/22) – kao lex generalis u postupanju redarstva u </a:t>
            </a:r>
            <a:r>
              <a:rPr lang="hr-HR" sz="20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prekršajnom postupku</a:t>
            </a:r>
            <a:r>
              <a:rPr lang="hr-HR"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dirty="0">
                <a:solidFill>
                  <a:schemeClr val="accent1">
                    <a:lumMod val="50000"/>
                  </a:schemeClr>
                </a:solidFill>
                <a:latin typeface="Calibri" pitchFamily="34" charset="0"/>
                <a:cs typeface="Calibri" pitchFamily="34" charset="0"/>
              </a:rPr>
              <a:t>PZ propisuje odredbe koje se odnose na sve prekršaje propisane u drugim zakonima i </a:t>
            </a:r>
            <a:r>
              <a:rPr lang="hr-HR" sz="20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drugim propisima</a:t>
            </a:r>
            <a:r>
              <a:rPr lang="hr-HR" sz="2000" dirty="0">
                <a:solidFill>
                  <a:schemeClr val="accent1">
                    <a:lumMod val="50000"/>
                  </a:schemeClr>
                </a:solidFill>
                <a:latin typeface="Calibri" pitchFamily="34" charset="0"/>
                <a:cs typeface="Calibri" pitchFamily="34" charset="0"/>
              </a:rPr>
              <a:t> (</a:t>
            </a:r>
            <a:r>
              <a:rPr lang="hr-HR"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odluke jedinica lokalne samouprave</a:t>
            </a:r>
            <a:r>
              <a:rPr lang="hr-HR" sz="2000" dirty="0">
                <a:solidFill>
                  <a:schemeClr val="accent1">
                    <a:lumMod val="50000"/>
                  </a:schemeClr>
                </a:solidFill>
                <a:latin typeface="Calibri" pitchFamily="34" charset="0"/>
                <a:cs typeface="Calibri" pitchFamily="34" charset="0"/>
              </a:rPr>
              <a:t>) kojima se propisuju prekršaji i njihove sankcije)</a:t>
            </a:r>
          </a:p>
          <a:p>
            <a:pPr marL="361950" indent="-361950" algn="just"/>
            <a:endParaRPr lang="hr-HR" sz="2000" dirty="0">
              <a:solidFill>
                <a:srgbClr val="002060"/>
              </a:solidFill>
              <a:latin typeface="Calibri" pitchFamily="34" charset="0"/>
              <a:cs typeface="Calibri" pitchFamily="34" charset="0"/>
            </a:endParaRPr>
          </a:p>
          <a:p>
            <a:pPr algn="just">
              <a:buFont typeface="Wingdings" pitchFamily="2" charset="2"/>
              <a:buChar char="Ø"/>
            </a:pPr>
            <a:r>
              <a:rPr lang="hr-HR" sz="2000" b="1" dirty="0">
                <a:solidFill>
                  <a:srgbClr val="002060"/>
                </a:solidFill>
                <a:latin typeface="Calibri" pitchFamily="34" charset="0"/>
                <a:cs typeface="Calibri" pitchFamily="34" charset="0"/>
              </a:rPr>
              <a:t>  </a:t>
            </a:r>
            <a:r>
              <a:rPr lang="hr-HR" sz="2000" b="1" dirty="0">
                <a:solidFill>
                  <a:srgbClr val="FF0000"/>
                </a:solidFill>
                <a:effectLst>
                  <a:outerShdw blurRad="38100" dist="38100" dir="2700000" algn="tl">
                    <a:srgbClr val="000000">
                      <a:alpha val="43137"/>
                    </a:srgbClr>
                  </a:outerShdw>
                </a:effectLst>
                <a:latin typeface="Calibri" pitchFamily="34" charset="0"/>
                <a:cs typeface="Calibri" pitchFamily="34" charset="0"/>
              </a:rPr>
              <a:t>Zakona o općem upravnom postupku </a:t>
            </a:r>
            <a:r>
              <a:rPr lang="hr-HR" sz="2000" dirty="0">
                <a:solidFill>
                  <a:schemeClr val="accent1">
                    <a:lumMod val="50000"/>
                  </a:schemeClr>
                </a:solidFill>
                <a:latin typeface="Calibri" pitchFamily="34" charset="0"/>
                <a:cs typeface="Calibri" pitchFamily="34" charset="0"/>
              </a:rPr>
              <a:t>(Narodne novine broj </a:t>
            </a:r>
            <a:r>
              <a:rPr lang="hr-HR" sz="2000" dirty="0" err="1">
                <a:solidFill>
                  <a:schemeClr val="accent1">
                    <a:lumMod val="50000"/>
                  </a:schemeClr>
                </a:solidFill>
                <a:latin typeface="Calibri" pitchFamily="34" charset="0"/>
                <a:cs typeface="Calibri" pitchFamily="34" charset="0"/>
              </a:rPr>
              <a:t>47</a:t>
            </a:r>
            <a:r>
              <a:rPr lang="hr-HR" sz="2000" dirty="0">
                <a:solidFill>
                  <a:schemeClr val="accent1">
                    <a:lumMod val="50000"/>
                  </a:schemeClr>
                </a:solidFill>
                <a:latin typeface="Calibri" pitchFamily="34" charset="0"/>
                <a:cs typeface="Calibri" pitchFamily="34" charset="0"/>
              </a:rPr>
              <a:t>/</a:t>
            </a:r>
            <a:r>
              <a:rPr lang="hr-HR" sz="2000" dirty="0" err="1">
                <a:solidFill>
                  <a:schemeClr val="accent1">
                    <a:lumMod val="50000"/>
                  </a:schemeClr>
                </a:solidFill>
                <a:latin typeface="Calibri" pitchFamily="34" charset="0"/>
                <a:cs typeface="Calibri" pitchFamily="34" charset="0"/>
              </a:rPr>
              <a:t>09</a:t>
            </a:r>
            <a:r>
              <a:rPr lang="hr-HR" sz="2000" dirty="0">
                <a:solidFill>
                  <a:schemeClr val="accent1">
                    <a:lumMod val="50000"/>
                  </a:schemeClr>
                </a:solidFill>
                <a:latin typeface="Calibri" pitchFamily="34" charset="0"/>
                <a:cs typeface="Calibri" pitchFamily="34" charset="0"/>
              </a:rPr>
              <a:t> i      </a:t>
            </a:r>
          </a:p>
          <a:p>
            <a:pPr algn="just"/>
            <a:r>
              <a:rPr lang="hr-HR" sz="2000" dirty="0">
                <a:solidFill>
                  <a:schemeClr val="accent1">
                    <a:lumMod val="50000"/>
                  </a:schemeClr>
                </a:solidFill>
                <a:latin typeface="Calibri" pitchFamily="34" charset="0"/>
                <a:cs typeface="Calibri" pitchFamily="34" charset="0"/>
              </a:rPr>
              <a:t>     </a:t>
            </a:r>
            <a:r>
              <a:rPr lang="hr-HR" sz="2000" dirty="0" err="1">
                <a:solidFill>
                  <a:schemeClr val="accent1">
                    <a:lumMod val="50000"/>
                  </a:schemeClr>
                </a:solidFill>
                <a:latin typeface="Calibri" pitchFamily="34" charset="0"/>
                <a:cs typeface="Calibri" pitchFamily="34" charset="0"/>
              </a:rPr>
              <a:t>110</a:t>
            </a:r>
            <a:r>
              <a:rPr lang="hr-HR" sz="2000" dirty="0">
                <a:solidFill>
                  <a:schemeClr val="accent1">
                    <a:lumMod val="50000"/>
                  </a:schemeClr>
                </a:solidFill>
                <a:latin typeface="Calibri" pitchFamily="34" charset="0"/>
                <a:cs typeface="Calibri" pitchFamily="34" charset="0"/>
              </a:rPr>
              <a:t>/</a:t>
            </a:r>
            <a:r>
              <a:rPr lang="hr-HR" sz="2000" dirty="0" err="1">
                <a:solidFill>
                  <a:schemeClr val="accent1">
                    <a:lumMod val="50000"/>
                  </a:schemeClr>
                </a:solidFill>
                <a:latin typeface="Calibri" pitchFamily="34" charset="0"/>
                <a:cs typeface="Calibri" pitchFamily="34" charset="0"/>
              </a:rPr>
              <a:t>21</a:t>
            </a:r>
            <a:r>
              <a:rPr lang="hr-HR" sz="2000" dirty="0">
                <a:solidFill>
                  <a:schemeClr val="accent1">
                    <a:lumMod val="50000"/>
                  </a:schemeClr>
                </a:solidFill>
                <a:latin typeface="Calibri" pitchFamily="34" charset="0"/>
                <a:cs typeface="Calibri" pitchFamily="34" charset="0"/>
              </a:rPr>
              <a:t>) - kao </a:t>
            </a:r>
            <a:r>
              <a:rPr lang="hr-HR" sz="2000" dirty="0" err="1">
                <a:solidFill>
                  <a:schemeClr val="accent1">
                    <a:lumMod val="50000"/>
                  </a:schemeClr>
                </a:solidFill>
                <a:latin typeface="Calibri" pitchFamily="34" charset="0"/>
                <a:cs typeface="Calibri" pitchFamily="34" charset="0"/>
              </a:rPr>
              <a:t>lex</a:t>
            </a:r>
            <a:r>
              <a:rPr lang="hr-HR" sz="2000" dirty="0">
                <a:solidFill>
                  <a:schemeClr val="accent1">
                    <a:lumMod val="50000"/>
                  </a:schemeClr>
                </a:solidFill>
                <a:latin typeface="Calibri" pitchFamily="34" charset="0"/>
                <a:cs typeface="Calibri" pitchFamily="34" charset="0"/>
              </a:rPr>
              <a:t> </a:t>
            </a:r>
            <a:r>
              <a:rPr lang="hr-HR" sz="2000" dirty="0" err="1">
                <a:solidFill>
                  <a:schemeClr val="accent1">
                    <a:lumMod val="50000"/>
                  </a:schemeClr>
                </a:solidFill>
                <a:latin typeface="Calibri" pitchFamily="34" charset="0"/>
                <a:cs typeface="Calibri" pitchFamily="34" charset="0"/>
              </a:rPr>
              <a:t>generalis</a:t>
            </a:r>
            <a:r>
              <a:rPr lang="hr-HR" sz="2000" dirty="0">
                <a:solidFill>
                  <a:schemeClr val="accent1">
                    <a:lumMod val="50000"/>
                  </a:schemeClr>
                </a:solidFill>
                <a:latin typeface="Calibri" pitchFamily="34" charset="0"/>
                <a:cs typeface="Calibri" pitchFamily="34" charset="0"/>
              </a:rPr>
              <a:t> u postupanju redarstva u </a:t>
            </a:r>
            <a:r>
              <a:rPr lang="hr-HR" sz="20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upravnom </a:t>
            </a:r>
          </a:p>
          <a:p>
            <a:pPr algn="just"/>
            <a:r>
              <a:rPr lang="hr-HR"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postupku</a:t>
            </a:r>
          </a:p>
          <a:p>
            <a:pPr algn="just">
              <a:buNone/>
            </a:pPr>
            <a:endParaRPr lang="hr-HR" sz="2000" u="sng" dirty="0">
              <a:solidFill>
                <a:srgbClr val="002060"/>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00100" y="1071546"/>
            <a:ext cx="6858048" cy="500066"/>
          </a:xfrm>
        </p:spPr>
        <p:txBody>
          <a:bodyPr>
            <a:normAutofit fontScale="90000"/>
          </a:bodyPr>
          <a:lstStyle/>
          <a:p>
            <a:pPr algn="ctr"/>
            <a:r>
              <a:rPr lang="hr-HR" sz="27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PREKRŠAJNI ZAKON </a:t>
            </a:r>
            <a:br>
              <a:rPr lang="hr-HR" sz="22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br>
            <a:r>
              <a:rPr lang="hr-HR"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(nn broj, 107/07, 39/13, 157/13, 110/15, 70/17, 118/18 i 114/22)</a:t>
            </a:r>
            <a:br>
              <a:rPr lang="hr-HR" sz="2000" dirty="0">
                <a:effectLst>
                  <a:outerShdw blurRad="38100" dist="38100" dir="2700000" algn="tl">
                    <a:srgbClr val="000000">
                      <a:alpha val="43137"/>
                    </a:srgbClr>
                  </a:outerShdw>
                </a:effectLst>
                <a:latin typeface="Georgia" pitchFamily="18" charset="0"/>
              </a:rPr>
            </a:br>
            <a:endParaRPr lang="hr-HR" sz="2000" dirty="0">
              <a:effectLst>
                <a:outerShdw blurRad="38100" dist="38100" dir="2700000" algn="tl">
                  <a:srgbClr val="000000">
                    <a:alpha val="43137"/>
                  </a:srgbClr>
                </a:outerShdw>
              </a:effectLst>
            </a:endParaRPr>
          </a:p>
        </p:txBody>
      </p:sp>
      <p:sp>
        <p:nvSpPr>
          <p:cNvPr id="3" name="Rezervirano mjesto sadržaja 2"/>
          <p:cNvSpPr>
            <a:spLocks noGrp="1"/>
          </p:cNvSpPr>
          <p:nvPr>
            <p:ph sz="quarter" idx="1"/>
          </p:nvPr>
        </p:nvSpPr>
        <p:spPr>
          <a:xfrm>
            <a:off x="500034" y="1428736"/>
            <a:ext cx="8001056" cy="4786346"/>
          </a:xfrm>
        </p:spPr>
        <p:txBody>
          <a:bodyPr>
            <a:noAutofit/>
          </a:bodyPr>
          <a:lstStyle/>
          <a:p>
            <a:pPr>
              <a:buNone/>
            </a:pP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Načelo zakonitosti </a:t>
            </a:r>
            <a:r>
              <a:rPr lang="hr-HR" sz="1700" b="1" dirty="0">
                <a:solidFill>
                  <a:schemeClr val="bg2">
                    <a:lumMod val="25000"/>
                  </a:schemeClr>
                </a:solidFill>
                <a:latin typeface="Calibri" pitchFamily="34" charset="0"/>
                <a:cs typeface="Calibri" pitchFamily="34" charset="0"/>
              </a:rPr>
              <a:t>- </a:t>
            </a:r>
            <a:r>
              <a:rPr lang="hr-HR" sz="1700" i="1" dirty="0">
                <a:solidFill>
                  <a:schemeClr val="bg2">
                    <a:lumMod val="25000"/>
                  </a:schemeClr>
                </a:solidFill>
                <a:latin typeface="Calibri" pitchFamily="34" charset="0"/>
                <a:cs typeface="Calibri" pitchFamily="34" charset="0"/>
              </a:rPr>
              <a:t>Članak 2. PZ-a </a:t>
            </a:r>
            <a:endParaRPr lang="hr-HR" sz="1700" b="1" dirty="0">
              <a:solidFill>
                <a:schemeClr val="bg2">
                  <a:lumMod val="25000"/>
                </a:schemeClr>
              </a:solidFill>
              <a:latin typeface="Calibri" pitchFamily="34" charset="0"/>
              <a:cs typeface="Calibri" pitchFamily="34" charset="0"/>
            </a:endParaRPr>
          </a:p>
          <a:p>
            <a:pPr marL="0" indent="0" algn="just">
              <a:buNone/>
            </a:pPr>
            <a:r>
              <a:rPr lang="hr-HR" sz="1700" dirty="0">
                <a:solidFill>
                  <a:schemeClr val="bg2">
                    <a:lumMod val="25000"/>
                  </a:schemeClr>
                </a:solidFill>
                <a:latin typeface="Calibri" pitchFamily="34" charset="0"/>
                <a:cs typeface="Calibri" pitchFamily="34" charset="0"/>
              </a:rPr>
              <a:t>Nitko ne može biti kažnjen niti se prema njemu može primijeniti druga </a:t>
            </a:r>
            <a:r>
              <a:rPr lang="hr-HR" sz="1700" dirty="0" err="1">
                <a:solidFill>
                  <a:schemeClr val="bg2">
                    <a:lumMod val="25000"/>
                  </a:schemeClr>
                </a:solidFill>
                <a:latin typeface="Calibri" pitchFamily="34" charset="0"/>
                <a:cs typeface="Calibri" pitchFamily="34" charset="0"/>
              </a:rPr>
              <a:t>prekršajnopravna</a:t>
            </a:r>
            <a:r>
              <a:rPr lang="hr-HR" sz="1700" dirty="0">
                <a:solidFill>
                  <a:schemeClr val="bg2">
                    <a:lumMod val="25000"/>
                  </a:schemeClr>
                </a:solidFill>
                <a:latin typeface="Calibri" pitchFamily="34" charset="0"/>
                <a:cs typeface="Calibri" pitchFamily="34" charset="0"/>
              </a:rPr>
              <a:t> sankcija </a:t>
            </a:r>
            <a:r>
              <a:rPr lang="hr-HR" sz="1700" b="1" dirty="0">
                <a:solidFill>
                  <a:schemeClr val="bg2">
                    <a:lumMod val="25000"/>
                  </a:schemeClr>
                </a:solidFill>
                <a:latin typeface="Calibri" pitchFamily="34" charset="0"/>
                <a:cs typeface="Calibri" pitchFamily="34" charset="0"/>
              </a:rPr>
              <a:t>za djelo koje prije nego je bilo počinjeno </a:t>
            </a:r>
            <a:r>
              <a:rPr lang="hr-HR" sz="1700" dirty="0">
                <a:solidFill>
                  <a:schemeClr val="bg2">
                    <a:lumMod val="25000"/>
                  </a:schemeClr>
                </a:solidFill>
                <a:latin typeface="Calibri" pitchFamily="34" charset="0"/>
                <a:cs typeface="Calibri" pitchFamily="34" charset="0"/>
              </a:rPr>
              <a:t>nije bilo zakonom ili međunarodnim pravom ili </a:t>
            </a:r>
            <a:r>
              <a:rPr lang="hr-HR" sz="1700" b="1" dirty="0">
                <a:solidFill>
                  <a:schemeClr val="bg2">
                    <a:lumMod val="25000"/>
                  </a:schemeClr>
                </a:solidFill>
                <a:latin typeface="Calibri" pitchFamily="34" charset="0"/>
                <a:cs typeface="Calibri" pitchFamily="34" charset="0"/>
              </a:rPr>
              <a:t>odlukom jedinice lokalne i područne (regionalne) samouprave određeno kao prekršaj </a:t>
            </a:r>
            <a:r>
              <a:rPr lang="hr-HR" sz="1700" dirty="0">
                <a:solidFill>
                  <a:schemeClr val="bg2">
                    <a:lumMod val="25000"/>
                  </a:schemeClr>
                </a:solidFill>
                <a:latin typeface="Calibri" pitchFamily="34" charset="0"/>
                <a:cs typeface="Calibri" pitchFamily="34" charset="0"/>
              </a:rPr>
              <a:t>i za koji zakonom ili odlukom jedinice lokalne i područne (regionalne) samouprave</a:t>
            </a:r>
            <a:r>
              <a:rPr lang="hr-HR" sz="1700" b="1" dirty="0">
                <a:solidFill>
                  <a:schemeClr val="bg2">
                    <a:lumMod val="25000"/>
                  </a:schemeClr>
                </a:solidFill>
                <a:latin typeface="Calibri" pitchFamily="34" charset="0"/>
                <a:cs typeface="Calibri" pitchFamily="34" charset="0"/>
              </a:rPr>
              <a:t> nije bilo propisano koja se vrsta i mjera </a:t>
            </a:r>
            <a:r>
              <a:rPr lang="hr-HR" sz="1700" b="1" dirty="0" err="1">
                <a:solidFill>
                  <a:schemeClr val="bg2">
                    <a:lumMod val="25000"/>
                  </a:schemeClr>
                </a:solidFill>
                <a:latin typeface="Calibri" pitchFamily="34" charset="0"/>
                <a:cs typeface="Calibri" pitchFamily="34" charset="0"/>
              </a:rPr>
              <a:t>prekršajnopravne</a:t>
            </a:r>
            <a:r>
              <a:rPr lang="hr-HR" sz="1700" b="1" dirty="0">
                <a:solidFill>
                  <a:schemeClr val="bg2">
                    <a:lumMod val="25000"/>
                  </a:schemeClr>
                </a:solidFill>
                <a:latin typeface="Calibri" pitchFamily="34" charset="0"/>
                <a:cs typeface="Calibri" pitchFamily="34" charset="0"/>
              </a:rPr>
              <a:t> sankcije počinitelju može izreći, odnosno primijeniti.</a:t>
            </a:r>
          </a:p>
          <a:p>
            <a:pPr marL="0" indent="0" algn="just">
              <a:buNone/>
            </a:pPr>
            <a:endParaRPr lang="hr-HR" sz="1700" b="1" dirty="0">
              <a:latin typeface="Calibri" pitchFamily="34" charset="0"/>
              <a:cs typeface="Calibri" pitchFamily="34" charset="0"/>
            </a:endParaRPr>
          </a:p>
          <a:p>
            <a:pPr marL="0" indent="0" algn="just">
              <a:buNone/>
            </a:pP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Opća svrha </a:t>
            </a:r>
            <a:r>
              <a:rPr lang="hr-HR" sz="1700" dirty="0" err="1">
                <a:solidFill>
                  <a:srgbClr val="FF0000"/>
                </a:solidFill>
                <a:effectLst>
                  <a:outerShdw blurRad="38100" dist="38100" dir="2700000" algn="tl">
                    <a:srgbClr val="000000">
                      <a:alpha val="43137"/>
                    </a:srgbClr>
                  </a:outerShdw>
                </a:effectLst>
                <a:latin typeface="Calibri" pitchFamily="34" charset="0"/>
                <a:cs typeface="Calibri" pitchFamily="34" charset="0"/>
              </a:rPr>
              <a:t>prekršajnopravnih</a:t>
            </a: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 sankcija </a:t>
            </a:r>
            <a:r>
              <a:rPr lang="hr-HR" sz="1700" i="1" dirty="0">
                <a:solidFill>
                  <a:schemeClr val="bg2">
                    <a:lumMod val="25000"/>
                  </a:schemeClr>
                </a:solidFill>
                <a:latin typeface="Calibri" pitchFamily="34" charset="0"/>
                <a:cs typeface="Calibri" pitchFamily="34" charset="0"/>
              </a:rPr>
              <a:t>- Članak 6. PZ-a</a:t>
            </a:r>
            <a:endParaRPr lang="hr-HR" sz="1700" b="1" dirty="0">
              <a:solidFill>
                <a:schemeClr val="bg2">
                  <a:lumMod val="25000"/>
                </a:schemeClr>
              </a:solidFill>
              <a:latin typeface="Calibri" pitchFamily="34" charset="0"/>
              <a:cs typeface="Calibri" pitchFamily="34" charset="0"/>
            </a:endParaRPr>
          </a:p>
          <a:p>
            <a:pPr marL="0" indent="0" algn="just">
              <a:buNone/>
            </a:pPr>
            <a:r>
              <a:rPr lang="hr-HR" sz="1700" b="1" dirty="0">
                <a:solidFill>
                  <a:schemeClr val="bg2">
                    <a:lumMod val="25000"/>
                  </a:schemeClr>
                </a:solidFill>
                <a:latin typeface="Calibri" pitchFamily="34" charset="0"/>
                <a:cs typeface="Calibri" pitchFamily="34" charset="0"/>
              </a:rPr>
              <a:t>Opća svrha propisivanja i izricanja ili primjene svih </a:t>
            </a:r>
            <a:r>
              <a:rPr lang="hr-HR" sz="1700" b="1" dirty="0" err="1">
                <a:solidFill>
                  <a:schemeClr val="bg2">
                    <a:lumMod val="25000"/>
                  </a:schemeClr>
                </a:solidFill>
                <a:latin typeface="Calibri" pitchFamily="34" charset="0"/>
                <a:cs typeface="Calibri" pitchFamily="34" charset="0"/>
              </a:rPr>
              <a:t>prekršajnopravnih</a:t>
            </a:r>
            <a:r>
              <a:rPr lang="hr-HR" sz="1700" b="1" dirty="0">
                <a:solidFill>
                  <a:schemeClr val="bg2">
                    <a:lumMod val="25000"/>
                  </a:schemeClr>
                </a:solidFill>
                <a:latin typeface="Calibri" pitchFamily="34" charset="0"/>
                <a:cs typeface="Calibri" pitchFamily="34" charset="0"/>
              </a:rPr>
              <a:t> sankcija </a:t>
            </a:r>
            <a:r>
              <a:rPr lang="hr-HR" sz="1700" dirty="0">
                <a:solidFill>
                  <a:schemeClr val="bg2">
                    <a:lumMod val="25000"/>
                  </a:schemeClr>
                </a:solidFill>
                <a:latin typeface="Calibri" pitchFamily="34" charset="0"/>
                <a:cs typeface="Calibri" pitchFamily="34" charset="0"/>
              </a:rPr>
              <a:t>je da svi građani poštuju pravni sustav i da nitko ne počini prekršaj, te da se počinitelji prekršaja ubuduće tako ponašaju. </a:t>
            </a: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(generalna i specijalna prevencija)</a:t>
            </a:r>
            <a:r>
              <a:rPr lang="hr-HR" sz="1700" i="1" dirty="0">
                <a:latin typeface="Calibri" pitchFamily="34" charset="0"/>
                <a:cs typeface="Calibri" pitchFamily="34" charset="0"/>
              </a:rPr>
              <a:t> </a:t>
            </a:r>
          </a:p>
          <a:p>
            <a:pPr>
              <a:buNone/>
            </a:pPr>
            <a:endParaRPr lang="hr-HR" sz="1700" b="1" dirty="0">
              <a:solidFill>
                <a:schemeClr val="bg2">
                  <a:lumMod val="25000"/>
                </a:schemeClr>
              </a:solidFill>
              <a:latin typeface="Calibri" pitchFamily="34" charset="0"/>
              <a:cs typeface="Calibri" pitchFamily="34" charset="0"/>
            </a:endParaRPr>
          </a:p>
          <a:p>
            <a:pPr>
              <a:buNone/>
            </a:pPr>
            <a:r>
              <a:rPr lang="hr-HR" sz="1700" b="1" dirty="0">
                <a:solidFill>
                  <a:schemeClr val="bg2">
                    <a:lumMod val="25000"/>
                  </a:schemeClr>
                </a:solidFill>
                <a:latin typeface="Calibri" pitchFamily="34" charset="0"/>
                <a:cs typeface="Calibri" pitchFamily="34" charset="0"/>
              </a:rPr>
              <a:t>Primjena </a:t>
            </a:r>
            <a:r>
              <a:rPr lang="hr-HR" sz="1700" b="1" dirty="0" err="1">
                <a:solidFill>
                  <a:schemeClr val="bg2">
                    <a:lumMod val="25000"/>
                  </a:schemeClr>
                </a:solidFill>
                <a:latin typeface="Calibri" pitchFamily="34" charset="0"/>
                <a:cs typeface="Calibri" pitchFamily="34" charset="0"/>
              </a:rPr>
              <a:t>materijalnopravnih</a:t>
            </a:r>
            <a:r>
              <a:rPr lang="hr-HR" sz="1700" b="1" dirty="0">
                <a:solidFill>
                  <a:schemeClr val="bg2">
                    <a:lumMod val="25000"/>
                  </a:schemeClr>
                </a:solidFill>
                <a:latin typeface="Calibri" pitchFamily="34" charset="0"/>
                <a:cs typeface="Calibri" pitchFamily="34" charset="0"/>
              </a:rPr>
              <a:t> odredbi Prekršajnog zakona – </a:t>
            </a:r>
            <a:r>
              <a:rPr lang="hr-HR" sz="1700" i="1" dirty="0" err="1">
                <a:solidFill>
                  <a:schemeClr val="bg2">
                    <a:lumMod val="25000"/>
                  </a:schemeClr>
                </a:solidFill>
                <a:latin typeface="Calibri" pitchFamily="34" charset="0"/>
                <a:cs typeface="Calibri" pitchFamily="34" charset="0"/>
              </a:rPr>
              <a:t>Čl.11</a:t>
            </a:r>
            <a:r>
              <a:rPr lang="hr-HR" sz="1700" i="1" dirty="0">
                <a:solidFill>
                  <a:schemeClr val="bg2">
                    <a:lumMod val="25000"/>
                  </a:schemeClr>
                </a:solidFill>
                <a:latin typeface="Calibri" pitchFamily="34" charset="0"/>
                <a:cs typeface="Calibri" pitchFamily="34" charset="0"/>
              </a:rPr>
              <a:t>. PZ-a</a:t>
            </a:r>
          </a:p>
          <a:p>
            <a:pPr marL="0" indent="0">
              <a:buNone/>
            </a:pPr>
            <a:r>
              <a:rPr lang="pl-PL" sz="1700" dirty="0">
                <a:solidFill>
                  <a:schemeClr val="bg2">
                    <a:lumMod val="25000"/>
                  </a:schemeClr>
                </a:solidFill>
                <a:latin typeface="Calibri" pitchFamily="34" charset="0"/>
                <a:cs typeface="Calibri" pitchFamily="34" charset="0"/>
              </a:rPr>
              <a:t>Materijalnopravne odredbe Prekršajnog zakona odnose se na sve prekršaje propisane zakonima i drugim propisima kojima se </a:t>
            </a:r>
            <a:r>
              <a:rPr lang="hr-HR" sz="1700" dirty="0">
                <a:solidFill>
                  <a:schemeClr val="bg2">
                    <a:lumMod val="25000"/>
                  </a:schemeClr>
                </a:solidFill>
                <a:latin typeface="Calibri" pitchFamily="34" charset="0"/>
                <a:cs typeface="Calibri" pitchFamily="34" charset="0"/>
              </a:rPr>
              <a:t>propisuju prekršaji.</a:t>
            </a:r>
            <a:r>
              <a:rPr lang="hr-HR" sz="1700" b="1" dirty="0">
                <a:solidFill>
                  <a:schemeClr val="bg2">
                    <a:lumMod val="25000"/>
                  </a:schemeClr>
                </a:solidFill>
                <a:latin typeface="Calibri" pitchFamily="34" charset="0"/>
                <a:cs typeface="Calibri" pitchFamily="34" charset="0"/>
              </a:rPr>
              <a:t> </a:t>
            </a:r>
          </a:p>
          <a:p>
            <a:pPr marL="0" indent="0">
              <a:buNone/>
            </a:pPr>
            <a:endParaRPr lang="hr-HR" sz="1600" b="1" dirty="0">
              <a:latin typeface="Georgia" pitchFamily="18" charset="0"/>
            </a:endParaRPr>
          </a:p>
          <a:p>
            <a:pPr>
              <a:buNone/>
            </a:pPr>
            <a:endParaRPr lang="hr-HR" sz="1500" dirty="0">
              <a:latin typeface="Georg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00034" y="500042"/>
            <a:ext cx="7858180" cy="5929354"/>
          </a:xfrm>
        </p:spPr>
        <p:txBody>
          <a:bodyPr>
            <a:normAutofit/>
          </a:bodyPr>
          <a:lstStyle/>
          <a:p>
            <a:pPr marL="0" indent="0" algn="just">
              <a:lnSpc>
                <a:spcPct val="110000"/>
              </a:lnSpc>
              <a:buNone/>
            </a:pPr>
            <a:r>
              <a:rPr lang="hr-HR" sz="1800" dirty="0">
                <a:solidFill>
                  <a:schemeClr val="bg2">
                    <a:lumMod val="25000"/>
                  </a:schemeClr>
                </a:solidFill>
                <a:latin typeface="Calibri" pitchFamily="34" charset="0"/>
                <a:cs typeface="Calibri" pitchFamily="34" charset="0"/>
              </a:rPr>
              <a:t>Prekršaji i </a:t>
            </a:r>
            <a:r>
              <a:rPr lang="hr-HR" sz="1800" dirty="0" err="1">
                <a:solidFill>
                  <a:schemeClr val="bg2">
                    <a:lumMod val="25000"/>
                  </a:schemeClr>
                </a:solidFill>
                <a:latin typeface="Calibri" pitchFamily="34" charset="0"/>
                <a:cs typeface="Calibri" pitchFamily="34" charset="0"/>
              </a:rPr>
              <a:t>prekršajnopravne</a:t>
            </a:r>
            <a:r>
              <a:rPr lang="hr-HR" sz="1800" dirty="0">
                <a:solidFill>
                  <a:schemeClr val="bg2">
                    <a:lumMod val="25000"/>
                  </a:schemeClr>
                </a:solidFill>
                <a:latin typeface="Calibri" pitchFamily="34" charset="0"/>
                <a:cs typeface="Calibri" pitchFamily="34" charset="0"/>
              </a:rPr>
              <a:t> sankcije mogu se propisivati zakonom i </a:t>
            </a:r>
            <a:r>
              <a:rPr lang="hr-HR" sz="1800" dirty="0">
                <a:solidFill>
                  <a:srgbClr val="FF0000"/>
                </a:solidFill>
                <a:effectLst>
                  <a:outerShdw blurRad="38100" dist="38100" dir="2700000" algn="tl">
                    <a:srgbClr val="000000">
                      <a:alpha val="43137"/>
                    </a:srgbClr>
                  </a:outerShdw>
                </a:effectLst>
                <a:latin typeface="Calibri" pitchFamily="34" charset="0"/>
                <a:cs typeface="Calibri" pitchFamily="34" charset="0"/>
              </a:rPr>
              <a:t>odlukama jedinica lokalne i područne (regionalne) samouprave,</a:t>
            </a:r>
            <a:r>
              <a:rPr lang="hr-HR" sz="1800" dirty="0">
                <a:solidFill>
                  <a:srgbClr val="FF0000"/>
                </a:solidFill>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s tim da jedinice lokalne i područne (regionalne) samouprave mogu propisivati prekršaje i </a:t>
            </a:r>
            <a:r>
              <a:rPr lang="hr-HR" sz="1800" dirty="0" err="1">
                <a:solidFill>
                  <a:schemeClr val="bg2">
                    <a:lumMod val="25000"/>
                  </a:schemeClr>
                </a:solidFill>
                <a:latin typeface="Calibri" pitchFamily="34" charset="0"/>
                <a:cs typeface="Calibri" pitchFamily="34" charset="0"/>
              </a:rPr>
              <a:t>prekršajnopravne</a:t>
            </a:r>
            <a:r>
              <a:rPr lang="hr-HR" sz="1800" dirty="0">
                <a:solidFill>
                  <a:schemeClr val="bg2">
                    <a:lumMod val="25000"/>
                  </a:schemeClr>
                </a:solidFill>
                <a:latin typeface="Calibri" pitchFamily="34" charset="0"/>
                <a:cs typeface="Calibri" pitchFamily="34" charset="0"/>
              </a:rPr>
              <a:t> sankcije </a:t>
            </a:r>
            <a:r>
              <a:rPr lang="hr-HR" sz="1800" u="sng" dirty="0">
                <a:solidFill>
                  <a:schemeClr val="bg2">
                    <a:lumMod val="25000"/>
                  </a:schemeClr>
                </a:solidFill>
                <a:latin typeface="Calibri" pitchFamily="34" charset="0"/>
                <a:cs typeface="Calibri" pitchFamily="34" charset="0"/>
              </a:rPr>
              <a:t>samo za povrede propisa koje one donose na temelju svoje nadležnosti utvrđene Ustavom i zakonom i tu ovlast ne mogu prenijeti na drugoga</a:t>
            </a:r>
            <a:r>
              <a:rPr lang="hr-HR" sz="1800" dirty="0">
                <a:solidFill>
                  <a:schemeClr val="bg2">
                    <a:lumMod val="25000"/>
                  </a:schemeClr>
                </a:solidFill>
                <a:latin typeface="Calibri" pitchFamily="34" charset="0"/>
                <a:cs typeface="Calibri" pitchFamily="34" charset="0"/>
              </a:rPr>
              <a:t>. </a:t>
            </a:r>
            <a:endParaRPr lang="hr-HR" sz="1800" b="1" i="1" dirty="0">
              <a:solidFill>
                <a:srgbClr val="C00000"/>
              </a:solidFill>
              <a:latin typeface="Calibri" pitchFamily="34" charset="0"/>
              <a:cs typeface="Calibri" pitchFamily="34" charset="0"/>
            </a:endParaRPr>
          </a:p>
          <a:p>
            <a:pPr marL="0" indent="0" algn="just">
              <a:buNone/>
            </a:pPr>
            <a:endParaRPr lang="hr-HR" sz="1800" dirty="0">
              <a:latin typeface="Calibri" pitchFamily="34" charset="0"/>
              <a:cs typeface="Calibri" pitchFamily="34" charset="0"/>
            </a:endParaRPr>
          </a:p>
          <a:p>
            <a:pPr marL="0" indent="0" algn="just">
              <a:buNone/>
            </a:pPr>
            <a:r>
              <a:rPr lang="hr-HR" sz="1800" dirty="0">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Za prekršaj propisan odlukom jedinice lokalne i područne (regionalne) samouprave prekršajni će se postupak voditi ako je prekršaj počinjen </a:t>
            </a:r>
            <a:r>
              <a:rPr lang="hr-HR" sz="1800"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na području te jedinice lokalne i područne (regionalne) samouprave</a:t>
            </a:r>
            <a:r>
              <a:rPr lang="hr-HR" sz="1800" u="sng" dirty="0">
                <a:solidFill>
                  <a:schemeClr val="bg2">
                    <a:lumMod val="25000"/>
                  </a:schemeClr>
                </a:solidFill>
                <a:latin typeface="Calibri" pitchFamily="34" charset="0"/>
                <a:cs typeface="Calibri" pitchFamily="34" charset="0"/>
              </a:rPr>
              <a:t>.</a:t>
            </a:r>
          </a:p>
          <a:p>
            <a:pPr marL="0" indent="0" algn="just">
              <a:buNone/>
            </a:pPr>
            <a:endParaRPr lang="hr-HR" sz="1800" dirty="0">
              <a:solidFill>
                <a:schemeClr val="bg2">
                  <a:lumMod val="25000"/>
                </a:schemeClr>
              </a:solidFill>
              <a:latin typeface="Calibri" pitchFamily="34" charset="0"/>
              <a:cs typeface="Calibri" pitchFamily="34" charset="0"/>
            </a:endParaRPr>
          </a:p>
          <a:p>
            <a:pPr marL="0" indent="0" algn="just">
              <a:buNone/>
            </a:pPr>
            <a:r>
              <a:rPr lang="hr-HR" sz="1800" b="1" dirty="0" err="1">
                <a:solidFill>
                  <a:schemeClr val="bg2">
                    <a:lumMod val="25000"/>
                  </a:schemeClr>
                </a:solidFill>
                <a:latin typeface="Calibri" pitchFamily="34" charset="0"/>
                <a:cs typeface="Calibri" pitchFamily="34" charset="0"/>
              </a:rPr>
              <a:t>Prekršajnopravna</a:t>
            </a:r>
            <a:r>
              <a:rPr lang="hr-HR" sz="1800" b="1" dirty="0">
                <a:solidFill>
                  <a:schemeClr val="bg2">
                    <a:lumMod val="25000"/>
                  </a:schemeClr>
                </a:solidFill>
                <a:latin typeface="Calibri" pitchFamily="34" charset="0"/>
                <a:cs typeface="Calibri" pitchFamily="34" charset="0"/>
              </a:rPr>
              <a:t> sankcija </a:t>
            </a:r>
            <a:r>
              <a:rPr lang="hr-HR" sz="1800" dirty="0">
                <a:solidFill>
                  <a:schemeClr val="bg2">
                    <a:lumMod val="25000"/>
                  </a:schemeClr>
                </a:solidFill>
                <a:latin typeface="Calibri" pitchFamily="34" charset="0"/>
                <a:cs typeface="Calibri" pitchFamily="34" charset="0"/>
              </a:rPr>
              <a:t>koja se može propisati</a:t>
            </a:r>
            <a:r>
              <a:rPr lang="hr-HR" sz="1800" b="1" dirty="0">
                <a:solidFill>
                  <a:schemeClr val="bg2">
                    <a:lumMod val="25000"/>
                  </a:schemeClr>
                </a:solidFill>
                <a:latin typeface="Calibri" pitchFamily="34" charset="0"/>
                <a:cs typeface="Calibri" pitchFamily="34" charset="0"/>
              </a:rPr>
              <a:t> odlukom jedinice lokalne i područne (regionalne) samouprave</a:t>
            </a:r>
            <a:r>
              <a:rPr lang="hr-HR" sz="1800" dirty="0">
                <a:solidFill>
                  <a:schemeClr val="bg2">
                    <a:lumMod val="25000"/>
                  </a:schemeClr>
                </a:solidFill>
                <a:latin typeface="Calibri" pitchFamily="34" charset="0"/>
                <a:cs typeface="Calibri" pitchFamily="34" charset="0"/>
              </a:rPr>
              <a:t> kojom se propisuju prekršaji i koja se može izreći počinitelju prekršaja je isključivo </a:t>
            </a:r>
            <a:r>
              <a:rPr lang="hr-HR" sz="18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novčana kazna</a:t>
            </a:r>
            <a:r>
              <a:rPr lang="hr-HR" sz="1800" dirty="0">
                <a:solidFill>
                  <a:srgbClr val="FF0000"/>
                </a:solidFill>
                <a:effectLst>
                  <a:outerShdw blurRad="38100" dist="38100" dir="2700000" algn="tl">
                    <a:srgbClr val="000000">
                      <a:alpha val="43137"/>
                    </a:srgbClr>
                  </a:outerShdw>
                </a:effectLst>
                <a:latin typeface="Calibri" pitchFamily="34" charset="0"/>
                <a:cs typeface="Calibri" pitchFamily="34" charset="0"/>
              </a:rPr>
              <a:t>.</a:t>
            </a:r>
          </a:p>
          <a:p>
            <a:pPr marL="0" indent="0" algn="just">
              <a:buNone/>
            </a:pPr>
            <a:endParaRPr lang="hr-HR" sz="1800" dirty="0">
              <a:effectLst>
                <a:outerShdw blurRad="38100" dist="38100" dir="2700000" algn="tl">
                  <a:srgbClr val="000000">
                    <a:alpha val="43137"/>
                  </a:srgbClr>
                </a:outerShdw>
              </a:effectLst>
              <a:latin typeface="Calibri" pitchFamily="34" charset="0"/>
              <a:cs typeface="Calibri" pitchFamily="34" charset="0"/>
            </a:endParaRPr>
          </a:p>
          <a:p>
            <a:pPr marL="0" indent="0" algn="just">
              <a:buNone/>
            </a:pPr>
            <a:r>
              <a:rPr lang="hr-HR" sz="1800" u="sng" dirty="0">
                <a:solidFill>
                  <a:schemeClr val="bg2">
                    <a:lumMod val="25000"/>
                  </a:schemeClr>
                </a:solidFill>
                <a:latin typeface="Calibri" pitchFamily="34" charset="0"/>
                <a:cs typeface="Calibri" pitchFamily="34" charset="0"/>
              </a:rPr>
              <a:t>Novčane kazne</a:t>
            </a:r>
            <a:r>
              <a:rPr lang="hr-HR" sz="1800" dirty="0">
                <a:solidFill>
                  <a:schemeClr val="bg2">
                    <a:lumMod val="25000"/>
                  </a:schemeClr>
                </a:solidFill>
                <a:latin typeface="Calibri" pitchFamily="34" charset="0"/>
                <a:cs typeface="Calibri" pitchFamily="34" charset="0"/>
              </a:rPr>
              <a:t> naplaćene za prekršaje </a:t>
            </a:r>
            <a:r>
              <a:rPr lang="hr-HR" sz="1800" u="sng" dirty="0">
                <a:solidFill>
                  <a:schemeClr val="bg2">
                    <a:lumMod val="25000"/>
                  </a:schemeClr>
                </a:solidFill>
                <a:latin typeface="Calibri" pitchFamily="34" charset="0"/>
                <a:cs typeface="Calibri" pitchFamily="34" charset="0"/>
              </a:rPr>
              <a:t>propisane odlukama jedinica lokalne i područne (regionalne) samouprave</a:t>
            </a:r>
            <a:r>
              <a:rPr lang="hr-HR" sz="1800" dirty="0">
                <a:solidFill>
                  <a:schemeClr val="bg2">
                    <a:lumMod val="25000"/>
                  </a:schemeClr>
                </a:solidFill>
                <a:latin typeface="Calibri" pitchFamily="34" charset="0"/>
                <a:cs typeface="Calibri" pitchFamily="34" charset="0"/>
              </a:rPr>
              <a:t>, koje iste donose na temelju svoje nadležnosti utvrđene Ustavom i zakonom, </a:t>
            </a:r>
            <a:r>
              <a:rPr lang="hr-HR" sz="1800" u="sng" dirty="0">
                <a:solidFill>
                  <a:srgbClr val="C00000"/>
                </a:solidFill>
                <a:effectLst>
                  <a:outerShdw blurRad="38100" dist="38100" dir="2700000" algn="tl">
                    <a:srgbClr val="000000">
                      <a:alpha val="43137"/>
                    </a:srgbClr>
                  </a:outerShdw>
                </a:effectLst>
                <a:latin typeface="Calibri" pitchFamily="34" charset="0"/>
                <a:cs typeface="Calibri" pitchFamily="34" charset="0"/>
              </a:rPr>
              <a:t>prihod su proračuna </a:t>
            </a:r>
            <a:r>
              <a:rPr lang="hr-HR" sz="1800"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te jedinice lokalne i područne (regionalne) samouprave</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na čijem su području prekršaji počinjeni </a:t>
            </a:r>
            <a:r>
              <a:rPr lang="hr-HR" sz="1800" i="1" dirty="0">
                <a:solidFill>
                  <a:schemeClr val="bg2">
                    <a:lumMod val="25000"/>
                  </a:schemeClr>
                </a:solidFill>
                <a:latin typeface="Calibri" pitchFamily="34" charset="0"/>
                <a:cs typeface="Calibri" pitchFamily="34" charset="0"/>
              </a:rPr>
              <a:t>(čl.68. st.3. t.5. </a:t>
            </a:r>
            <a:r>
              <a:rPr lang="pl-PL" sz="1800" i="1" dirty="0">
                <a:solidFill>
                  <a:schemeClr val="bg2">
                    <a:lumMod val="25000"/>
                  </a:schemeClr>
                </a:solidFill>
                <a:latin typeface="Calibri" pitchFamily="34" charset="0"/>
                <a:cs typeface="Calibri" pitchFamily="34" charset="0"/>
              </a:rPr>
              <a:t>Zakona o lokalnoj i područnoj (regionalnoj) samoupravi)</a:t>
            </a:r>
            <a:r>
              <a:rPr lang="hr-HR" sz="1800" i="1" dirty="0">
                <a:solidFill>
                  <a:schemeClr val="bg2">
                    <a:lumMod val="25000"/>
                  </a:schemeClr>
                </a:solidFill>
                <a:latin typeface="Calibri" pitchFamily="34" charset="0"/>
                <a:cs typeface="Calibri" pitchFamily="34"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1128403" y="620688"/>
            <a:ext cx="7686701" cy="1643074"/>
          </a:xfrm>
        </p:spPr>
        <p:txBody>
          <a:bodyPr>
            <a:noAutofit/>
          </a:bodyPr>
          <a:lstStyle/>
          <a:p>
            <a:pPr marL="0" indent="0">
              <a:buNone/>
            </a:pPr>
            <a:endParaRPr lang="pl-PL" sz="1600" dirty="0">
              <a:latin typeface="Georgia" pitchFamily="18" charset="0"/>
            </a:endParaRPr>
          </a:p>
          <a:p>
            <a:pPr marL="0" indent="0">
              <a:buNone/>
            </a:pPr>
            <a:endParaRPr lang="pl-PL" sz="1600" dirty="0">
              <a:latin typeface="Georgia" pitchFamily="18" charset="0"/>
            </a:endParaRPr>
          </a:p>
          <a:p>
            <a:pPr marL="0" indent="0" algn="just">
              <a:buNone/>
            </a:pPr>
            <a:endParaRPr lang="hr-HR" sz="1800" b="1" dirty="0">
              <a:latin typeface="Georgia" pitchFamily="18" charset="0"/>
            </a:endParaRPr>
          </a:p>
        </p:txBody>
      </p:sp>
      <p:sp>
        <p:nvSpPr>
          <p:cNvPr id="5" name="Rezervirano mjesto sadržaja 2"/>
          <p:cNvSpPr txBox="1">
            <a:spLocks/>
          </p:cNvSpPr>
          <p:nvPr/>
        </p:nvSpPr>
        <p:spPr>
          <a:xfrm>
            <a:off x="571472" y="714356"/>
            <a:ext cx="7786742" cy="5500726"/>
          </a:xfrm>
          <a:prstGeom prst="rect">
            <a:avLst/>
          </a:prstGeom>
          <a:noFill/>
          <a:ln w="19050">
            <a:noFill/>
          </a:ln>
          <a:effectLst/>
        </p:spPr>
        <p:txBody>
          <a:bodyPr vert="horz" lIns="91440" tIns="45720" rIns="91440" bIns="45720" rtlCol="0" anchor="ctr">
            <a:normAutofit fontScale="85000" lnSpcReduction="10000"/>
          </a:bodyPr>
          <a:lstStyle/>
          <a:p>
            <a:pPr marL="285750" marR="0" lvl="0" indent="-28575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2100" b="1" i="0" u="none" strike="noStrike" kern="1200" cap="none" spc="0" normalizeH="0" baseline="0" noProof="0" dirty="0">
              <a:ln>
                <a:noFill/>
              </a:ln>
              <a:solidFill>
                <a:schemeClr val="tx1"/>
              </a:solidFill>
              <a:effectLst/>
              <a:uLnTx/>
              <a:uFillTx/>
              <a:latin typeface="Georgia" pitchFamily="18" charset="0"/>
              <a:ea typeface="+mn-ea"/>
              <a:cs typeface="+mn-cs"/>
            </a:endParaRPr>
          </a:p>
          <a:p>
            <a:pPr lvl="0" algn="just">
              <a:spcBef>
                <a:spcPct val="20000"/>
              </a:spcBef>
              <a:spcAft>
                <a:spcPts val="600"/>
              </a:spcAft>
              <a:buClr>
                <a:schemeClr val="accent1">
                  <a:lumMod val="75000"/>
                </a:schemeClr>
              </a:buClr>
              <a:buSzPct val="145000"/>
              <a:tabLst>
                <a:tab pos="0" algn="l"/>
              </a:tabLst>
            </a:pPr>
            <a:r>
              <a:rPr lang="hr-HR" sz="21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a:t>
            </a:r>
            <a:r>
              <a:rPr kumimoji="0" lang="hr-HR" sz="2100" b="1" i="0" u="none" strike="noStrike" kern="1200" cap="none" spc="0" normalizeH="0" baseline="0" noProof="0" dirty="0">
                <a:ln>
                  <a:noFill/>
                </a:ln>
                <a:solidFill>
                  <a:schemeClr val="bg2">
                    <a:lumMod val="25000"/>
                  </a:schemeClr>
                </a:solidFill>
                <a:effectLst>
                  <a:outerShdw blurRad="38100" dist="38100" dir="2700000" algn="tl">
                    <a:srgbClr val="000000">
                      <a:alpha val="43137"/>
                    </a:srgbClr>
                  </a:outerShdw>
                </a:effectLst>
                <a:uLnTx/>
                <a:uFillTx/>
                <a:latin typeface="Calibri" pitchFamily="34" charset="0"/>
                <a:cs typeface="Calibri" pitchFamily="34" charset="0"/>
              </a:rPr>
              <a:t>OVČANE  KAZNE  ZA </a:t>
            </a:r>
            <a:r>
              <a:rPr kumimoji="0" lang="hr-HR" sz="2100" b="1" i="0" u="none" strike="noStrike" kern="1200" cap="none" spc="0" normalizeH="0" noProof="0" dirty="0">
                <a:ln>
                  <a:noFill/>
                </a:ln>
                <a:solidFill>
                  <a:schemeClr val="bg2">
                    <a:lumMod val="25000"/>
                  </a:schemeClr>
                </a:solidFill>
                <a:effectLst>
                  <a:outerShdw blurRad="38100" dist="38100" dir="2700000" algn="tl">
                    <a:srgbClr val="000000">
                      <a:alpha val="43137"/>
                    </a:srgbClr>
                  </a:outerShdw>
                </a:effectLst>
                <a:uLnTx/>
                <a:uFillTx/>
                <a:latin typeface="Calibri" pitchFamily="34" charset="0"/>
                <a:cs typeface="Calibri" pitchFamily="34" charset="0"/>
              </a:rPr>
              <a:t> PREKRŠAJE  P</a:t>
            </a:r>
            <a:r>
              <a:rPr lang="hr-HR" sz="21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ROPISANE  OPĆIM </a:t>
            </a:r>
            <a:r>
              <a:rPr kumimoji="0" lang="hr-HR" sz="2100" b="1" i="0" u="none" strike="noStrike" kern="1200" cap="none" spc="0" normalizeH="0" baseline="0" noProof="0" dirty="0">
                <a:ln>
                  <a:noFill/>
                </a:ln>
                <a:solidFill>
                  <a:schemeClr val="bg2">
                    <a:lumMod val="25000"/>
                  </a:schemeClr>
                </a:solidFill>
                <a:effectLst>
                  <a:outerShdw blurRad="38100" dist="38100" dir="2700000" algn="tl">
                    <a:srgbClr val="000000">
                      <a:alpha val="43137"/>
                    </a:srgbClr>
                  </a:outerShdw>
                </a:effectLst>
                <a:uLnTx/>
                <a:uFillTx/>
                <a:latin typeface="Calibri" pitchFamily="34" charset="0"/>
                <a:cs typeface="Calibri" pitchFamily="34" charset="0"/>
              </a:rPr>
              <a:t>AKTIMA (odlukama</a:t>
            </a:r>
            <a:r>
              <a:rPr lang="hr-HR" sz="2100" b="1" baseline="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21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 </a:t>
            </a:r>
            <a:r>
              <a:rPr lang="hr-HR" sz="2100" b="1" dirty="0" err="1">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JLS</a:t>
            </a:r>
            <a:endParaRPr kumimoji="0" lang="hr-HR" sz="2100" i="1"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endParaRPr>
          </a:p>
          <a:p>
            <a:pPr marL="285750" marR="0" lvl="0" indent="-285750" algn="ctr"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1900" i="1" u="none" strike="noStrike" kern="1200" cap="none" spc="0" normalizeH="0" baseline="0" noProof="0" dirty="0">
              <a:ln>
                <a:noFill/>
              </a:ln>
              <a:solidFill>
                <a:schemeClr val="tx1"/>
              </a:solidFill>
              <a:effectLst/>
              <a:uLnTx/>
              <a:uFillTx/>
              <a:latin typeface="Calibri" pitchFamily="34" charset="0"/>
              <a:cs typeface="Calibri" pitchFamily="34" charset="0"/>
            </a:endParaRPr>
          </a:p>
          <a:p>
            <a:pPr lvl="0" algn="just">
              <a:spcBef>
                <a:spcPct val="20000"/>
              </a:spcBef>
              <a:spcAft>
                <a:spcPts val="600"/>
              </a:spcAft>
              <a:buClr>
                <a:schemeClr val="accent1">
                  <a:lumMod val="75000"/>
                </a:schemeClr>
              </a:buClr>
              <a:buSzPct val="145000"/>
              <a:tabLst>
                <a:tab pos="3141663" algn="l"/>
              </a:tabLst>
              <a:defRPr/>
            </a:pP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(4) Za prekršaj propisan odlukom jedinice lokalne i područne (regionalne) samouprave, za počinitelja prekršaja </a:t>
            </a:r>
            <a:r>
              <a:rPr kumimoji="0" lang="hr-HR" sz="1900" b="1" i="0" u="none" strike="noStrike" kern="1200" cap="none" spc="0" normalizeH="0" baseline="0" noProof="0" dirty="0">
                <a:ln>
                  <a:noFill/>
                </a:ln>
                <a:solidFill>
                  <a:srgbClr val="FF0000"/>
                </a:solidFill>
                <a:effectLst/>
                <a:uLnTx/>
                <a:uFillTx/>
                <a:latin typeface="Calibri" pitchFamily="34" charset="0"/>
                <a:cs typeface="Calibri" pitchFamily="34" charset="0"/>
              </a:rPr>
              <a:t>pravnu osobu </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ne </a:t>
            </a:r>
            <a:r>
              <a:rPr kumimoji="0" lang="hr-HR" sz="1900"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može biti propisana ni izrečena novčana kazna u iznosu </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manjem od </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500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 kuna (</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60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 EURA) ni većem od </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10.000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 kuna (</a:t>
            </a:r>
            <a:r>
              <a:rPr kumimoji="0" lang="hr-HR" sz="1900" b="1" i="0" u="none" strike="noStrike" kern="1200" cap="none" spc="0" normalizeH="0" baseline="0" noProof="0" dirty="0">
                <a:ln>
                  <a:noFill/>
                </a:ln>
                <a:solidFill>
                  <a:schemeClr val="accent1">
                    <a:lumMod val="50000"/>
                  </a:schemeClr>
                </a:solidFill>
                <a:uLnTx/>
                <a:uFillTx/>
                <a:latin typeface="Calibri" pitchFamily="34" charset="0"/>
                <a:cs typeface="Calibri" pitchFamily="34" charset="0"/>
              </a:rPr>
              <a:t>1.</a:t>
            </a:r>
            <a:r>
              <a:rPr lang="hr-HR" sz="1900" b="1" dirty="0" err="1">
                <a:solidFill>
                  <a:schemeClr val="accent1">
                    <a:lumMod val="50000"/>
                  </a:schemeClr>
                </a:solidFill>
                <a:latin typeface="Calibri" pitchFamily="34" charset="0"/>
                <a:cs typeface="Calibri" pitchFamily="34" charset="0"/>
              </a:rPr>
              <a:t>320</a:t>
            </a:r>
            <a:r>
              <a:rPr lang="hr-HR" sz="1900" b="1" dirty="0">
                <a:solidFill>
                  <a:schemeClr val="accent1">
                    <a:lumMod val="50000"/>
                  </a:schemeClr>
                </a:solidFill>
                <a:latin typeface="Calibri" pitchFamily="34" charset="0"/>
                <a:cs typeface="Calibri" pitchFamily="34" charset="0"/>
              </a:rPr>
              <a:t>,</a:t>
            </a:r>
            <a:r>
              <a:rPr lang="hr-HR" sz="1900" b="1" dirty="0" err="1">
                <a:solidFill>
                  <a:schemeClr val="accent1">
                    <a:lumMod val="50000"/>
                  </a:schemeClr>
                </a:solidFill>
                <a:latin typeface="Calibri" pitchFamily="34" charset="0"/>
                <a:cs typeface="Calibri" pitchFamily="34" charset="0"/>
              </a:rPr>
              <a:t>00</a:t>
            </a:r>
            <a:r>
              <a:rPr lang="hr-HR" sz="1900" b="1" dirty="0">
                <a:solidFill>
                  <a:schemeClr val="accent1">
                    <a:lumMod val="50000"/>
                  </a:schemeClr>
                </a:solidFill>
                <a:latin typeface="Calibri" pitchFamily="34" charset="0"/>
                <a:cs typeface="Calibri" pitchFamily="34" charset="0"/>
              </a:rPr>
              <a:t> </a:t>
            </a:r>
            <a:r>
              <a:rPr lang="hr-HR" sz="1900" b="1" dirty="0">
                <a:solidFill>
                  <a:schemeClr val="bg2">
                    <a:lumMod val="25000"/>
                  </a:schemeClr>
                </a:solidFill>
                <a:latin typeface="Calibri" pitchFamily="34" charset="0"/>
                <a:cs typeface="Calibri" pitchFamily="34" charset="0"/>
              </a:rPr>
              <a:t>EURA</a:t>
            </a:r>
            <a:r>
              <a:rPr lang="hr-HR" sz="1900" b="1" dirty="0">
                <a:solidFill>
                  <a:schemeClr val="accent1">
                    <a:lumMod val="50000"/>
                  </a:schemeClr>
                </a:solidFill>
                <a:latin typeface="Calibri" pitchFamily="34" charset="0"/>
                <a:cs typeface="Calibri" pitchFamily="34" charset="0"/>
              </a:rPr>
              <a:t>)</a:t>
            </a:r>
            <a:r>
              <a:rPr kumimoji="0" lang="hr-HR" sz="1900" b="1" i="0" u="none" strike="noStrike" kern="1200" cap="none" spc="0" normalizeH="0" baseline="0" noProof="0" dirty="0">
                <a:ln>
                  <a:noFill/>
                </a:ln>
                <a:solidFill>
                  <a:schemeClr val="accent1">
                    <a:lumMod val="50000"/>
                  </a:schemeClr>
                </a:solidFill>
                <a:uLnTx/>
                <a:uFillTx/>
                <a:latin typeface="Calibri" pitchFamily="34" charset="0"/>
                <a:cs typeface="Calibri" pitchFamily="34" charset="0"/>
              </a:rPr>
              <a:t>.</a:t>
            </a: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br>
              <a:rPr kumimoji="0" lang="hr-HR" sz="1900" b="0" i="0" u="none" strike="noStrike" kern="1200" cap="none" spc="0" normalizeH="0" baseline="0" noProof="0" dirty="0">
                <a:ln>
                  <a:noFill/>
                </a:ln>
                <a:solidFill>
                  <a:schemeClr val="tx1"/>
                </a:solidFill>
                <a:effectLst/>
                <a:uLnTx/>
                <a:uFillTx/>
                <a:latin typeface="Calibri" pitchFamily="34" charset="0"/>
                <a:cs typeface="Calibri" pitchFamily="34" charset="0"/>
              </a:rPr>
            </a:b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(5) Za prekršaj propisan odlukom jedinice lokalne i područne (regionalne) samouprave, za počinitelja prekršaja </a:t>
            </a:r>
            <a:r>
              <a:rPr kumimoji="0" lang="hr-HR" sz="1900" b="1" i="0" u="none" strike="noStrike" kern="1200" cap="none" spc="0" normalizeH="0" baseline="0" noProof="0" dirty="0">
                <a:ln>
                  <a:noFill/>
                </a:ln>
                <a:solidFill>
                  <a:srgbClr val="FF0000"/>
                </a:solidFill>
                <a:effectLst/>
                <a:uLnTx/>
                <a:uFillTx/>
                <a:latin typeface="Calibri" pitchFamily="34" charset="0"/>
                <a:cs typeface="Calibri" pitchFamily="34" charset="0"/>
              </a:rPr>
              <a:t>fizičku osobu obrtnika i osobu koja obavlja drugu samostalnu djelatnost </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koji je počinila u vezi obavljanja njezina obrta ili druge samostalne djelatnosti ne može biti propisana ni izrečena novčana kazna u iznosu </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manjem od 300,00 kuna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30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EURA) ni većem od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5.000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kuna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660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EURA).</a:t>
            </a: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b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b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(6) Za prekršaj propisan odlukom jedinice lokalne i područne (regionalne) samouprave, za počinitelja prekršaja </a:t>
            </a:r>
            <a:r>
              <a:rPr kumimoji="0" lang="hr-HR" sz="1900" b="1" i="0" u="none" strike="noStrike" kern="1200" cap="none" spc="0" normalizeH="0" baseline="0" noProof="0" dirty="0">
                <a:ln>
                  <a:noFill/>
                </a:ln>
                <a:solidFill>
                  <a:srgbClr val="FF0000"/>
                </a:solidFill>
                <a:effectLst/>
                <a:uLnTx/>
                <a:uFillTx/>
                <a:latin typeface="Calibri" pitchFamily="34" charset="0"/>
                <a:cs typeface="Calibri" pitchFamily="34" charset="0"/>
              </a:rPr>
              <a:t>fizičku osobu </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ne može biti propisana ni izrečena novčana kazna u iznosu manjem od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100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kuna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10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EURA) ni većem od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2.000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kuna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260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EURA)</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endParaRPr lang="hr-HR" sz="1900" dirty="0">
              <a:solidFill>
                <a:schemeClr val="accent1">
                  <a:lumMod val="50000"/>
                </a:schemeClr>
              </a:solidFill>
              <a:latin typeface="Calibri" pitchFamily="34" charset="0"/>
              <a:cs typeface="Calibri" pitchFamily="34" charset="0"/>
            </a:endParaRPr>
          </a:p>
          <a:p>
            <a:pPr lvl="0" algn="just">
              <a:spcBef>
                <a:spcPct val="20000"/>
              </a:spcBef>
              <a:spcAft>
                <a:spcPts val="600"/>
              </a:spcAft>
              <a:buClr>
                <a:schemeClr val="accent1">
                  <a:lumMod val="75000"/>
                </a:schemeClr>
              </a:buClr>
              <a:buSzPct val="145000"/>
              <a:tabLst>
                <a:tab pos="3141663" algn="l"/>
              </a:tabLst>
              <a:defRPr/>
            </a:pPr>
            <a:r>
              <a:rPr kumimoji="0" lang="hr-HR" sz="19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pitchFamily="34" charset="0"/>
                <a:cs typeface="Calibri" pitchFamily="34" charset="0"/>
              </a:rPr>
              <a:t>Novela </a:t>
            </a:r>
            <a:r>
              <a:rPr lang="pl-PL" sz="19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Zakona o izmjenama Prekršajnog zakona </a:t>
            </a:r>
            <a:r>
              <a:rPr lang="pl-PL" sz="1900" b="1" dirty="0">
                <a:solidFill>
                  <a:srgbClr val="FF0000"/>
                </a:solidFill>
                <a:effectLst>
                  <a:outerShdw blurRad="38100" dist="38100" dir="2700000" algn="tl">
                    <a:srgbClr val="000000">
                      <a:alpha val="43137"/>
                    </a:srgbClr>
                  </a:outerShdw>
                </a:effectLst>
                <a:latin typeface="Calibri" pitchFamily="34" charset="0"/>
                <a:cs typeface="Calibri" pitchFamily="34" charset="0"/>
              </a:rPr>
              <a:t>(</a:t>
            </a:r>
            <a:r>
              <a:rPr lang="hr-HR" sz="1900" b="1" dirty="0">
                <a:solidFill>
                  <a:srgbClr val="FF0000"/>
                </a:solidFill>
                <a:effectLst>
                  <a:outerShdw blurRad="38100" dist="38100" dir="2700000" algn="tl">
                    <a:srgbClr val="000000">
                      <a:alpha val="43137"/>
                    </a:srgbClr>
                  </a:outerShdw>
                </a:effectLst>
                <a:latin typeface="Calibri" pitchFamily="34" charset="0"/>
                <a:cs typeface="Calibri" pitchFamily="34" charset="0"/>
              </a:rPr>
              <a:t>NN </a:t>
            </a:r>
            <a:r>
              <a:rPr lang="hr-HR" sz="1900" b="1" dirty="0" err="1">
                <a:solidFill>
                  <a:srgbClr val="FF0000"/>
                </a:solidFill>
                <a:effectLst>
                  <a:outerShdw blurRad="38100" dist="38100" dir="2700000" algn="tl">
                    <a:srgbClr val="000000">
                      <a:alpha val="43137"/>
                    </a:srgbClr>
                  </a:outerShdw>
                </a:effectLst>
                <a:latin typeface="Calibri" pitchFamily="34" charset="0"/>
                <a:cs typeface="Calibri" pitchFamily="34" charset="0"/>
              </a:rPr>
              <a:t>114</a:t>
            </a:r>
            <a:r>
              <a:rPr lang="hr-HR" sz="1900" b="1" dirty="0">
                <a:solidFill>
                  <a:srgbClr val="FF0000"/>
                </a:solidFill>
                <a:effectLst>
                  <a:outerShdw blurRad="38100" dist="38100" dir="2700000" algn="tl">
                    <a:srgbClr val="000000">
                      <a:alpha val="43137"/>
                    </a:srgbClr>
                  </a:outerShdw>
                </a:effectLst>
                <a:latin typeface="Calibri" pitchFamily="34" charset="0"/>
                <a:cs typeface="Calibri" pitchFamily="34" charset="0"/>
              </a:rPr>
              <a:t>/</a:t>
            </a:r>
            <a:r>
              <a:rPr lang="hr-HR" sz="1900" b="1" dirty="0" err="1">
                <a:solidFill>
                  <a:srgbClr val="FF0000"/>
                </a:solidFill>
                <a:effectLst>
                  <a:outerShdw blurRad="38100" dist="38100" dir="2700000" algn="tl">
                    <a:srgbClr val="000000">
                      <a:alpha val="43137"/>
                    </a:srgbClr>
                  </a:outerShdw>
                </a:effectLst>
                <a:latin typeface="Calibri" pitchFamily="34" charset="0"/>
                <a:cs typeface="Calibri" pitchFamily="34" charset="0"/>
              </a:rPr>
              <a:t>2022</a:t>
            </a:r>
            <a:r>
              <a:rPr lang="hr-HR" sz="1900" b="1" dirty="0">
                <a:solidFill>
                  <a:srgbClr val="FF0000"/>
                </a:solidFill>
                <a:effectLst>
                  <a:outerShdw blurRad="38100" dist="38100" dir="2700000" algn="tl">
                    <a:srgbClr val="000000">
                      <a:alpha val="43137"/>
                    </a:srgbClr>
                  </a:outerShdw>
                </a:effectLst>
                <a:latin typeface="Calibri" pitchFamily="34" charset="0"/>
                <a:cs typeface="Calibri" pitchFamily="34" charset="0"/>
              </a:rPr>
              <a:t>) </a:t>
            </a:r>
            <a:r>
              <a:rPr lang="hr-HR" sz="19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vi-VN" sz="19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stupa na snagu na dan uvođenja eura kao službene valute u Republici Hrvatskoj.</a:t>
            </a:r>
            <a:endParaRPr kumimoji="0" lang="hr-HR" sz="1700" b="1" i="0" u="none" strike="noStrike" kern="1200" cap="none" spc="0" normalizeH="0" baseline="0" noProof="0" dirty="0">
              <a:ln>
                <a:noFill/>
              </a:ln>
              <a:solidFill>
                <a:schemeClr val="accent1">
                  <a:lumMod val="50000"/>
                </a:schemeClr>
              </a:solidFill>
              <a:effectLst>
                <a:outerShdw blurRad="38100" dist="38100" dir="2700000" algn="tl">
                  <a:srgbClr val="000000">
                    <a:alpha val="43137"/>
                  </a:srgbClr>
                </a:outerShdw>
              </a:effectLst>
              <a:uLnTx/>
              <a:uFillTx/>
              <a:latin typeface="Calibri" pitchFamily="34" charset="0"/>
              <a:cs typeface="Calibri" pitchFamily="34" charset="0"/>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endParaRPr kumimoji="0" lang="hr-HR" sz="17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2400" b="0" i="0" u="none" strike="noStrike" kern="1200" cap="none" spc="0" normalizeH="0" baseline="0" noProof="0" dirty="0">
              <a:ln>
                <a:noFill/>
              </a:ln>
              <a:solidFill>
                <a:schemeClr val="tx1"/>
              </a:solidFill>
              <a:effectLst/>
              <a:uLnTx/>
              <a:uFillTx/>
              <a:latin typeface="Georgia" pitchFamily="18" charset="0"/>
              <a:ea typeface="+mn-ea"/>
              <a:cs typeface="+mn-cs"/>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2400" b="0" i="0" u="none" strike="noStrike" kern="1200" cap="none" spc="0" normalizeH="0" baseline="0" noProof="0" dirty="0">
              <a:ln>
                <a:noFill/>
              </a:ln>
              <a:solidFill>
                <a:schemeClr val="tx1"/>
              </a:solidFill>
              <a:effectLst/>
              <a:uLnTx/>
              <a:uFillTx/>
              <a:latin typeface="Georgia" pitchFamily="18" charset="0"/>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1071522"/>
            <a:ext cx="8001088" cy="5357874"/>
          </a:xfrm>
        </p:spPr>
        <p:txBody>
          <a:bodyPr>
            <a:normAutofit/>
          </a:bodyPr>
          <a:lstStyle/>
          <a:p>
            <a:pPr algn="just">
              <a:buNone/>
            </a:pPr>
            <a:r>
              <a:rPr lang="hr-HR" sz="1800" b="1" u="sng" dirty="0">
                <a:solidFill>
                  <a:schemeClr val="accent1">
                    <a:lumMod val="50000"/>
                  </a:schemeClr>
                </a:solidFill>
                <a:latin typeface="Calibri" pitchFamily="34" charset="0"/>
                <a:cs typeface="Calibri" pitchFamily="34" charset="0"/>
              </a:rPr>
              <a:t>Zastara prekršajnog progona</a:t>
            </a:r>
            <a:endParaRPr lang="hr-HR" sz="1800" i="1" u="sng" dirty="0">
              <a:solidFill>
                <a:schemeClr val="accent1">
                  <a:lumMod val="50000"/>
                </a:schemeClr>
              </a:solidFill>
              <a:latin typeface="Calibri" pitchFamily="34" charset="0"/>
              <a:cs typeface="Calibri" pitchFamily="34" charset="0"/>
            </a:endParaRPr>
          </a:p>
          <a:p>
            <a:pPr algn="just">
              <a:buNone/>
            </a:pPr>
            <a:r>
              <a:rPr lang="hr-HR" sz="1800" dirty="0">
                <a:solidFill>
                  <a:schemeClr val="accent1">
                    <a:lumMod val="50000"/>
                  </a:schemeClr>
                </a:solidFill>
                <a:latin typeface="Calibri" pitchFamily="34" charset="0"/>
                <a:cs typeface="Calibri" pitchFamily="34" charset="0"/>
              </a:rPr>
              <a:t>Prekršajni progon zastarijeva nakon četiri godine.</a:t>
            </a:r>
          </a:p>
          <a:p>
            <a:pPr marL="0" indent="0" algn="just">
              <a:buNone/>
            </a:pPr>
            <a:r>
              <a:rPr lang="pl-PL" sz="1800" dirty="0">
                <a:solidFill>
                  <a:schemeClr val="accent1">
                    <a:lumMod val="50000"/>
                  </a:schemeClr>
                </a:solidFill>
                <a:latin typeface="Calibri" pitchFamily="34" charset="0"/>
                <a:cs typeface="Calibri" pitchFamily="34" charset="0"/>
              </a:rPr>
              <a:t>Prekršajni progon zastarijeva nakon </a:t>
            </a:r>
            <a:r>
              <a:rPr lang="pl-PL" sz="1800" b="1" dirty="0">
                <a:solidFill>
                  <a:srgbClr val="FF0000"/>
                </a:solidFill>
                <a:effectLst>
                  <a:outerShdw blurRad="38100" dist="38100" dir="2700000" algn="tl">
                    <a:srgbClr val="000000">
                      <a:alpha val="43137"/>
                    </a:srgbClr>
                  </a:outerShdw>
                </a:effectLst>
                <a:latin typeface="Calibri" pitchFamily="34" charset="0"/>
                <a:cs typeface="Calibri" pitchFamily="34" charset="0"/>
              </a:rPr>
              <a:t>tri godine </a:t>
            </a:r>
            <a:r>
              <a:rPr lang="pl-PL" sz="1800" dirty="0">
                <a:solidFill>
                  <a:schemeClr val="accent1">
                    <a:lumMod val="50000"/>
                  </a:schemeClr>
                </a:solidFill>
                <a:latin typeface="Calibri" pitchFamily="34" charset="0"/>
                <a:cs typeface="Calibri" pitchFamily="34" charset="0"/>
              </a:rPr>
              <a:t>za prekršaje za </a:t>
            </a:r>
            <a:r>
              <a:rPr lang="hr-HR" sz="1800" dirty="0">
                <a:solidFill>
                  <a:schemeClr val="accent1">
                    <a:lumMod val="50000"/>
                  </a:schemeClr>
                </a:solidFill>
                <a:latin typeface="Calibri" pitchFamily="34" charset="0"/>
                <a:cs typeface="Calibri" pitchFamily="34" charset="0"/>
              </a:rPr>
              <a:t>koje je ovlašteni tužitelj </a:t>
            </a: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obvezan izdati prekršajni nalog  </a:t>
            </a:r>
            <a:r>
              <a:rPr lang="hr-HR"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(prekršaji propisani odlukama </a:t>
            </a:r>
            <a:r>
              <a:rPr lang="hr-HR" sz="1800"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a:solidFill>
                  <a:schemeClr val="accent1">
                    <a:lumMod val="50000"/>
                  </a:schemeClr>
                </a:solidFill>
                <a:latin typeface="Calibri" pitchFamily="34" charset="0"/>
                <a:cs typeface="Calibri" pitchFamily="34" charset="0"/>
              </a:rPr>
              <a:t>.</a:t>
            </a:r>
            <a:endParaRPr lang="hr-HR" sz="1800" b="1" dirty="0">
              <a:solidFill>
                <a:schemeClr val="accent1">
                  <a:lumMod val="50000"/>
                </a:schemeClr>
              </a:solidFill>
              <a:latin typeface="Calibri" pitchFamily="34" charset="0"/>
              <a:cs typeface="Calibri" pitchFamily="34" charset="0"/>
            </a:endParaRPr>
          </a:p>
          <a:p>
            <a:pPr lvl="0">
              <a:spcBef>
                <a:spcPct val="20000"/>
              </a:spcBef>
              <a:buClr>
                <a:srgbClr val="0BD0D9"/>
              </a:buClr>
              <a:buSzPct val="95000"/>
              <a:buNone/>
            </a:pPr>
            <a:endParaRPr lang="hr-HR" sz="1800" b="1" dirty="0">
              <a:solidFill>
                <a:srgbClr val="DBF5F9">
                  <a:lumMod val="25000"/>
                </a:srgbClr>
              </a:solidFill>
              <a:latin typeface="Calibri" pitchFamily="34" charset="0"/>
              <a:cs typeface="Calibri" pitchFamily="34" charset="0"/>
            </a:endParaRPr>
          </a:p>
          <a:p>
            <a:pPr lvl="0">
              <a:spcBef>
                <a:spcPct val="20000"/>
              </a:spcBef>
              <a:buClr>
                <a:srgbClr val="0BD0D9"/>
              </a:buClr>
              <a:buSzPct val="95000"/>
              <a:buNone/>
            </a:pPr>
            <a:r>
              <a:rPr lang="hr-HR" sz="1800" b="1" u="sng" dirty="0">
                <a:solidFill>
                  <a:srgbClr val="DBF5F9">
                    <a:lumMod val="25000"/>
                  </a:srgbClr>
                </a:solidFill>
                <a:latin typeface="Calibri" pitchFamily="34" charset="0"/>
                <a:cs typeface="Calibri" pitchFamily="34" charset="0"/>
              </a:rPr>
              <a:t>Tijek zastare prekršajnog progona</a:t>
            </a:r>
            <a:endParaRPr lang="hr-HR" sz="1800" i="1" u="sng" dirty="0">
              <a:solidFill>
                <a:srgbClr val="DBF5F9">
                  <a:lumMod val="25000"/>
                </a:srgbClr>
              </a:solidFill>
              <a:latin typeface="Calibri" pitchFamily="34" charset="0"/>
              <a:cs typeface="Calibri" pitchFamily="34" charset="0"/>
            </a:endParaRPr>
          </a:p>
          <a:p>
            <a:pPr lvl="0">
              <a:spcBef>
                <a:spcPct val="20000"/>
              </a:spcBef>
              <a:buClr>
                <a:srgbClr val="0BD0D9"/>
              </a:buClr>
              <a:buSzPct val="95000"/>
              <a:buNone/>
            </a:pPr>
            <a:r>
              <a:rPr lang="hr-HR" sz="1800" dirty="0">
                <a:solidFill>
                  <a:srgbClr val="DBF5F9">
                    <a:lumMod val="25000"/>
                  </a:srgbClr>
                </a:solidFill>
                <a:latin typeface="Calibri" pitchFamily="34" charset="0"/>
                <a:cs typeface="Calibri" pitchFamily="34" charset="0"/>
              </a:rPr>
              <a:t>Zastara prekršajnog progona počinje teći </a:t>
            </a:r>
            <a:r>
              <a:rPr lang="hr-HR" sz="1800" u="sng" dirty="0">
                <a:solidFill>
                  <a:srgbClr val="FF0000"/>
                </a:solidFill>
                <a:effectLst>
                  <a:outerShdw blurRad="38100" dist="38100" dir="2700000" algn="tl">
                    <a:srgbClr val="000000">
                      <a:alpha val="43137"/>
                    </a:srgbClr>
                  </a:outerShdw>
                </a:effectLst>
                <a:latin typeface="Calibri" pitchFamily="34" charset="0"/>
                <a:cs typeface="Calibri" pitchFamily="34" charset="0"/>
              </a:rPr>
              <a:t>danom kad je prekršaj počinjen</a:t>
            </a:r>
            <a:endParaRPr lang="hr-HR" sz="1800" u="sng" dirty="0">
              <a:latin typeface="Calibri" pitchFamily="34" charset="0"/>
              <a:cs typeface="Calibri" pitchFamily="34" charset="0"/>
            </a:endParaRPr>
          </a:p>
          <a:p>
            <a:pPr algn="just">
              <a:buNone/>
            </a:pPr>
            <a:endParaRPr lang="hr-HR" sz="1800" b="1" dirty="0">
              <a:solidFill>
                <a:schemeClr val="bg2">
                  <a:lumMod val="25000"/>
                </a:schemeClr>
              </a:solidFill>
              <a:latin typeface="Calibri" pitchFamily="34" charset="0"/>
              <a:cs typeface="Calibri" pitchFamily="34" charset="0"/>
            </a:endParaRPr>
          </a:p>
          <a:p>
            <a:pPr algn="just">
              <a:buNone/>
            </a:pPr>
            <a:r>
              <a:rPr lang="hr-HR" sz="1800" b="1" u="sng" dirty="0">
                <a:solidFill>
                  <a:schemeClr val="bg2">
                    <a:lumMod val="25000"/>
                  </a:schemeClr>
                </a:solidFill>
                <a:latin typeface="Calibri" pitchFamily="34" charset="0"/>
                <a:cs typeface="Calibri" pitchFamily="34" charset="0"/>
              </a:rPr>
              <a:t>Zastara izvršenja </a:t>
            </a:r>
            <a:r>
              <a:rPr lang="hr-HR" sz="1800" b="1" u="sng" dirty="0" err="1">
                <a:solidFill>
                  <a:schemeClr val="bg2">
                    <a:lumMod val="25000"/>
                  </a:schemeClr>
                </a:solidFill>
                <a:latin typeface="Calibri" pitchFamily="34" charset="0"/>
                <a:cs typeface="Calibri" pitchFamily="34" charset="0"/>
              </a:rPr>
              <a:t>prekršajnopravnih</a:t>
            </a:r>
            <a:r>
              <a:rPr lang="hr-HR" sz="1800" b="1" u="sng" dirty="0">
                <a:solidFill>
                  <a:schemeClr val="bg2">
                    <a:lumMod val="25000"/>
                  </a:schemeClr>
                </a:solidFill>
                <a:latin typeface="Calibri" pitchFamily="34" charset="0"/>
                <a:cs typeface="Calibri" pitchFamily="34" charset="0"/>
              </a:rPr>
              <a:t> sankcija</a:t>
            </a:r>
            <a:endParaRPr lang="hr-HR" sz="1800" i="1" u="sng" dirty="0">
              <a:solidFill>
                <a:schemeClr val="bg2">
                  <a:lumMod val="25000"/>
                </a:schemeClr>
              </a:solidFill>
              <a:latin typeface="Calibri" pitchFamily="34" charset="0"/>
              <a:cs typeface="Calibri" pitchFamily="34" charset="0"/>
            </a:endParaRPr>
          </a:p>
          <a:p>
            <a:pPr marL="0" indent="0">
              <a:buNone/>
            </a:pPr>
            <a:r>
              <a:rPr lang="hr-HR" sz="1800" dirty="0">
                <a:solidFill>
                  <a:schemeClr val="bg2">
                    <a:lumMod val="25000"/>
                  </a:schemeClr>
                </a:solidFill>
                <a:latin typeface="Calibri" pitchFamily="34" charset="0"/>
                <a:cs typeface="Calibri" pitchFamily="34" charset="0"/>
              </a:rPr>
              <a:t>Izrečena </a:t>
            </a:r>
            <a:r>
              <a:rPr lang="hr-HR" sz="1800" dirty="0" err="1">
                <a:solidFill>
                  <a:schemeClr val="bg2">
                    <a:lumMod val="25000"/>
                  </a:schemeClr>
                </a:solidFill>
                <a:latin typeface="Calibri" pitchFamily="34" charset="0"/>
                <a:cs typeface="Calibri" pitchFamily="34" charset="0"/>
              </a:rPr>
              <a:t>prekršajnopravna</a:t>
            </a:r>
            <a:r>
              <a:rPr lang="hr-HR" sz="1800" dirty="0">
                <a:solidFill>
                  <a:schemeClr val="bg2">
                    <a:lumMod val="25000"/>
                  </a:schemeClr>
                </a:solidFill>
                <a:latin typeface="Calibri" pitchFamily="34" charset="0"/>
                <a:cs typeface="Calibri" pitchFamily="34" charset="0"/>
              </a:rPr>
              <a:t> sankcija ne može se izvršiti kad od pravomoćnosti odluke kojom je izrečena, protekne </a:t>
            </a:r>
            <a:r>
              <a:rPr lang="hr-HR" sz="1800" b="1" dirty="0">
                <a:solidFill>
                  <a:srgbClr val="FF0000"/>
                </a:solidFill>
                <a:effectLst>
                  <a:outerShdw blurRad="38100" dist="38100" dir="2700000" algn="tl">
                    <a:srgbClr val="000000">
                      <a:alpha val="43137"/>
                    </a:srgbClr>
                  </a:outerShdw>
                </a:effectLst>
                <a:latin typeface="Calibri" pitchFamily="34" charset="0"/>
                <a:cs typeface="Calibri" pitchFamily="34" charset="0"/>
              </a:rPr>
              <a:t>tri godine</a:t>
            </a:r>
            <a:r>
              <a:rPr lang="hr-HR" sz="1800" dirty="0">
                <a:latin typeface="Calibri" pitchFamily="34" charset="0"/>
                <a:cs typeface="Calibri" pitchFamily="34" charset="0"/>
              </a:rPr>
              <a:t>.</a:t>
            </a:r>
          </a:p>
          <a:p>
            <a:pPr marL="0" indent="0">
              <a:buNone/>
            </a:pPr>
            <a:endParaRPr lang="hr-HR" sz="1800" dirty="0">
              <a:latin typeface="Calibri" pitchFamily="34" charset="0"/>
              <a:cs typeface="Calibri" pitchFamily="34" charset="0"/>
            </a:endParaRPr>
          </a:p>
          <a:p>
            <a:pPr>
              <a:buNone/>
            </a:pPr>
            <a:r>
              <a:rPr lang="hr-HR" sz="1800" b="1" u="sng" dirty="0">
                <a:solidFill>
                  <a:schemeClr val="bg2">
                    <a:lumMod val="25000"/>
                  </a:schemeClr>
                </a:solidFill>
                <a:latin typeface="Calibri" pitchFamily="34" charset="0"/>
                <a:cs typeface="Calibri" pitchFamily="34" charset="0"/>
              </a:rPr>
              <a:t>Tijek zastare izvršenja </a:t>
            </a:r>
            <a:r>
              <a:rPr lang="hr-HR" sz="1800" b="1" u="sng" dirty="0" err="1">
                <a:solidFill>
                  <a:schemeClr val="bg2">
                    <a:lumMod val="25000"/>
                  </a:schemeClr>
                </a:solidFill>
                <a:latin typeface="Calibri" pitchFamily="34" charset="0"/>
                <a:cs typeface="Calibri" pitchFamily="34" charset="0"/>
              </a:rPr>
              <a:t>prekršajnopravnih</a:t>
            </a:r>
            <a:r>
              <a:rPr lang="hr-HR" sz="1800" b="1" u="sng" dirty="0">
                <a:solidFill>
                  <a:schemeClr val="bg2">
                    <a:lumMod val="25000"/>
                  </a:schemeClr>
                </a:solidFill>
                <a:latin typeface="Calibri" pitchFamily="34" charset="0"/>
                <a:cs typeface="Calibri" pitchFamily="34" charset="0"/>
              </a:rPr>
              <a:t> sankcija</a:t>
            </a:r>
            <a:endParaRPr lang="hr-HR" sz="1800" i="1" u="sng" dirty="0">
              <a:solidFill>
                <a:schemeClr val="bg2">
                  <a:lumMod val="25000"/>
                </a:schemeClr>
              </a:solidFill>
              <a:latin typeface="Calibri" pitchFamily="34" charset="0"/>
              <a:cs typeface="Calibri" pitchFamily="34" charset="0"/>
            </a:endParaRPr>
          </a:p>
          <a:p>
            <a:pPr marL="0" indent="0">
              <a:buNone/>
            </a:pPr>
            <a:r>
              <a:rPr lang="hr-HR" sz="1800" dirty="0">
                <a:solidFill>
                  <a:schemeClr val="bg2">
                    <a:lumMod val="25000"/>
                  </a:schemeClr>
                </a:solidFill>
                <a:latin typeface="Calibri" pitchFamily="34" charset="0"/>
                <a:cs typeface="Calibri" pitchFamily="34" charset="0"/>
              </a:rPr>
              <a:t>Zastara izvršenja </a:t>
            </a:r>
            <a:r>
              <a:rPr lang="hr-HR" sz="1800" dirty="0" err="1">
                <a:solidFill>
                  <a:schemeClr val="bg2">
                    <a:lumMod val="25000"/>
                  </a:schemeClr>
                </a:solidFill>
                <a:latin typeface="Calibri" pitchFamily="34" charset="0"/>
                <a:cs typeface="Calibri" pitchFamily="34" charset="0"/>
              </a:rPr>
              <a:t>prekršajnopravne</a:t>
            </a:r>
            <a:r>
              <a:rPr lang="hr-HR" sz="1800" dirty="0">
                <a:solidFill>
                  <a:schemeClr val="bg2">
                    <a:lumMod val="25000"/>
                  </a:schemeClr>
                </a:solidFill>
                <a:latin typeface="Calibri" pitchFamily="34" charset="0"/>
                <a:cs typeface="Calibri" pitchFamily="34" charset="0"/>
              </a:rPr>
              <a:t> sankcije počinje teći danom </a:t>
            </a:r>
            <a:r>
              <a:rPr lang="pl-PL" sz="1800" dirty="0">
                <a:solidFill>
                  <a:schemeClr val="bg2">
                    <a:lumMod val="25000"/>
                  </a:schemeClr>
                </a:solidFill>
                <a:latin typeface="Calibri" pitchFamily="34" charset="0"/>
                <a:cs typeface="Calibri" pitchFamily="34" charset="0"/>
              </a:rPr>
              <a:t>kada je </a:t>
            </a:r>
            <a:r>
              <a:rPr lang="pl-PL"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odluka </a:t>
            </a:r>
            <a:r>
              <a:rPr lang="pl-PL" sz="1800" dirty="0">
                <a:solidFill>
                  <a:schemeClr val="bg2">
                    <a:lumMod val="25000"/>
                  </a:schemeClr>
                </a:solidFill>
                <a:latin typeface="Calibri" pitchFamily="34" charset="0"/>
                <a:cs typeface="Calibri" pitchFamily="34" charset="0"/>
              </a:rPr>
              <a:t>kojom je prekršajnopravna sankcija izrečena </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postala pravomoćna</a:t>
            </a:r>
            <a:r>
              <a:rPr lang="hr-HR" sz="1800" dirty="0">
                <a:latin typeface="Calibri" pitchFamily="34" charset="0"/>
                <a:cs typeface="Calibri" pitchFamily="34" charset="0"/>
              </a:rPr>
              <a:t>. </a:t>
            </a:r>
          </a:p>
        </p:txBody>
      </p:sp>
      <p:sp>
        <p:nvSpPr>
          <p:cNvPr id="4" name="Pravokutnik 3"/>
          <p:cNvSpPr/>
          <p:nvPr/>
        </p:nvSpPr>
        <p:spPr>
          <a:xfrm>
            <a:off x="3428992" y="285728"/>
            <a:ext cx="1525867" cy="523220"/>
          </a:xfrm>
          <a:prstGeom prst="rect">
            <a:avLst/>
          </a:prstGeom>
        </p:spPr>
        <p:txBody>
          <a:bodyPr wrap="none">
            <a:spAutoFit/>
          </a:bodyPr>
          <a:lstStyle/>
          <a:p>
            <a:r>
              <a:rPr lang="hr-HR" sz="2800" b="1" dirty="0">
                <a:ln w="3175" cmpd="sng">
                  <a:noFill/>
                </a:ln>
                <a:solidFill>
                  <a:schemeClr val="bg2">
                    <a:lumMod val="25000"/>
                  </a:schemeClr>
                </a:solidFill>
                <a:effectLst>
                  <a:outerShdw blurRad="38100" dist="38100" dir="2700000" algn="tl">
                    <a:srgbClr val="000000">
                      <a:alpha val="43137"/>
                    </a:srgbClr>
                  </a:outerShdw>
                </a:effectLst>
                <a:latin typeface="Calibri" pitchFamily="34" charset="0"/>
                <a:ea typeface="+mj-ea"/>
                <a:cs typeface="Calibri" pitchFamily="34" charset="0"/>
              </a:rPr>
              <a:t>ZASTARA</a:t>
            </a:r>
            <a:endParaRPr lang="hr-HR" sz="2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Gomilanj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1900</TotalTime>
  <Words>4616</Words>
  <Application>Microsoft Office PowerPoint</Application>
  <PresentationFormat>On-screen Show (4:3)</PresentationFormat>
  <Paragraphs>207</Paragraphs>
  <Slides>29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Century Schoolbook</vt:lpstr>
      <vt:lpstr>Georgia</vt:lpstr>
      <vt:lpstr>Times New Roman</vt:lpstr>
      <vt:lpstr>Wingdings</vt:lpstr>
      <vt:lpstr>Wingdings 2</vt:lpstr>
      <vt:lpstr>Oriel</vt:lpstr>
      <vt:lpstr>                                                                                                                                               PREKRŠAJNI ZAKON I POSTUPANJE KOMUNALNOG REDARSTVA         </vt:lpstr>
      <vt:lpstr>komunalno redarstvo jedinica lokalne samouprave</vt:lpstr>
      <vt:lpstr>PowerPoint Presentation</vt:lpstr>
      <vt:lpstr>PowerPoint Presentation</vt:lpstr>
      <vt:lpstr>PowerPoint Presentation</vt:lpstr>
      <vt:lpstr>PREKRŠAJNI ZAKON  (nn broj, 107/07, 39/13, 157/13, 110/15, 70/17, 118/18 i 114/22)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OBAVEZNI PREKRŠAJNI NALOG</vt:lpstr>
      <vt:lpstr>PowerPoint Presentation</vt:lpstr>
      <vt:lpstr>NAPLATA NOVČANE KAZNE NA MJESTU POČINJENJA PREKRŠAJA </vt:lpstr>
      <vt:lpstr>PowerPoint Presentation</vt:lpstr>
      <vt:lpstr>PowerPoint Presentation</vt:lpstr>
      <vt:lpstr>PowerPoint Presentation</vt:lpstr>
      <vt:lpstr>PowerPoint Presentation</vt:lpstr>
      <vt:lpstr>PowerPoint Presentation</vt:lpstr>
      <vt:lpstr>PowerPoint Presentation</vt:lpstr>
      <vt:lpstr>   DOSTAVA U PREKRŠAJNOM POSTUPKU </vt:lpstr>
      <vt:lpstr>PowerPoint Presentation</vt:lpstr>
      <vt:lpstr>POTVRDA O DOSTAVI</vt:lpstr>
      <vt:lpstr>ZAKLJUČAK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PREKRŠAJNI ZAKON      - postupanje i ovlasti komunalnog redarstva</dc:title>
  <dc:creator>Matko Lovreta</dc:creator>
  <cp:lastModifiedBy>Udruga gradova</cp:lastModifiedBy>
  <cp:revision>300</cp:revision>
  <dcterms:created xsi:type="dcterms:W3CDTF">2019-02-01T09:17:31Z</dcterms:created>
  <dcterms:modified xsi:type="dcterms:W3CDTF">2023-10-25T21:23:15Z</dcterms:modified>
</cp:coreProperties>
</file>