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77" r:id="rId2"/>
  </p:sldMasterIdLst>
  <p:notesMasterIdLst>
    <p:notesMasterId r:id="rId34"/>
  </p:notesMasterIdLst>
  <p:handoutMasterIdLst>
    <p:handoutMasterId r:id="rId35"/>
  </p:handoutMasterIdLst>
  <p:sldIdLst>
    <p:sldId id="518" r:id="rId3"/>
    <p:sldId id="558" r:id="rId4"/>
    <p:sldId id="393" r:id="rId5"/>
    <p:sldId id="268" r:id="rId6"/>
    <p:sldId id="530" r:id="rId7"/>
    <p:sldId id="544" r:id="rId8"/>
    <p:sldId id="524" r:id="rId9"/>
    <p:sldId id="257" r:id="rId10"/>
    <p:sldId id="259" r:id="rId11"/>
    <p:sldId id="263" r:id="rId12"/>
    <p:sldId id="260" r:id="rId13"/>
    <p:sldId id="267" r:id="rId14"/>
    <p:sldId id="571" r:id="rId15"/>
    <p:sldId id="261" r:id="rId16"/>
    <p:sldId id="266" r:id="rId17"/>
    <p:sldId id="561" r:id="rId18"/>
    <p:sldId id="563" r:id="rId19"/>
    <p:sldId id="559" r:id="rId20"/>
    <p:sldId id="269" r:id="rId21"/>
    <p:sldId id="549" r:id="rId22"/>
    <p:sldId id="272" r:id="rId23"/>
    <p:sldId id="258" r:id="rId24"/>
    <p:sldId id="265" r:id="rId25"/>
    <p:sldId id="551" r:id="rId26"/>
    <p:sldId id="552" r:id="rId27"/>
    <p:sldId id="273" r:id="rId28"/>
    <p:sldId id="566" r:id="rId29"/>
    <p:sldId id="567" r:id="rId30"/>
    <p:sldId id="569" r:id="rId31"/>
    <p:sldId id="568" r:id="rId32"/>
    <p:sldId id="556" r:id="rId33"/>
  </p:sldIdLst>
  <p:sldSz cx="12192000" cy="6858000"/>
  <p:notesSz cx="6858000" cy="9574213"/>
  <p:defaultTextStyle>
    <a:defPPr>
      <a:defRPr lang="en-GB"/>
    </a:defPPr>
    <a:lvl1pPr algn="l" rtl="0" fontAlgn="base">
      <a:spcBef>
        <a:spcPct val="0"/>
      </a:spcBef>
      <a:spcAft>
        <a:spcPct val="0"/>
      </a:spcAft>
      <a:defRPr sz="2400" b="1" kern="1200">
        <a:solidFill>
          <a:schemeClr val="tx1"/>
        </a:solidFill>
        <a:latin typeface="Times New Roman" pitchFamily="18" charset="0"/>
        <a:ea typeface="+mn-ea"/>
        <a:cs typeface="+mn-cs"/>
      </a:defRPr>
    </a:lvl1pPr>
    <a:lvl2pPr marL="457200" algn="l" rtl="0" fontAlgn="base">
      <a:spcBef>
        <a:spcPct val="0"/>
      </a:spcBef>
      <a:spcAft>
        <a:spcPct val="0"/>
      </a:spcAft>
      <a:defRPr sz="2400" b="1" kern="1200">
        <a:solidFill>
          <a:schemeClr val="tx1"/>
        </a:solidFill>
        <a:latin typeface="Times New Roman" pitchFamily="18" charset="0"/>
        <a:ea typeface="+mn-ea"/>
        <a:cs typeface="+mn-cs"/>
      </a:defRPr>
    </a:lvl2pPr>
    <a:lvl3pPr marL="914400" algn="l" rtl="0" fontAlgn="base">
      <a:spcBef>
        <a:spcPct val="0"/>
      </a:spcBef>
      <a:spcAft>
        <a:spcPct val="0"/>
      </a:spcAft>
      <a:defRPr sz="2400" b="1" kern="1200">
        <a:solidFill>
          <a:schemeClr val="tx1"/>
        </a:solidFill>
        <a:latin typeface="Times New Roman" pitchFamily="18" charset="0"/>
        <a:ea typeface="+mn-ea"/>
        <a:cs typeface="+mn-cs"/>
      </a:defRPr>
    </a:lvl3pPr>
    <a:lvl4pPr marL="1371600" algn="l" rtl="0" fontAlgn="base">
      <a:spcBef>
        <a:spcPct val="0"/>
      </a:spcBef>
      <a:spcAft>
        <a:spcPct val="0"/>
      </a:spcAft>
      <a:defRPr sz="2400" b="1" kern="1200">
        <a:solidFill>
          <a:schemeClr val="tx1"/>
        </a:solidFill>
        <a:latin typeface="Times New Roman" pitchFamily="18" charset="0"/>
        <a:ea typeface="+mn-ea"/>
        <a:cs typeface="+mn-cs"/>
      </a:defRPr>
    </a:lvl4pPr>
    <a:lvl5pPr marL="1828800" algn="l" rtl="0" fontAlgn="base">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15">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66"/>
    <a:srgbClr val="0099CC"/>
    <a:srgbClr val="00CC66"/>
    <a:srgbClr val="DDDDDD"/>
    <a:srgbClr val="CC9900"/>
    <a:srgbClr val="FF9900"/>
    <a:srgbClr val="FF0000"/>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723" autoAdjust="0"/>
  </p:normalViewPr>
  <p:slideViewPr>
    <p:cSldViewPr>
      <p:cViewPr varScale="1">
        <p:scale>
          <a:sx n="105" d="100"/>
          <a:sy n="105" d="100"/>
        </p:scale>
        <p:origin x="264" y="6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3" d="100"/>
          <a:sy n="63" d="100"/>
        </p:scale>
        <p:origin x="3206" y="48"/>
      </p:cViewPr>
      <p:guideLst>
        <p:guide orient="horz" pos="3015"/>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New Roman" charset="0"/>
              </a:defRPr>
            </a:lvl1pPr>
          </a:lstStyle>
          <a:p>
            <a:pPr>
              <a:defRPr/>
            </a:pPr>
            <a:endParaRPr lang="en-GB"/>
          </a:p>
        </p:txBody>
      </p:sp>
      <p:sp>
        <p:nvSpPr>
          <p:cNvPr id="9219" name="Rectangle 3"/>
          <p:cNvSpPr>
            <a:spLocks noGrp="1" noChangeArrowheads="1"/>
          </p:cNvSpPr>
          <p:nvPr>
            <p:ph type="dt" sz="quarter" idx="1"/>
          </p:nvPr>
        </p:nvSpPr>
        <p:spPr bwMode="auto">
          <a:xfrm>
            <a:off x="3886200" y="0"/>
            <a:ext cx="2971800"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New Roman" charset="0"/>
              </a:defRPr>
            </a:lvl1pPr>
          </a:lstStyle>
          <a:p>
            <a:pPr>
              <a:defRPr/>
            </a:pPr>
            <a:endParaRPr lang="en-GB"/>
          </a:p>
        </p:txBody>
      </p:sp>
      <p:sp>
        <p:nvSpPr>
          <p:cNvPr id="9220" name="Rectangle 4"/>
          <p:cNvSpPr>
            <a:spLocks noGrp="1" noChangeArrowheads="1"/>
          </p:cNvSpPr>
          <p:nvPr>
            <p:ph type="ftr" sz="quarter" idx="2"/>
          </p:nvPr>
        </p:nvSpPr>
        <p:spPr bwMode="auto">
          <a:xfrm>
            <a:off x="0" y="9094788"/>
            <a:ext cx="2971800"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New Roman" charset="0"/>
              </a:defRPr>
            </a:lvl1pPr>
          </a:lstStyle>
          <a:p>
            <a:pPr>
              <a:defRPr/>
            </a:pPr>
            <a:r>
              <a:rPr lang="en-GB"/>
              <a:t>Dražen Keresteny dipl.ing.el.</a:t>
            </a:r>
          </a:p>
        </p:txBody>
      </p:sp>
      <p:sp>
        <p:nvSpPr>
          <p:cNvPr id="9221" name="Rectangle 5"/>
          <p:cNvSpPr>
            <a:spLocks noGrp="1" noChangeArrowheads="1"/>
          </p:cNvSpPr>
          <p:nvPr>
            <p:ph type="sldNum" sz="quarter" idx="3"/>
          </p:nvPr>
        </p:nvSpPr>
        <p:spPr bwMode="auto">
          <a:xfrm>
            <a:off x="3886200" y="9094788"/>
            <a:ext cx="2971800"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New Roman" charset="0"/>
              </a:defRPr>
            </a:lvl1pPr>
          </a:lstStyle>
          <a:p>
            <a:pPr>
              <a:defRPr/>
            </a:pPr>
            <a:fld id="{2B108BA0-7B06-4798-989E-9450ADB388BE}" type="slidenum">
              <a:rPr lang="en-GB"/>
              <a:pPr>
                <a:defRPr/>
              </a:pPr>
              <a:t>‹#›</a:t>
            </a:fld>
            <a:endParaRPr lang="en-GB"/>
          </a:p>
        </p:txBody>
      </p:sp>
    </p:spTree>
    <p:extLst>
      <p:ext uri="{BB962C8B-B14F-4D97-AF65-F5344CB8AC3E}">
        <p14:creationId xmlns:p14="http://schemas.microsoft.com/office/powerpoint/2010/main" val="119776778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New Roman" charset="0"/>
              </a:defRPr>
            </a:lvl1pPr>
          </a:lstStyle>
          <a:p>
            <a:pPr>
              <a:defRPr/>
            </a:pPr>
            <a:endParaRPr lang="en-GB"/>
          </a:p>
        </p:txBody>
      </p:sp>
      <p:sp>
        <p:nvSpPr>
          <p:cNvPr id="4099" name="Rectangle 3"/>
          <p:cNvSpPr>
            <a:spLocks noGrp="1" noChangeArrowheads="1"/>
          </p:cNvSpPr>
          <p:nvPr>
            <p:ph type="dt" idx="1"/>
          </p:nvPr>
        </p:nvSpPr>
        <p:spPr bwMode="auto">
          <a:xfrm>
            <a:off x="3886200" y="0"/>
            <a:ext cx="2971800"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New Roman" charset="0"/>
              </a:defRPr>
            </a:lvl1pPr>
          </a:lstStyle>
          <a:p>
            <a:pPr>
              <a:defRPr/>
            </a:pPr>
            <a:endParaRPr lang="en-GB"/>
          </a:p>
        </p:txBody>
      </p:sp>
      <p:sp>
        <p:nvSpPr>
          <p:cNvPr id="50180" name="Rectangle 4"/>
          <p:cNvSpPr>
            <a:spLocks noGrp="1" noRot="1" noChangeAspect="1" noChangeArrowheads="1" noTextEdit="1"/>
          </p:cNvSpPr>
          <p:nvPr>
            <p:ph type="sldImg" idx="2"/>
          </p:nvPr>
        </p:nvSpPr>
        <p:spPr bwMode="auto">
          <a:xfrm>
            <a:off x="238125" y="717550"/>
            <a:ext cx="6381750" cy="3590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14400" y="4548188"/>
            <a:ext cx="5029200" cy="430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102" name="Rectangle 6"/>
          <p:cNvSpPr>
            <a:spLocks noGrp="1" noChangeArrowheads="1"/>
          </p:cNvSpPr>
          <p:nvPr>
            <p:ph type="ftr" sz="quarter" idx="4"/>
          </p:nvPr>
        </p:nvSpPr>
        <p:spPr bwMode="auto">
          <a:xfrm>
            <a:off x="0" y="9094788"/>
            <a:ext cx="2971800"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New Roman" charset="0"/>
              </a:defRPr>
            </a:lvl1pPr>
          </a:lstStyle>
          <a:p>
            <a:pPr>
              <a:defRPr/>
            </a:pPr>
            <a:r>
              <a:rPr lang="en-GB"/>
              <a:t>Dražen Keresteny dipl.ing.el.</a:t>
            </a:r>
          </a:p>
        </p:txBody>
      </p:sp>
      <p:sp>
        <p:nvSpPr>
          <p:cNvPr id="4103" name="Rectangle 7"/>
          <p:cNvSpPr>
            <a:spLocks noGrp="1" noChangeArrowheads="1"/>
          </p:cNvSpPr>
          <p:nvPr>
            <p:ph type="sldNum" sz="quarter" idx="5"/>
          </p:nvPr>
        </p:nvSpPr>
        <p:spPr bwMode="auto">
          <a:xfrm>
            <a:off x="3886200" y="9094788"/>
            <a:ext cx="2971800"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New Roman" charset="0"/>
              </a:defRPr>
            </a:lvl1pPr>
          </a:lstStyle>
          <a:p>
            <a:pPr>
              <a:defRPr/>
            </a:pPr>
            <a:fld id="{01B12D99-201D-4CF7-BF99-4AE2F81FED9E}" type="slidenum">
              <a:rPr lang="en-GB"/>
              <a:pPr>
                <a:defRPr/>
              </a:pPr>
              <a:t>‹#›</a:t>
            </a:fld>
            <a:endParaRPr lang="en-GB"/>
          </a:p>
        </p:txBody>
      </p:sp>
    </p:spTree>
    <p:extLst>
      <p:ext uri="{BB962C8B-B14F-4D97-AF65-F5344CB8AC3E}">
        <p14:creationId xmlns:p14="http://schemas.microsoft.com/office/powerpoint/2010/main" val="3349509919"/>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25" y="717550"/>
            <a:ext cx="6381750" cy="3590925"/>
          </a:xfrm>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pPr>
              <a:defRPr/>
            </a:pPr>
            <a:fld id="{01B12D99-201D-4CF7-BF99-4AE2F81FED9E}" type="slidenum">
              <a:rPr lang="en-GB" smtClean="0"/>
              <a:pPr>
                <a:defRPr/>
              </a:pPr>
              <a:t>1</a:t>
            </a:fld>
            <a:endParaRPr lang="en-GB"/>
          </a:p>
        </p:txBody>
      </p:sp>
      <p:sp>
        <p:nvSpPr>
          <p:cNvPr id="5" name="Footer Placeholder 4">
            <a:extLst>
              <a:ext uri="{FF2B5EF4-FFF2-40B4-BE49-F238E27FC236}">
                <a16:creationId xmlns:a16="http://schemas.microsoft.com/office/drawing/2014/main" id="{42C274C3-3E2D-42B9-B046-1B3B78BD72A4}"/>
              </a:ext>
            </a:extLst>
          </p:cNvPr>
          <p:cNvSpPr>
            <a:spLocks noGrp="1"/>
          </p:cNvSpPr>
          <p:nvPr>
            <p:ph type="ftr" sz="quarter" idx="4"/>
          </p:nvPr>
        </p:nvSpPr>
        <p:spPr/>
        <p:txBody>
          <a:bodyPr/>
          <a:lstStyle/>
          <a:p>
            <a:pPr>
              <a:defRPr/>
            </a:pPr>
            <a:r>
              <a:rPr lang="en-GB"/>
              <a:t>Dražen Keresteny dipl.ing.el.</a:t>
            </a:r>
          </a:p>
        </p:txBody>
      </p:sp>
    </p:spTree>
    <p:extLst>
      <p:ext uri="{BB962C8B-B14F-4D97-AF65-F5344CB8AC3E}">
        <p14:creationId xmlns:p14="http://schemas.microsoft.com/office/powerpoint/2010/main" val="3280659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25" y="717550"/>
            <a:ext cx="6381750" cy="3590925"/>
          </a:xfrm>
        </p:spPr>
      </p:sp>
      <p:sp>
        <p:nvSpPr>
          <p:cNvPr id="3" name="Notes Placeholder 2"/>
          <p:cNvSpPr>
            <a:spLocks noGrp="1"/>
          </p:cNvSpPr>
          <p:nvPr>
            <p:ph type="body" idx="1"/>
          </p:nvPr>
        </p:nvSpPr>
        <p:spPr/>
        <p:txBody>
          <a:bodyPr/>
          <a:lstStyle/>
          <a:p>
            <a:r>
              <a:rPr lang="hr-HR" sz="1200" b="1" dirty="0"/>
              <a:t>Voditi računa o:</a:t>
            </a:r>
          </a:p>
          <a:p>
            <a:r>
              <a:rPr lang="hr-HR" sz="2800" dirty="0"/>
              <a:t>Poziciji panela</a:t>
            </a:r>
            <a:r>
              <a:rPr lang="en-GB" sz="2800" dirty="0"/>
              <a:t> - </a:t>
            </a:r>
            <a:r>
              <a:rPr lang="hr-HR" sz="2400" dirty="0"/>
              <a:t>izbjegavati sjenu</a:t>
            </a:r>
          </a:p>
          <a:p>
            <a:r>
              <a:rPr lang="hr-HR" sz="2800" dirty="0"/>
              <a:t>Insolaciji</a:t>
            </a:r>
            <a:r>
              <a:rPr lang="en-GB" sz="2800" dirty="0"/>
              <a:t> - </a:t>
            </a:r>
            <a:r>
              <a:rPr lang="hr-HR" sz="2400" dirty="0"/>
              <a:t>količina energije što je prima Zemlja sa sunčevim zrakama </a:t>
            </a:r>
            <a:endParaRPr lang="en-GB" sz="2400" dirty="0"/>
          </a:p>
          <a:p>
            <a:r>
              <a:rPr lang="hr-HR" sz="2400" dirty="0"/>
              <a:t>Hrvatska zahvaljujući svojem geografskom položaju ima vrlo povoljne uvjete za iskorištavanje Sunčeve energije. </a:t>
            </a:r>
          </a:p>
        </p:txBody>
      </p:sp>
      <p:sp>
        <p:nvSpPr>
          <p:cNvPr id="4" name="Slide Number Placeholder 3"/>
          <p:cNvSpPr>
            <a:spLocks noGrp="1"/>
          </p:cNvSpPr>
          <p:nvPr>
            <p:ph type="sldNum" sz="quarter" idx="10"/>
          </p:nvPr>
        </p:nvSpPr>
        <p:spPr/>
        <p:txBody>
          <a:bodyPr/>
          <a:lstStyle/>
          <a:p>
            <a:pPr>
              <a:defRPr/>
            </a:pPr>
            <a:fld id="{01B12D99-201D-4CF7-BF99-4AE2F81FED9E}" type="slidenum">
              <a:rPr lang="en-GB" smtClean="0"/>
              <a:pPr>
                <a:defRPr/>
              </a:pPr>
              <a:t>25</a:t>
            </a:fld>
            <a:endParaRPr lang="en-GB" dirty="0"/>
          </a:p>
        </p:txBody>
      </p:sp>
      <p:sp>
        <p:nvSpPr>
          <p:cNvPr id="5" name="Footer Placeholder 4">
            <a:extLst>
              <a:ext uri="{FF2B5EF4-FFF2-40B4-BE49-F238E27FC236}">
                <a16:creationId xmlns:a16="http://schemas.microsoft.com/office/drawing/2014/main" id="{BEE6C392-E56E-4622-B300-62B8990D0F39}"/>
              </a:ext>
            </a:extLst>
          </p:cNvPr>
          <p:cNvSpPr>
            <a:spLocks noGrp="1"/>
          </p:cNvSpPr>
          <p:nvPr>
            <p:ph type="ftr" sz="quarter" idx="4"/>
          </p:nvPr>
        </p:nvSpPr>
        <p:spPr/>
        <p:txBody>
          <a:bodyPr/>
          <a:lstStyle/>
          <a:p>
            <a:pPr>
              <a:defRPr/>
            </a:pPr>
            <a:r>
              <a:rPr lang="en-GB"/>
              <a:t>Dražen Keresteny dipl.ing.el.</a:t>
            </a:r>
          </a:p>
        </p:txBody>
      </p:sp>
    </p:spTree>
    <p:extLst>
      <p:ext uri="{BB962C8B-B14F-4D97-AF65-F5344CB8AC3E}">
        <p14:creationId xmlns:p14="http://schemas.microsoft.com/office/powerpoint/2010/main" val="3107098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25" y="717550"/>
            <a:ext cx="6381750" cy="359092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this installation,</a:t>
            </a:r>
            <a:r>
              <a:rPr lang="en-US" baseline="0" dirty="0"/>
              <a:t> only a 15 watt solar panel was necessary.  Here it is with its relative size to the step ladder.  Next, our field engineer identifies online, the angle of the solar panel for this longitude/latitude.  The solar panel is then mounted above the camera, the antenna, and with unobstructed exposure to the sun.  As you see in the next picture, the three integrated components are aimed in three independent directions, the solar panel to due south (in the Northern Hemisphere), the antenna toward the receiving antenna on top of the 12 story science building, and the camera toward the hot spot of risk.  </a:t>
            </a:r>
            <a:endParaRPr lang="en-US" dirty="0"/>
          </a:p>
        </p:txBody>
      </p:sp>
      <p:sp>
        <p:nvSpPr>
          <p:cNvPr id="4" name="Slide Number Placeholder 3"/>
          <p:cNvSpPr>
            <a:spLocks noGrp="1"/>
          </p:cNvSpPr>
          <p:nvPr>
            <p:ph type="sldNum" sz="quarter" idx="10"/>
          </p:nvPr>
        </p:nvSpPr>
        <p:spPr/>
        <p:txBody>
          <a:bodyPr/>
          <a:lstStyle/>
          <a:p>
            <a:fld id="{4A321FA6-5A1F-490A-B1AE-759FF9F80BA9}" type="slidenum">
              <a:rPr lang="en-US" smtClean="0"/>
              <a:t>26</a:t>
            </a:fld>
            <a:endParaRPr lang="en-US"/>
          </a:p>
        </p:txBody>
      </p:sp>
      <p:sp>
        <p:nvSpPr>
          <p:cNvPr id="5" name="Footer Placeholder 4">
            <a:extLst>
              <a:ext uri="{FF2B5EF4-FFF2-40B4-BE49-F238E27FC236}">
                <a16:creationId xmlns:a16="http://schemas.microsoft.com/office/drawing/2014/main" id="{34328AEA-7515-40C5-819D-51A72D5DD9C2}"/>
              </a:ext>
            </a:extLst>
          </p:cNvPr>
          <p:cNvSpPr>
            <a:spLocks noGrp="1"/>
          </p:cNvSpPr>
          <p:nvPr>
            <p:ph type="ftr" sz="quarter" idx="4"/>
          </p:nvPr>
        </p:nvSpPr>
        <p:spPr/>
        <p:txBody>
          <a:bodyPr/>
          <a:lstStyle/>
          <a:p>
            <a:pPr>
              <a:defRPr/>
            </a:pPr>
            <a:r>
              <a:rPr lang="en-GB"/>
              <a:t>Dražen Keresteny dipl.ing.el.</a:t>
            </a:r>
          </a:p>
        </p:txBody>
      </p:sp>
    </p:spTree>
    <p:extLst>
      <p:ext uri="{BB962C8B-B14F-4D97-AF65-F5344CB8AC3E}">
        <p14:creationId xmlns:p14="http://schemas.microsoft.com/office/powerpoint/2010/main" val="1312746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25" y="717550"/>
            <a:ext cx="6381750" cy="3590925"/>
          </a:xfrm>
        </p:spPr>
      </p:sp>
      <p:sp>
        <p:nvSpPr>
          <p:cNvPr id="3" name="Notes Placeholder 2"/>
          <p:cNvSpPr>
            <a:spLocks noGrp="1"/>
          </p:cNvSpPr>
          <p:nvPr>
            <p:ph type="body" idx="1"/>
          </p:nvPr>
        </p:nvSpPr>
        <p:spPr/>
        <p:txBody>
          <a:bodyPr/>
          <a:lstStyle/>
          <a:p>
            <a:r>
              <a:rPr lang="hr-HR" dirty="0"/>
              <a:t>Tvrtka Alarm automatika regionalni je lider u tehničkoj domeni industrije sigurnosti i zaštite, sa sjedištem u Rijeci te s poslovanjem u 11 zemalja,  s preko 150 zaposlenih. Ove godine slavimo 30 godina uspješnog poslovanja.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D09EA-42D5-4BAD-9D56-24AE9144D295}" type="slidenum">
              <a:rPr kumimoji="0" lang="hr-H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hr-H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C2E1C338-D158-47EB-9238-77EBBA82C04B}"/>
              </a:ext>
            </a:extLst>
          </p:cNvPr>
          <p:cNvSpPr>
            <a:spLocks noGrp="1"/>
          </p:cNvSpPr>
          <p:nvPr>
            <p:ph type="ftr" sz="quarter" idx="4"/>
          </p:nvPr>
        </p:nvSpPr>
        <p:spPr/>
        <p:txBody>
          <a:bodyPr/>
          <a:lstStyle/>
          <a:p>
            <a:pPr>
              <a:defRPr/>
            </a:pPr>
            <a:r>
              <a:rPr lang="en-GB"/>
              <a:t>Dražen Keresteny dipl.ing.el.</a:t>
            </a:r>
          </a:p>
        </p:txBody>
      </p:sp>
    </p:spTree>
    <p:extLst>
      <p:ext uri="{BB962C8B-B14F-4D97-AF65-F5344CB8AC3E}">
        <p14:creationId xmlns:p14="http://schemas.microsoft.com/office/powerpoint/2010/main" val="2513399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25" y="717550"/>
            <a:ext cx="6381750" cy="3590925"/>
          </a:xfrm>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F8A9B0CE-DD15-434B-B521-896643C6F041}" type="slidenum">
              <a:rPr lang="hr-HR" smtClean="0"/>
              <a:t>3</a:t>
            </a:fld>
            <a:endParaRPr lang="hr-HR"/>
          </a:p>
        </p:txBody>
      </p:sp>
      <p:sp>
        <p:nvSpPr>
          <p:cNvPr id="5" name="Footer Placeholder 4">
            <a:extLst>
              <a:ext uri="{FF2B5EF4-FFF2-40B4-BE49-F238E27FC236}">
                <a16:creationId xmlns:a16="http://schemas.microsoft.com/office/drawing/2014/main" id="{0E86440D-A591-4380-B547-B11930502132}"/>
              </a:ext>
            </a:extLst>
          </p:cNvPr>
          <p:cNvSpPr>
            <a:spLocks noGrp="1"/>
          </p:cNvSpPr>
          <p:nvPr>
            <p:ph type="ftr" sz="quarter" idx="4"/>
          </p:nvPr>
        </p:nvSpPr>
        <p:spPr/>
        <p:txBody>
          <a:bodyPr/>
          <a:lstStyle/>
          <a:p>
            <a:pPr>
              <a:defRPr/>
            </a:pPr>
            <a:r>
              <a:rPr lang="en-GB"/>
              <a:t>Dražen Keresteny dipl.ing.el.</a:t>
            </a:r>
          </a:p>
        </p:txBody>
      </p:sp>
    </p:spTree>
    <p:extLst>
      <p:ext uri="{BB962C8B-B14F-4D97-AF65-F5344CB8AC3E}">
        <p14:creationId xmlns:p14="http://schemas.microsoft.com/office/powerpoint/2010/main" val="1171327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25" y="717550"/>
            <a:ext cx="6381750" cy="3590925"/>
          </a:xfrm>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F8A9B0CE-DD15-434B-B521-896643C6F041}" type="slidenum">
              <a:rPr lang="hr-HR" smtClean="0"/>
              <a:t>4</a:t>
            </a:fld>
            <a:endParaRPr lang="hr-HR"/>
          </a:p>
        </p:txBody>
      </p:sp>
      <p:sp>
        <p:nvSpPr>
          <p:cNvPr id="5" name="Footer Placeholder 4">
            <a:extLst>
              <a:ext uri="{FF2B5EF4-FFF2-40B4-BE49-F238E27FC236}">
                <a16:creationId xmlns:a16="http://schemas.microsoft.com/office/drawing/2014/main" id="{2BE302B8-7959-48A1-B35B-51628856BE14}"/>
              </a:ext>
            </a:extLst>
          </p:cNvPr>
          <p:cNvSpPr>
            <a:spLocks noGrp="1"/>
          </p:cNvSpPr>
          <p:nvPr>
            <p:ph type="ftr" sz="quarter" idx="4"/>
          </p:nvPr>
        </p:nvSpPr>
        <p:spPr/>
        <p:txBody>
          <a:bodyPr/>
          <a:lstStyle/>
          <a:p>
            <a:pPr>
              <a:defRPr/>
            </a:pPr>
            <a:r>
              <a:rPr lang="en-GB"/>
              <a:t>Dražen Keresteny dipl.ing.el.</a:t>
            </a:r>
          </a:p>
        </p:txBody>
      </p:sp>
    </p:spTree>
    <p:extLst>
      <p:ext uri="{BB962C8B-B14F-4D97-AF65-F5344CB8AC3E}">
        <p14:creationId xmlns:p14="http://schemas.microsoft.com/office/powerpoint/2010/main" val="2119841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25" y="717550"/>
            <a:ext cx="6381750" cy="3590925"/>
          </a:xfrm>
        </p:spPr>
      </p:sp>
      <p:sp>
        <p:nvSpPr>
          <p:cNvPr id="3" name="Notes Placeholder 2"/>
          <p:cNvSpPr>
            <a:spLocks noGrp="1"/>
          </p:cNvSpPr>
          <p:nvPr>
            <p:ph type="body" idx="1"/>
          </p:nvPr>
        </p:nvSpPr>
        <p:spPr/>
        <p:txBody>
          <a:bodyPr/>
          <a:lstStyle/>
          <a:p>
            <a:pPr eaLnBrk="1" hangingPunct="1">
              <a:spcBef>
                <a:spcPct val="0"/>
              </a:spcBef>
              <a:spcAft>
                <a:spcPts val="1200"/>
              </a:spcAft>
              <a:defRPr/>
            </a:pPr>
            <a:r>
              <a:rPr lang="hr-HR" altLang="sr-Latn-RS" sz="1200" kern="1200" dirty="0">
                <a:solidFill>
                  <a:schemeClr val="tx1"/>
                </a:solidFill>
                <a:latin typeface="Times New Roman" charset="0"/>
                <a:ea typeface="+mn-ea"/>
                <a:cs typeface="+mn-cs"/>
              </a:rPr>
              <a:t>Regulacija prometa</a:t>
            </a:r>
            <a:r>
              <a:rPr lang="hr-HR" altLang="sr-Latn-RS" sz="1400" kern="1200" dirty="0">
                <a:solidFill>
                  <a:schemeClr val="tx1"/>
                </a:solidFill>
                <a:latin typeface="Times New Roman" charset="0"/>
                <a:ea typeface="+mn-ea"/>
                <a:cs typeface="+mn-cs"/>
              </a:rPr>
              <a:t>, </a:t>
            </a:r>
            <a:r>
              <a:rPr lang="hr-HR" altLang="sr-Latn-RS" sz="1200" kern="1200" dirty="0">
                <a:solidFill>
                  <a:schemeClr val="tx1"/>
                </a:solidFill>
                <a:latin typeface="Times New Roman" charset="0"/>
                <a:ea typeface="+mn-ea"/>
                <a:cs typeface="+mn-cs"/>
              </a:rPr>
              <a:t>sprječavanje zagušenja</a:t>
            </a:r>
          </a:p>
          <a:p>
            <a:pPr eaLnBrk="1" hangingPunct="1">
              <a:spcBef>
                <a:spcPct val="0"/>
              </a:spcBef>
              <a:spcAft>
                <a:spcPts val="1200"/>
              </a:spcAft>
              <a:defRPr/>
            </a:pPr>
            <a:r>
              <a:rPr lang="hr-HR" altLang="sr-Latn-RS" sz="1200" kern="1200" dirty="0">
                <a:solidFill>
                  <a:schemeClr val="tx1"/>
                </a:solidFill>
                <a:latin typeface="Times New Roman" charset="0"/>
                <a:ea typeface="+mn-ea"/>
                <a:cs typeface="+mn-cs"/>
              </a:rPr>
              <a:t>Praćenje količine, vrste i brzine vozila u vremenskim razmacima – analize radi </a:t>
            </a:r>
            <a:r>
              <a:rPr lang="hr-HR" altLang="sr-Latn-RS" sz="1400" kern="1200" dirty="0">
                <a:solidFill>
                  <a:schemeClr val="tx1"/>
                </a:solidFill>
                <a:latin typeface="Times New Roman" charset="0"/>
                <a:ea typeface="+mn-ea"/>
                <a:cs typeface="+mn-cs"/>
              </a:rPr>
              <a:t>optimizacije</a:t>
            </a:r>
          </a:p>
          <a:p>
            <a:pPr eaLnBrk="1" hangingPunct="1">
              <a:spcBef>
                <a:spcPct val="0"/>
              </a:spcBef>
              <a:spcAft>
                <a:spcPts val="1200"/>
              </a:spcAft>
              <a:defRPr/>
            </a:pPr>
            <a:r>
              <a:rPr lang="hr-HR" altLang="sr-Latn-RS" sz="1200" kern="1200" dirty="0">
                <a:solidFill>
                  <a:schemeClr val="tx1"/>
                </a:solidFill>
                <a:latin typeface="Times New Roman" charset="0"/>
                <a:ea typeface="+mn-ea"/>
                <a:cs typeface="+mn-cs"/>
              </a:rPr>
              <a:t>Detekcija prometnih prekršaja i opasnih radnji zaustavljanje, vožnja u krivom smjeru, prekoračenje brzine, neovlaštena vozila u prometu</a:t>
            </a:r>
          </a:p>
          <a:p>
            <a:pPr eaLnBrk="1" hangingPunct="1">
              <a:spcBef>
                <a:spcPct val="0"/>
              </a:spcBef>
              <a:spcAft>
                <a:spcPts val="1200"/>
              </a:spcAft>
              <a:defRPr/>
            </a:pPr>
            <a:r>
              <a:rPr lang="hr-HR" altLang="sr-Latn-RS" sz="1200" kern="1200" dirty="0">
                <a:solidFill>
                  <a:schemeClr val="tx1"/>
                </a:solidFill>
                <a:latin typeface="Times New Roman" charset="0"/>
                <a:ea typeface="+mn-ea"/>
                <a:cs typeface="+mn-cs"/>
              </a:rPr>
              <a:t>Pomoć prometnim redarima</a:t>
            </a:r>
          </a:p>
          <a:p>
            <a:endParaRPr lang="hr-HR" dirty="0"/>
          </a:p>
        </p:txBody>
      </p:sp>
      <p:sp>
        <p:nvSpPr>
          <p:cNvPr id="4" name="Slide Number Placeholder 3"/>
          <p:cNvSpPr>
            <a:spLocks noGrp="1"/>
          </p:cNvSpPr>
          <p:nvPr>
            <p:ph type="sldNum" sz="quarter" idx="10"/>
          </p:nvPr>
        </p:nvSpPr>
        <p:spPr/>
        <p:txBody>
          <a:bodyPr/>
          <a:lstStyle/>
          <a:p>
            <a:pPr>
              <a:defRPr/>
            </a:pPr>
            <a:fld id="{01B12D99-201D-4CF7-BF99-4AE2F81FED9E}" type="slidenum">
              <a:rPr lang="en-GB" smtClean="0"/>
              <a:pPr>
                <a:defRPr/>
              </a:pPr>
              <a:t>5</a:t>
            </a:fld>
            <a:endParaRPr lang="en-GB" dirty="0"/>
          </a:p>
        </p:txBody>
      </p:sp>
      <p:sp>
        <p:nvSpPr>
          <p:cNvPr id="5" name="Footer Placeholder 4">
            <a:extLst>
              <a:ext uri="{FF2B5EF4-FFF2-40B4-BE49-F238E27FC236}">
                <a16:creationId xmlns:a16="http://schemas.microsoft.com/office/drawing/2014/main" id="{DDC2B1A7-65F3-41F0-BB62-60E02B49382A}"/>
              </a:ext>
            </a:extLst>
          </p:cNvPr>
          <p:cNvSpPr>
            <a:spLocks noGrp="1"/>
          </p:cNvSpPr>
          <p:nvPr>
            <p:ph type="ftr" sz="quarter" idx="4"/>
          </p:nvPr>
        </p:nvSpPr>
        <p:spPr/>
        <p:txBody>
          <a:bodyPr/>
          <a:lstStyle/>
          <a:p>
            <a:pPr>
              <a:defRPr/>
            </a:pPr>
            <a:r>
              <a:rPr lang="en-GB"/>
              <a:t>Dražen Keresteny dipl.ing.el.</a:t>
            </a:r>
          </a:p>
        </p:txBody>
      </p:sp>
    </p:spTree>
    <p:extLst>
      <p:ext uri="{BB962C8B-B14F-4D97-AF65-F5344CB8AC3E}">
        <p14:creationId xmlns:p14="http://schemas.microsoft.com/office/powerpoint/2010/main" val="132263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238125" y="717550"/>
            <a:ext cx="6381750" cy="3590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spcBef>
                <a:spcPct val="0"/>
              </a:spcBef>
            </a:pPr>
            <a:endParaRPr lang="hr-HR" altLang="sr-Latn-RS" dirty="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E133DA0-063F-4571-BCD3-6A37866A3C3D}" type="slidenum">
              <a:rPr lang="hr-HR" altLang="sr-Latn-RS"/>
              <a:pPr/>
              <a:t>7</a:t>
            </a:fld>
            <a:endParaRPr lang="hr-HR" altLang="sr-Latn-RS"/>
          </a:p>
        </p:txBody>
      </p:sp>
      <p:sp>
        <p:nvSpPr>
          <p:cNvPr id="2" name="Footer Placeholder 1">
            <a:extLst>
              <a:ext uri="{FF2B5EF4-FFF2-40B4-BE49-F238E27FC236}">
                <a16:creationId xmlns:a16="http://schemas.microsoft.com/office/drawing/2014/main" id="{58D96DEB-EFC3-4C63-BEFF-65B97A3EA30E}"/>
              </a:ext>
            </a:extLst>
          </p:cNvPr>
          <p:cNvSpPr>
            <a:spLocks noGrp="1"/>
          </p:cNvSpPr>
          <p:nvPr>
            <p:ph type="ftr" sz="quarter" idx="4"/>
          </p:nvPr>
        </p:nvSpPr>
        <p:spPr/>
        <p:txBody>
          <a:bodyPr/>
          <a:lstStyle/>
          <a:p>
            <a:pPr>
              <a:defRPr/>
            </a:pPr>
            <a:r>
              <a:rPr lang="en-GB"/>
              <a:t>Dražen Keresteny dipl.ing.el.</a:t>
            </a:r>
          </a:p>
        </p:txBody>
      </p:sp>
    </p:spTree>
    <p:extLst>
      <p:ext uri="{BB962C8B-B14F-4D97-AF65-F5344CB8AC3E}">
        <p14:creationId xmlns:p14="http://schemas.microsoft.com/office/powerpoint/2010/main" val="1659679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25" y="717550"/>
            <a:ext cx="6381750" cy="3590925"/>
          </a:xfrm>
        </p:spPr>
      </p:sp>
      <p:sp>
        <p:nvSpPr>
          <p:cNvPr id="3" name="Notes Placeholder 2"/>
          <p:cNvSpPr>
            <a:spLocks noGrp="1"/>
          </p:cNvSpPr>
          <p:nvPr>
            <p:ph type="body" idx="1"/>
          </p:nvPr>
        </p:nvSpPr>
        <p:spPr/>
        <p:txBody>
          <a:bodyPr/>
          <a:lstStyle/>
          <a:p>
            <a:r>
              <a:rPr lang="hr-HR" sz="1200" b="0" i="0" u="none" strike="noStrike" kern="1200" baseline="0" dirty="0">
                <a:solidFill>
                  <a:schemeClr val="tx1"/>
                </a:solidFill>
                <a:latin typeface="Times New Roman" charset="0"/>
                <a:ea typeface="+mn-ea"/>
                <a:cs typeface="+mn-cs"/>
              </a:rPr>
              <a:t>Prosudba ugroženosti - dokument koji se izrađuje na ograničeni period, te revidira u ovisnosti o promjeni razine rizika u objektu ili javnoj i drugoj površini, a odnosi se na postupak procjene vjerojatnosti događaja koji predstavlja moguću opasnost i prijetnju po osobe i imovinu. </a:t>
            </a:r>
          </a:p>
          <a:p>
            <a:r>
              <a:rPr lang="hr-HR" sz="1200" kern="1200" dirty="0">
                <a:solidFill>
                  <a:schemeClr val="tx1"/>
                </a:solidFill>
                <a:effectLst/>
                <a:latin typeface="Times New Roman" charset="0"/>
                <a:ea typeface="+mn-ea"/>
                <a:cs typeface="+mn-cs"/>
              </a:rPr>
              <a:t>Prosudba ugroženosti je dokument kojim se određuje stvarna razina rizika od počinjenja kaznenih djela i ugrožavanja života i imovine osoba u objektu ili na javnoj i drugoj površini u ovisnosti od vanjskih i unutarnjih faktora ugroženosti. Prosudba ugroženosti sa stajališta privatne zaštite bavi se onim vrstama ugrožavanja na koja se može utjecati primjenom sustava tehničke i tjelesne zaštite te mjera na planu poboljšanja stanja sigurnosti. </a:t>
            </a:r>
          </a:p>
          <a:p>
            <a:r>
              <a:rPr lang="hr-HR" sz="1200" kern="1200" dirty="0">
                <a:solidFill>
                  <a:schemeClr val="tx1"/>
                </a:solidFill>
                <a:effectLst/>
                <a:latin typeface="Times New Roman" charset="0"/>
                <a:ea typeface="+mn-ea"/>
                <a:cs typeface="+mn-cs"/>
              </a:rPr>
              <a:t> </a:t>
            </a:r>
          </a:p>
          <a:p>
            <a:r>
              <a:rPr lang="hr-HR" sz="1200" kern="1200" dirty="0">
                <a:solidFill>
                  <a:schemeClr val="tx1"/>
                </a:solidFill>
                <a:effectLst/>
                <a:latin typeface="Times New Roman" charset="0"/>
                <a:ea typeface="+mn-ea"/>
                <a:cs typeface="+mn-cs"/>
              </a:rPr>
              <a:t>Prosudba ugroženosti mora imati dinamički karakter i izrađuje se za razdoblje od pet (5) godina, nakon čega je potrebna njena revizija. Prosudba ugroženosti može se dinamički osuvremeniti i ranije, što ovisi o bitnim promjenama razine rizika u ili oko objekta ili štićenog prostora/javne površine kao što su npr. dogradnja prostorija, promjena uvjeta makro lokacije izgradnjom prometnica i novih naselja, promjena broja i frekvencije osoba i vozila, izgled i gustoća vegetacijskog okoliša, porast počinjenja kaznenih djela u objektu, na javnoj i drugoj površini ili četvrti, uspostava dodatnih i alternativnih mjera zaštite te ostalim promjenama koje određuju čimbenike ugroženosti ili sigurnosti.</a:t>
            </a:r>
            <a:endParaRPr lang="hr-HR" sz="1200" b="0" i="0" u="none" strike="noStrike" kern="1200" baseline="0" dirty="0">
              <a:solidFill>
                <a:schemeClr val="tx1"/>
              </a:solidFill>
              <a:latin typeface="Times New Roman" charset="0"/>
              <a:ea typeface="+mn-ea"/>
              <a:cs typeface="+mn-cs"/>
            </a:endParaRPr>
          </a:p>
          <a:p>
            <a:endParaRPr lang="hr-HR" sz="1200" b="0" i="0" u="none" strike="noStrike" kern="1200" baseline="0" dirty="0">
              <a:solidFill>
                <a:schemeClr val="tx1"/>
              </a:solidFill>
              <a:latin typeface="Times New Roman" charset="0"/>
              <a:ea typeface="+mn-ea"/>
              <a:cs typeface="+mn-cs"/>
            </a:endParaRPr>
          </a:p>
          <a:p>
            <a:endParaRPr lang="hr-HR" dirty="0"/>
          </a:p>
        </p:txBody>
      </p:sp>
      <p:sp>
        <p:nvSpPr>
          <p:cNvPr id="4" name="Slide Number Placeholder 3"/>
          <p:cNvSpPr>
            <a:spLocks noGrp="1"/>
          </p:cNvSpPr>
          <p:nvPr>
            <p:ph type="sldNum" sz="quarter" idx="5"/>
          </p:nvPr>
        </p:nvSpPr>
        <p:spPr/>
        <p:txBody>
          <a:bodyPr/>
          <a:lstStyle/>
          <a:p>
            <a:pPr>
              <a:defRPr/>
            </a:pPr>
            <a:fld id="{01B12D99-201D-4CF7-BF99-4AE2F81FED9E}" type="slidenum">
              <a:rPr lang="en-GB" smtClean="0"/>
              <a:pPr>
                <a:defRPr/>
              </a:pPr>
              <a:t>15</a:t>
            </a:fld>
            <a:endParaRPr lang="en-GB"/>
          </a:p>
        </p:txBody>
      </p:sp>
      <p:sp>
        <p:nvSpPr>
          <p:cNvPr id="5" name="Footer Placeholder 4">
            <a:extLst>
              <a:ext uri="{FF2B5EF4-FFF2-40B4-BE49-F238E27FC236}">
                <a16:creationId xmlns:a16="http://schemas.microsoft.com/office/drawing/2014/main" id="{E0447203-BFA5-47A7-BC6F-1BBD859D496B}"/>
              </a:ext>
            </a:extLst>
          </p:cNvPr>
          <p:cNvSpPr>
            <a:spLocks noGrp="1"/>
          </p:cNvSpPr>
          <p:nvPr>
            <p:ph type="ftr" sz="quarter" idx="4"/>
          </p:nvPr>
        </p:nvSpPr>
        <p:spPr/>
        <p:txBody>
          <a:bodyPr/>
          <a:lstStyle/>
          <a:p>
            <a:pPr>
              <a:defRPr/>
            </a:pPr>
            <a:r>
              <a:rPr lang="en-GB"/>
              <a:t>Dražen Keresteny dipl.ing.el.</a:t>
            </a:r>
          </a:p>
        </p:txBody>
      </p:sp>
    </p:spTree>
    <p:extLst>
      <p:ext uri="{BB962C8B-B14F-4D97-AF65-F5344CB8AC3E}">
        <p14:creationId xmlns:p14="http://schemas.microsoft.com/office/powerpoint/2010/main" val="2156589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25" y="717550"/>
            <a:ext cx="6381750" cy="3590925"/>
          </a:xfrm>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a:defRPr/>
            </a:pPr>
            <a:fld id="{01B12D99-201D-4CF7-BF99-4AE2F81FED9E}" type="slidenum">
              <a:rPr lang="en-GB" smtClean="0"/>
              <a:pPr>
                <a:defRPr/>
              </a:pPr>
              <a:t>22</a:t>
            </a:fld>
            <a:endParaRPr lang="en-GB"/>
          </a:p>
        </p:txBody>
      </p:sp>
      <p:sp>
        <p:nvSpPr>
          <p:cNvPr id="5" name="Footer Placeholder 4">
            <a:extLst>
              <a:ext uri="{FF2B5EF4-FFF2-40B4-BE49-F238E27FC236}">
                <a16:creationId xmlns:a16="http://schemas.microsoft.com/office/drawing/2014/main" id="{A4E14349-8DAC-409A-8F8E-E2CDCDB6B32A}"/>
              </a:ext>
            </a:extLst>
          </p:cNvPr>
          <p:cNvSpPr>
            <a:spLocks noGrp="1"/>
          </p:cNvSpPr>
          <p:nvPr>
            <p:ph type="ftr" sz="quarter" idx="4"/>
          </p:nvPr>
        </p:nvSpPr>
        <p:spPr/>
        <p:txBody>
          <a:bodyPr/>
          <a:lstStyle/>
          <a:p>
            <a:pPr>
              <a:defRPr/>
            </a:pPr>
            <a:r>
              <a:rPr lang="en-GB"/>
              <a:t>Dražen Keresteny dipl.ing.el.</a:t>
            </a:r>
          </a:p>
        </p:txBody>
      </p:sp>
    </p:spTree>
    <p:extLst>
      <p:ext uri="{BB962C8B-B14F-4D97-AF65-F5344CB8AC3E}">
        <p14:creationId xmlns:p14="http://schemas.microsoft.com/office/powerpoint/2010/main" val="888490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25" y="717550"/>
            <a:ext cx="6381750" cy="35909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dirty="0"/>
              <a:t>Prijenos slike, tj. samog podatka u konvencionalnom fiksnom sustavu video nadzora ostvaruje se putem mrežnih i koaksijalnih kablova između kamere i sustava snimanja ili prikaza. Kod bežičnog sustava tu zadaću obavljaju dvije dostupne tehnologije: 4G i WiFi. 4G je mobilna mreža koja omogućuje brzi protok podataka između uređaja, a zasniva se na korištenju javne telekomunikacijske mreže mobilnih operatera. Radi na određenim frekvencijskim rasponima i pokrivenost ovisi o lokaciji baznih stanica određenog operatera na području gdje se usluga koristi. Ova mreža spada u kategoriju WAN (Wide </a:t>
            </a:r>
            <a:r>
              <a:rPr lang="hr-HR" sz="1200" dirty="0" err="1"/>
              <a:t>Area</a:t>
            </a:r>
            <a:r>
              <a:rPr lang="hr-HR" sz="1200" dirty="0"/>
              <a:t> Network) mreža. WiFi je također bežična tehnologija prijenosa podataka, a temelji se na drugačijem frekvencijskom spektru i načinu prijenosa podataka i ovisi isključivo o infrastrukturi korisnika. Pokrivenost je određena WiFi odašiljačima i u praksi pokriva znatno manju površinu u usporedbi s 4G tehnologijom. Iako manja po površini, WiFi mreža, ako je uspostavljena u obliku WLAN-a (Wireless </a:t>
            </a:r>
            <a:r>
              <a:rPr lang="hr-HR" sz="1200" dirty="0" err="1"/>
              <a:t>Local</a:t>
            </a:r>
            <a:r>
              <a:rPr lang="hr-HR" sz="1200" dirty="0"/>
              <a:t> </a:t>
            </a:r>
            <a:r>
              <a:rPr lang="hr-HR" sz="1200" dirty="0" err="1"/>
              <a:t>Area</a:t>
            </a:r>
            <a:r>
              <a:rPr lang="hr-HR" sz="1200" dirty="0"/>
              <a:t> Network), radi na zatvorenom sustavu na kojeg nema vanjskog utjecaja te je sam prijenos podataka brži u smislu vremena potrebnog za slanje podatkovnih paketa.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hr-HR" sz="1200" dirty="0"/>
          </a:p>
          <a:p>
            <a:endParaRPr lang="hr-HR" dirty="0"/>
          </a:p>
        </p:txBody>
      </p:sp>
      <p:sp>
        <p:nvSpPr>
          <p:cNvPr id="4" name="Slide Number Placeholder 3"/>
          <p:cNvSpPr>
            <a:spLocks noGrp="1"/>
          </p:cNvSpPr>
          <p:nvPr>
            <p:ph type="sldNum" sz="quarter" idx="10"/>
          </p:nvPr>
        </p:nvSpPr>
        <p:spPr/>
        <p:txBody>
          <a:bodyPr/>
          <a:lstStyle/>
          <a:p>
            <a:fld id="{E12885D1-C9AA-4FF2-ADCF-FD03545BBD50}" type="slidenum">
              <a:rPr lang="hr-HR" smtClean="0"/>
              <a:t>23</a:t>
            </a:fld>
            <a:endParaRPr lang="hr-HR"/>
          </a:p>
        </p:txBody>
      </p:sp>
      <p:sp>
        <p:nvSpPr>
          <p:cNvPr id="5" name="Footer Placeholder 4">
            <a:extLst>
              <a:ext uri="{FF2B5EF4-FFF2-40B4-BE49-F238E27FC236}">
                <a16:creationId xmlns:a16="http://schemas.microsoft.com/office/drawing/2014/main" id="{56700A8E-0875-4334-81E8-725DC52C4080}"/>
              </a:ext>
            </a:extLst>
          </p:cNvPr>
          <p:cNvSpPr>
            <a:spLocks noGrp="1"/>
          </p:cNvSpPr>
          <p:nvPr>
            <p:ph type="ftr" sz="quarter" idx="4"/>
          </p:nvPr>
        </p:nvSpPr>
        <p:spPr/>
        <p:txBody>
          <a:bodyPr/>
          <a:lstStyle/>
          <a:p>
            <a:pPr>
              <a:defRPr/>
            </a:pPr>
            <a:r>
              <a:rPr lang="en-GB"/>
              <a:t>Dražen Keresteny dipl.ing.el.</a:t>
            </a:r>
          </a:p>
        </p:txBody>
      </p:sp>
    </p:spTree>
    <p:extLst>
      <p:ext uri="{BB962C8B-B14F-4D97-AF65-F5344CB8AC3E}">
        <p14:creationId xmlns:p14="http://schemas.microsoft.com/office/powerpoint/2010/main" val="2411808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hr-H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hr-HR"/>
          </a:p>
        </p:txBody>
      </p:sp>
    </p:spTree>
    <p:extLst>
      <p:ext uri="{BB962C8B-B14F-4D97-AF65-F5344CB8AC3E}">
        <p14:creationId xmlns:p14="http://schemas.microsoft.com/office/powerpoint/2010/main" val="226416761"/>
      </p:ext>
    </p:extLst>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Tree>
    <p:extLst>
      <p:ext uri="{BB962C8B-B14F-4D97-AF65-F5344CB8AC3E}">
        <p14:creationId xmlns:p14="http://schemas.microsoft.com/office/powerpoint/2010/main" val="658719465"/>
      </p:ext>
    </p:extLst>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838200"/>
            <a:ext cx="2946400" cy="5638800"/>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203200" y="838200"/>
            <a:ext cx="86360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Tree>
    <p:extLst>
      <p:ext uri="{BB962C8B-B14F-4D97-AF65-F5344CB8AC3E}">
        <p14:creationId xmlns:p14="http://schemas.microsoft.com/office/powerpoint/2010/main" val="1898172381"/>
      </p:ext>
    </p:extLst>
  </p:cSld>
  <p:clrMapOvr>
    <a:masterClrMapping/>
  </p:clrMapOvr>
  <p:transition>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203200" y="838200"/>
            <a:ext cx="11785600" cy="1295400"/>
          </a:xfrm>
        </p:spPr>
        <p:txBody>
          <a:bodyPr/>
          <a:lstStyle/>
          <a:p>
            <a:r>
              <a:rPr lang="en-US"/>
              <a:t>Click to edit Master title style</a:t>
            </a:r>
            <a:endParaRPr lang="hr-HR"/>
          </a:p>
        </p:txBody>
      </p:sp>
      <p:sp>
        <p:nvSpPr>
          <p:cNvPr id="3" name="Text Placeholder 2"/>
          <p:cNvSpPr>
            <a:spLocks noGrp="1"/>
          </p:cNvSpPr>
          <p:nvPr>
            <p:ph type="body" sz="half" idx="1"/>
          </p:nvPr>
        </p:nvSpPr>
        <p:spPr>
          <a:xfrm>
            <a:off x="203200" y="2286000"/>
            <a:ext cx="57912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lipArt Placeholder 3"/>
          <p:cNvSpPr>
            <a:spLocks noGrp="1"/>
          </p:cNvSpPr>
          <p:nvPr>
            <p:ph type="clipArt" sz="half" idx="2"/>
          </p:nvPr>
        </p:nvSpPr>
        <p:spPr>
          <a:xfrm>
            <a:off x="6197600" y="2286000"/>
            <a:ext cx="5791200" cy="4191000"/>
          </a:xfrm>
        </p:spPr>
        <p:txBody>
          <a:bodyPr/>
          <a:lstStyle/>
          <a:p>
            <a:pPr lvl="0"/>
            <a:endParaRPr lang="hr-HR" noProof="0"/>
          </a:p>
        </p:txBody>
      </p:sp>
    </p:spTree>
    <p:extLst>
      <p:ext uri="{BB962C8B-B14F-4D97-AF65-F5344CB8AC3E}">
        <p14:creationId xmlns:p14="http://schemas.microsoft.com/office/powerpoint/2010/main" val="1610487622"/>
      </p:ext>
    </p:extLst>
  </p:cSld>
  <p:clrMapOvr>
    <a:masterClrMapping/>
  </p:clrMapOvr>
  <p:transition>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 Column White">
    <p:spTree>
      <p:nvGrpSpPr>
        <p:cNvPr id="1" name=""/>
        <p:cNvGrpSpPr/>
        <p:nvPr/>
      </p:nvGrpSpPr>
      <p:grpSpPr>
        <a:xfrm>
          <a:off x="0" y="0"/>
          <a:ext cx="0" cy="0"/>
          <a:chOff x="0" y="0"/>
          <a:chExt cx="0" cy="0"/>
        </a:xfrm>
      </p:grpSpPr>
      <p:sp>
        <p:nvSpPr>
          <p:cNvPr id="10" name="Rectangle 9"/>
          <p:cNvSpPr/>
          <p:nvPr userDrawn="1"/>
        </p:nvSpPr>
        <p:spPr>
          <a:xfrm>
            <a:off x="0" y="0"/>
            <a:ext cx="12192000" cy="127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38389" tIns="19194" rIns="38389" bIns="19194" spcCol="0" rtlCol="0" anchor="ctr"/>
          <a:lstStyle/>
          <a:p>
            <a:pPr algn="ctr"/>
            <a:endParaRPr lang="en-US" sz="2400" dirty="0">
              <a:latin typeface="Open Sans Light"/>
            </a:endParaRPr>
          </a:p>
        </p:txBody>
      </p:sp>
      <p:sp>
        <p:nvSpPr>
          <p:cNvPr id="16" name="Rectangle 15"/>
          <p:cNvSpPr/>
          <p:nvPr userDrawn="1"/>
        </p:nvSpPr>
        <p:spPr>
          <a:xfrm>
            <a:off x="1169484" y="5319760"/>
            <a:ext cx="776721" cy="6400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38353" tIns="19178" rIns="38353" bIns="19178" rtlCol="0" anchor="ctr"/>
          <a:lstStyle/>
          <a:p>
            <a:pPr algn="ctr"/>
            <a:endParaRPr lang="en-US" sz="2400" dirty="0">
              <a:solidFill>
                <a:schemeClr val="accent2"/>
              </a:solidFill>
              <a:latin typeface="Open Sans Light"/>
            </a:endParaRPr>
          </a:p>
        </p:txBody>
      </p:sp>
      <p:sp>
        <p:nvSpPr>
          <p:cNvPr id="26" name="Text Placeholder 2"/>
          <p:cNvSpPr>
            <a:spLocks noGrp="1"/>
          </p:cNvSpPr>
          <p:nvPr>
            <p:ph type="body" idx="13" hasCustomPrompt="1"/>
          </p:nvPr>
        </p:nvSpPr>
        <p:spPr>
          <a:xfrm>
            <a:off x="521523" y="4679579"/>
            <a:ext cx="2072640" cy="482268"/>
          </a:xfrm>
          <a:noFill/>
        </p:spPr>
        <p:txBody>
          <a:bodyPr wrap="square" lIns="0" tIns="0" rIns="0" bIns="0" rtlCol="0" anchor="b" anchorCtr="0">
            <a:normAutofit/>
          </a:bodyPr>
          <a:lstStyle>
            <a:lvl1pPr marL="0" indent="0" algn="ctr">
              <a:buNone/>
              <a:defRPr lang="en-US" sz="1500" baseline="0" dirty="0" smtClean="0">
                <a:solidFill>
                  <a:srgbClr val="16800A"/>
                </a:solidFill>
                <a:latin typeface="+mn-lt"/>
              </a:defRPr>
            </a:lvl1pPr>
          </a:lstStyle>
          <a:p>
            <a:pPr marL="0" lvl="0" algn="ctr" defTabSz="456618"/>
            <a:r>
              <a:rPr lang="en-US" dirty="0"/>
              <a:t>Header 1</a:t>
            </a:r>
          </a:p>
        </p:txBody>
      </p:sp>
      <p:sp>
        <p:nvSpPr>
          <p:cNvPr id="30" name="Rectangle 29"/>
          <p:cNvSpPr/>
          <p:nvPr userDrawn="1"/>
        </p:nvSpPr>
        <p:spPr>
          <a:xfrm>
            <a:off x="3363409" y="5319760"/>
            <a:ext cx="776721" cy="6400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38353" tIns="19178" rIns="38353" bIns="19178" rtlCol="0" anchor="ctr"/>
          <a:lstStyle/>
          <a:p>
            <a:pPr algn="ctr"/>
            <a:endParaRPr lang="en-US" sz="2400" dirty="0">
              <a:solidFill>
                <a:schemeClr val="accent2"/>
              </a:solidFill>
              <a:latin typeface="Open Sans Light"/>
            </a:endParaRPr>
          </a:p>
        </p:txBody>
      </p:sp>
      <p:sp>
        <p:nvSpPr>
          <p:cNvPr id="31" name="Text Placeholder 2"/>
          <p:cNvSpPr>
            <a:spLocks noGrp="1"/>
          </p:cNvSpPr>
          <p:nvPr>
            <p:ph type="body" idx="16" hasCustomPrompt="1"/>
          </p:nvPr>
        </p:nvSpPr>
        <p:spPr>
          <a:xfrm>
            <a:off x="2715448" y="4679579"/>
            <a:ext cx="2072640" cy="482268"/>
          </a:xfrm>
          <a:noFill/>
        </p:spPr>
        <p:txBody>
          <a:bodyPr wrap="square" lIns="0" tIns="0" rIns="0" bIns="0" rtlCol="0" anchor="b" anchorCtr="0">
            <a:normAutofit/>
          </a:bodyPr>
          <a:lstStyle>
            <a:lvl1pPr marL="0" indent="0" algn="ctr">
              <a:buNone/>
              <a:defRPr lang="en-US" sz="1500" baseline="0" dirty="0" smtClean="0">
                <a:solidFill>
                  <a:srgbClr val="16800A"/>
                </a:solidFill>
                <a:latin typeface="+mn-lt"/>
              </a:defRPr>
            </a:lvl1pPr>
          </a:lstStyle>
          <a:p>
            <a:pPr marL="0" lvl="0" algn="ctr" defTabSz="456618"/>
            <a:r>
              <a:rPr lang="en-US" dirty="0"/>
              <a:t>Header 2</a:t>
            </a:r>
          </a:p>
        </p:txBody>
      </p:sp>
      <p:sp>
        <p:nvSpPr>
          <p:cNvPr id="32" name="Rectangle 31"/>
          <p:cNvSpPr/>
          <p:nvPr userDrawn="1"/>
        </p:nvSpPr>
        <p:spPr>
          <a:xfrm>
            <a:off x="5557334" y="5319760"/>
            <a:ext cx="776721" cy="6400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38353" tIns="19178" rIns="38353" bIns="19178" rtlCol="0" anchor="ctr"/>
          <a:lstStyle/>
          <a:p>
            <a:pPr algn="ctr"/>
            <a:endParaRPr lang="en-US" sz="2400" dirty="0">
              <a:solidFill>
                <a:schemeClr val="accent2"/>
              </a:solidFill>
              <a:latin typeface="Open Sans Light"/>
            </a:endParaRPr>
          </a:p>
        </p:txBody>
      </p:sp>
      <p:sp>
        <p:nvSpPr>
          <p:cNvPr id="33" name="Text Placeholder 2"/>
          <p:cNvSpPr>
            <a:spLocks noGrp="1"/>
          </p:cNvSpPr>
          <p:nvPr>
            <p:ph type="body" idx="17" hasCustomPrompt="1"/>
          </p:nvPr>
        </p:nvSpPr>
        <p:spPr>
          <a:xfrm>
            <a:off x="4909373" y="4679579"/>
            <a:ext cx="2072640" cy="482268"/>
          </a:xfrm>
          <a:noFill/>
        </p:spPr>
        <p:txBody>
          <a:bodyPr wrap="square" lIns="0" tIns="0" rIns="0" bIns="0" rtlCol="0" anchor="b" anchorCtr="0">
            <a:normAutofit/>
          </a:bodyPr>
          <a:lstStyle>
            <a:lvl1pPr marL="0" indent="0" algn="ctr">
              <a:buNone/>
              <a:defRPr lang="en-US" sz="1500" baseline="0" dirty="0" smtClean="0">
                <a:solidFill>
                  <a:srgbClr val="16800A"/>
                </a:solidFill>
                <a:latin typeface="+mn-lt"/>
              </a:defRPr>
            </a:lvl1pPr>
          </a:lstStyle>
          <a:p>
            <a:pPr marL="0" lvl="0" algn="ctr" defTabSz="456618"/>
            <a:r>
              <a:rPr lang="en-US" dirty="0"/>
              <a:t>Header 3</a:t>
            </a:r>
          </a:p>
        </p:txBody>
      </p:sp>
      <p:sp>
        <p:nvSpPr>
          <p:cNvPr id="34" name="Rectangle 33"/>
          <p:cNvSpPr/>
          <p:nvPr userDrawn="1"/>
        </p:nvSpPr>
        <p:spPr>
          <a:xfrm>
            <a:off x="7751260" y="5319760"/>
            <a:ext cx="776721" cy="6400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38353" tIns="19178" rIns="38353" bIns="19178" rtlCol="0" anchor="ctr"/>
          <a:lstStyle/>
          <a:p>
            <a:pPr algn="ctr"/>
            <a:endParaRPr lang="en-US" sz="2400" dirty="0">
              <a:solidFill>
                <a:schemeClr val="accent2"/>
              </a:solidFill>
              <a:latin typeface="Open Sans Light"/>
            </a:endParaRPr>
          </a:p>
        </p:txBody>
      </p:sp>
      <p:sp>
        <p:nvSpPr>
          <p:cNvPr id="35" name="Text Placeholder 2"/>
          <p:cNvSpPr>
            <a:spLocks noGrp="1"/>
          </p:cNvSpPr>
          <p:nvPr>
            <p:ph type="body" idx="18" hasCustomPrompt="1"/>
          </p:nvPr>
        </p:nvSpPr>
        <p:spPr>
          <a:xfrm>
            <a:off x="7103299" y="4679579"/>
            <a:ext cx="2072640" cy="482268"/>
          </a:xfrm>
          <a:noFill/>
        </p:spPr>
        <p:txBody>
          <a:bodyPr wrap="square" lIns="0" tIns="0" rIns="0" bIns="0" rtlCol="0" anchor="b" anchorCtr="0">
            <a:normAutofit/>
          </a:bodyPr>
          <a:lstStyle>
            <a:lvl1pPr marL="0" indent="0" algn="ctr">
              <a:buNone/>
              <a:defRPr lang="en-US" sz="1500" baseline="0" dirty="0" smtClean="0">
                <a:solidFill>
                  <a:srgbClr val="16800A"/>
                </a:solidFill>
                <a:latin typeface="+mn-lt"/>
              </a:defRPr>
            </a:lvl1pPr>
          </a:lstStyle>
          <a:p>
            <a:pPr marL="0" lvl="0" algn="ctr" defTabSz="456618"/>
            <a:r>
              <a:rPr lang="en-US" dirty="0"/>
              <a:t>Header 4</a:t>
            </a:r>
          </a:p>
        </p:txBody>
      </p:sp>
      <p:sp>
        <p:nvSpPr>
          <p:cNvPr id="36" name="Rectangle 35"/>
          <p:cNvSpPr/>
          <p:nvPr userDrawn="1"/>
        </p:nvSpPr>
        <p:spPr>
          <a:xfrm>
            <a:off x="9945184" y="5319760"/>
            <a:ext cx="776721" cy="6400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38353" tIns="19178" rIns="38353" bIns="19178" rtlCol="0" anchor="ctr"/>
          <a:lstStyle/>
          <a:p>
            <a:pPr algn="ctr"/>
            <a:endParaRPr lang="en-US" sz="2400" dirty="0">
              <a:solidFill>
                <a:schemeClr val="accent2"/>
              </a:solidFill>
              <a:latin typeface="Open Sans Light"/>
            </a:endParaRPr>
          </a:p>
        </p:txBody>
      </p:sp>
      <p:sp>
        <p:nvSpPr>
          <p:cNvPr id="37" name="Text Placeholder 2"/>
          <p:cNvSpPr>
            <a:spLocks noGrp="1"/>
          </p:cNvSpPr>
          <p:nvPr>
            <p:ph type="body" idx="19" hasCustomPrompt="1"/>
          </p:nvPr>
        </p:nvSpPr>
        <p:spPr>
          <a:xfrm>
            <a:off x="9297223" y="4679579"/>
            <a:ext cx="2072640" cy="482268"/>
          </a:xfrm>
          <a:noFill/>
        </p:spPr>
        <p:txBody>
          <a:bodyPr wrap="square" lIns="0" tIns="0" rIns="0" bIns="0" rtlCol="0" anchor="b" anchorCtr="0">
            <a:normAutofit/>
          </a:bodyPr>
          <a:lstStyle>
            <a:lvl1pPr marL="0" indent="0" algn="ctr">
              <a:buNone/>
              <a:defRPr lang="en-US" sz="1500" baseline="0" dirty="0" smtClean="0">
                <a:solidFill>
                  <a:srgbClr val="16800A"/>
                </a:solidFill>
                <a:latin typeface="+mn-lt"/>
              </a:defRPr>
            </a:lvl1pPr>
          </a:lstStyle>
          <a:p>
            <a:pPr marL="0" lvl="0" algn="ctr" defTabSz="456618"/>
            <a:r>
              <a:rPr lang="en-US" dirty="0"/>
              <a:t>Header 5</a:t>
            </a:r>
          </a:p>
        </p:txBody>
      </p:sp>
      <p:sp>
        <p:nvSpPr>
          <p:cNvPr id="38" name="Rectangle 37"/>
          <p:cNvSpPr/>
          <p:nvPr userDrawn="1"/>
        </p:nvSpPr>
        <p:spPr>
          <a:xfrm rot="10800000">
            <a:off x="510447" y="4352925"/>
            <a:ext cx="10856092" cy="6881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38389" tIns="19194" rIns="38389" bIns="19194" spcCol="0" rtlCol="0" anchor="ctr"/>
          <a:lstStyle/>
          <a:p>
            <a:pPr algn="ctr"/>
            <a:endParaRPr lang="en-US" sz="2400" dirty="0">
              <a:latin typeface="Open Sans Light"/>
            </a:endParaRPr>
          </a:p>
        </p:txBody>
      </p:sp>
      <p:sp>
        <p:nvSpPr>
          <p:cNvPr id="4" name="Picture Placeholder 3"/>
          <p:cNvSpPr>
            <a:spLocks noGrp="1"/>
          </p:cNvSpPr>
          <p:nvPr>
            <p:ph type="pic" sz="quarter" idx="20"/>
          </p:nvPr>
        </p:nvSpPr>
        <p:spPr>
          <a:xfrm>
            <a:off x="510118" y="1600200"/>
            <a:ext cx="10856383" cy="2743200"/>
          </a:xfrm>
        </p:spPr>
        <p:txBody>
          <a:bodyPr anchor="b" anchorCtr="1"/>
          <a:lstStyle>
            <a:lvl1pPr marL="0" indent="0">
              <a:buNone/>
              <a:defRPr>
                <a:solidFill>
                  <a:schemeClr val="tx2"/>
                </a:solidFill>
              </a:defRPr>
            </a:lvl1pPr>
          </a:lstStyle>
          <a:p>
            <a:r>
              <a:rPr lang="en-US"/>
              <a:t>Click icon to add picture</a:t>
            </a:r>
          </a:p>
        </p:txBody>
      </p:sp>
      <p:sp>
        <p:nvSpPr>
          <p:cNvPr id="39" name="Title 1"/>
          <p:cNvSpPr>
            <a:spLocks noGrp="1"/>
          </p:cNvSpPr>
          <p:nvPr>
            <p:ph type="title" hasCustomPrompt="1"/>
          </p:nvPr>
        </p:nvSpPr>
        <p:spPr>
          <a:xfrm>
            <a:off x="855133" y="437672"/>
            <a:ext cx="10500784" cy="552929"/>
          </a:xfrm>
        </p:spPr>
        <p:txBody>
          <a:bodyPr/>
          <a:lstStyle>
            <a:lvl1pPr>
              <a:defRPr>
                <a:solidFill>
                  <a:schemeClr val="accent3"/>
                </a:solidFill>
              </a:defRPr>
            </a:lvl1pPr>
          </a:lstStyle>
          <a:p>
            <a:r>
              <a:rPr lang="en-US" dirty="0"/>
              <a:t>Title</a:t>
            </a:r>
          </a:p>
        </p:txBody>
      </p:sp>
    </p:spTree>
    <p:extLst>
      <p:ext uri="{BB962C8B-B14F-4D97-AF65-F5344CB8AC3E}">
        <p14:creationId xmlns:p14="http://schemas.microsoft.com/office/powerpoint/2010/main" val="2943149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hr-HR">
              <a:solidFill>
                <a:prstClr val="white">
                  <a:lumMod val="50000"/>
                </a:prstClr>
              </a:solidFill>
            </a:endParaRPr>
          </a:p>
        </p:txBody>
      </p:sp>
      <p:sp>
        <p:nvSpPr>
          <p:cNvPr id="5" name="Footer Placeholder 4"/>
          <p:cNvSpPr>
            <a:spLocks noGrp="1"/>
          </p:cNvSpPr>
          <p:nvPr>
            <p:ph type="ftr" sz="quarter" idx="11"/>
          </p:nvPr>
        </p:nvSpPr>
        <p:spPr/>
        <p:txBody>
          <a:bodyPr/>
          <a:lstStyle/>
          <a:p>
            <a:endParaRPr lang="hr-HR">
              <a:solidFill>
                <a:prstClr val="white">
                  <a:lumMod val="50000"/>
                </a:prstClr>
              </a:solidFill>
            </a:endParaRPr>
          </a:p>
        </p:txBody>
      </p:sp>
      <p:sp>
        <p:nvSpPr>
          <p:cNvPr id="6" name="Slide Number Placeholder 5"/>
          <p:cNvSpPr>
            <a:spLocks noGrp="1"/>
          </p:cNvSpPr>
          <p:nvPr>
            <p:ph type="sldNum" sz="quarter" idx="12"/>
          </p:nvPr>
        </p:nvSpPr>
        <p:spPr/>
        <p:txBody>
          <a:bodyPr/>
          <a:lstStyle/>
          <a:p>
            <a:fld id="{AB71F747-8543-47CC-AB07-53FEDFE5A6CC}" type="slidenum">
              <a:rPr lang="hr-HR" smtClean="0">
                <a:solidFill>
                  <a:prstClr val="white">
                    <a:lumMod val="50000"/>
                  </a:prstClr>
                </a:solidFill>
              </a:rPr>
              <a:pPr/>
              <a:t>‹#›</a:t>
            </a:fld>
            <a:endParaRPr lang="hr-HR">
              <a:solidFill>
                <a:prstClr val="white">
                  <a:lumMod val="50000"/>
                </a:prstClr>
              </a:solidFill>
            </a:endParaRPr>
          </a:p>
        </p:txBody>
      </p:sp>
    </p:spTree>
    <p:extLst>
      <p:ext uri="{BB962C8B-B14F-4D97-AF65-F5344CB8AC3E}">
        <p14:creationId xmlns:p14="http://schemas.microsoft.com/office/powerpoint/2010/main" val="3696854008"/>
      </p:ext>
    </p:extLst>
  </p:cSld>
  <p:clrMapOvr>
    <a:masterClrMapping/>
  </p:clrMapOvr>
  <mc:AlternateContent xmlns:mc="http://schemas.openxmlformats.org/markup-compatibility/2006" xmlns:p14="http://schemas.microsoft.com/office/powerpoint/2010/main">
    <mc:Choice Requires="p14">
      <p:transition spd="slow" p14:dur="59000">
        <p14:pan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hr-HR" dirty="0">
              <a:solidFill>
                <a:prstClr val="white">
                  <a:lumMod val="50000"/>
                </a:prstClr>
              </a:solidFill>
            </a:endParaRPr>
          </a:p>
        </p:txBody>
      </p:sp>
      <p:sp>
        <p:nvSpPr>
          <p:cNvPr id="5" name="Footer Placeholder 4"/>
          <p:cNvSpPr>
            <a:spLocks noGrp="1"/>
          </p:cNvSpPr>
          <p:nvPr>
            <p:ph type="ftr" sz="quarter" idx="11"/>
          </p:nvPr>
        </p:nvSpPr>
        <p:spPr/>
        <p:txBody>
          <a:bodyPr/>
          <a:lstStyle/>
          <a:p>
            <a:endParaRPr lang="hr-HR">
              <a:solidFill>
                <a:prstClr val="white">
                  <a:lumMod val="50000"/>
                </a:prstClr>
              </a:solidFill>
            </a:endParaRPr>
          </a:p>
        </p:txBody>
      </p:sp>
      <p:sp>
        <p:nvSpPr>
          <p:cNvPr id="6" name="Slide Number Placeholder 5"/>
          <p:cNvSpPr>
            <a:spLocks noGrp="1"/>
          </p:cNvSpPr>
          <p:nvPr>
            <p:ph type="sldNum" sz="quarter" idx="12"/>
          </p:nvPr>
        </p:nvSpPr>
        <p:spPr/>
        <p:txBody>
          <a:bodyPr/>
          <a:lstStyle/>
          <a:p>
            <a:fld id="{AB71F747-8543-47CC-AB07-53FEDFE5A6CC}" type="slidenum">
              <a:rPr lang="hr-HR" smtClean="0">
                <a:solidFill>
                  <a:prstClr val="white">
                    <a:lumMod val="50000"/>
                  </a:prstClr>
                </a:solidFill>
              </a:rPr>
              <a:pPr/>
              <a:t>‹#›</a:t>
            </a:fld>
            <a:endParaRPr lang="hr-HR">
              <a:solidFill>
                <a:prstClr val="white">
                  <a:lumMod val="50000"/>
                </a:prstClr>
              </a:solidFill>
            </a:endParaRPr>
          </a:p>
        </p:txBody>
      </p:sp>
    </p:spTree>
    <p:extLst>
      <p:ext uri="{BB962C8B-B14F-4D97-AF65-F5344CB8AC3E}">
        <p14:creationId xmlns:p14="http://schemas.microsoft.com/office/powerpoint/2010/main" val="1869747338"/>
      </p:ext>
    </p:extLst>
  </p:cSld>
  <p:clrMapOvr>
    <a:masterClrMapping/>
  </p:clrMapOvr>
  <mc:AlternateContent xmlns:mc="http://schemas.openxmlformats.org/markup-compatibility/2006" xmlns:p14="http://schemas.microsoft.com/office/powerpoint/2010/main">
    <mc:Choice Requires="p14">
      <p:transition spd="slow" p14:dur="59000">
        <p14:pan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hr-HR">
              <a:solidFill>
                <a:prstClr val="white">
                  <a:lumMod val="50000"/>
                </a:prstClr>
              </a:solidFill>
            </a:endParaRPr>
          </a:p>
        </p:txBody>
      </p:sp>
      <p:sp>
        <p:nvSpPr>
          <p:cNvPr id="5" name="Footer Placeholder 4"/>
          <p:cNvSpPr>
            <a:spLocks noGrp="1"/>
          </p:cNvSpPr>
          <p:nvPr>
            <p:ph type="ftr" sz="quarter" idx="11"/>
          </p:nvPr>
        </p:nvSpPr>
        <p:spPr/>
        <p:txBody>
          <a:bodyPr/>
          <a:lstStyle/>
          <a:p>
            <a:endParaRPr lang="hr-HR">
              <a:solidFill>
                <a:prstClr val="white">
                  <a:lumMod val="50000"/>
                </a:prstClr>
              </a:solidFill>
            </a:endParaRPr>
          </a:p>
        </p:txBody>
      </p:sp>
      <p:sp>
        <p:nvSpPr>
          <p:cNvPr id="6" name="Slide Number Placeholder 5"/>
          <p:cNvSpPr>
            <a:spLocks noGrp="1"/>
          </p:cNvSpPr>
          <p:nvPr>
            <p:ph type="sldNum" sz="quarter" idx="12"/>
          </p:nvPr>
        </p:nvSpPr>
        <p:spPr/>
        <p:txBody>
          <a:bodyPr/>
          <a:lstStyle/>
          <a:p>
            <a:fld id="{AB71F747-8543-47CC-AB07-53FEDFE5A6CC}" type="slidenum">
              <a:rPr lang="hr-HR" smtClean="0">
                <a:solidFill>
                  <a:prstClr val="white">
                    <a:lumMod val="50000"/>
                  </a:prstClr>
                </a:solidFill>
              </a:rPr>
              <a:pPr/>
              <a:t>‹#›</a:t>
            </a:fld>
            <a:endParaRPr lang="hr-HR">
              <a:solidFill>
                <a:prstClr val="white">
                  <a:lumMod val="50000"/>
                </a:prstClr>
              </a:solidFill>
            </a:endParaRPr>
          </a:p>
        </p:txBody>
      </p:sp>
    </p:spTree>
    <p:extLst>
      <p:ext uri="{BB962C8B-B14F-4D97-AF65-F5344CB8AC3E}">
        <p14:creationId xmlns:p14="http://schemas.microsoft.com/office/powerpoint/2010/main" val="1282997380"/>
      </p:ext>
    </p:extLst>
  </p:cSld>
  <p:clrMapOvr>
    <a:masterClrMapping/>
  </p:clrMapOvr>
  <mc:AlternateContent xmlns:mc="http://schemas.openxmlformats.org/markup-compatibility/2006" xmlns:p14="http://schemas.microsoft.com/office/powerpoint/2010/main">
    <mc:Choice Requires="p14">
      <p:transition spd="slow" p14:dur="59000">
        <p14:pan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hr-HR">
              <a:solidFill>
                <a:prstClr val="white">
                  <a:lumMod val="50000"/>
                </a:prstClr>
              </a:solidFill>
            </a:endParaRPr>
          </a:p>
        </p:txBody>
      </p:sp>
      <p:sp>
        <p:nvSpPr>
          <p:cNvPr id="6" name="Footer Placeholder 5"/>
          <p:cNvSpPr>
            <a:spLocks noGrp="1"/>
          </p:cNvSpPr>
          <p:nvPr>
            <p:ph type="ftr" sz="quarter" idx="11"/>
          </p:nvPr>
        </p:nvSpPr>
        <p:spPr/>
        <p:txBody>
          <a:bodyPr/>
          <a:lstStyle/>
          <a:p>
            <a:endParaRPr lang="hr-HR">
              <a:solidFill>
                <a:prstClr val="white">
                  <a:lumMod val="50000"/>
                </a:prstClr>
              </a:solidFill>
            </a:endParaRPr>
          </a:p>
        </p:txBody>
      </p:sp>
      <p:sp>
        <p:nvSpPr>
          <p:cNvPr id="7" name="Slide Number Placeholder 6"/>
          <p:cNvSpPr>
            <a:spLocks noGrp="1"/>
          </p:cNvSpPr>
          <p:nvPr>
            <p:ph type="sldNum" sz="quarter" idx="12"/>
          </p:nvPr>
        </p:nvSpPr>
        <p:spPr/>
        <p:txBody>
          <a:bodyPr/>
          <a:lstStyle/>
          <a:p>
            <a:fld id="{AB71F747-8543-47CC-AB07-53FEDFE5A6CC}" type="slidenum">
              <a:rPr lang="hr-HR" smtClean="0">
                <a:solidFill>
                  <a:prstClr val="white">
                    <a:lumMod val="50000"/>
                  </a:prstClr>
                </a:solidFill>
              </a:rPr>
              <a:pPr/>
              <a:t>‹#›</a:t>
            </a:fld>
            <a:endParaRPr lang="hr-HR">
              <a:solidFill>
                <a:prstClr val="white">
                  <a:lumMod val="50000"/>
                </a:prstClr>
              </a:solidFill>
            </a:endParaRPr>
          </a:p>
        </p:txBody>
      </p:sp>
    </p:spTree>
    <p:extLst>
      <p:ext uri="{BB962C8B-B14F-4D97-AF65-F5344CB8AC3E}">
        <p14:creationId xmlns:p14="http://schemas.microsoft.com/office/powerpoint/2010/main" val="1663059734"/>
      </p:ext>
    </p:extLst>
  </p:cSld>
  <p:clrMapOvr>
    <a:masterClrMapping/>
  </p:clrMapOvr>
  <mc:AlternateContent xmlns:mc="http://schemas.openxmlformats.org/markup-compatibility/2006" xmlns:p14="http://schemas.microsoft.com/office/powerpoint/2010/main">
    <mc:Choice Requires="p14">
      <p:transition spd="slow" p14:dur="59000">
        <p14:pan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hr-HR">
              <a:solidFill>
                <a:prstClr val="white">
                  <a:lumMod val="50000"/>
                </a:prstClr>
              </a:solidFill>
            </a:endParaRPr>
          </a:p>
        </p:txBody>
      </p:sp>
      <p:sp>
        <p:nvSpPr>
          <p:cNvPr id="8" name="Footer Placeholder 7"/>
          <p:cNvSpPr>
            <a:spLocks noGrp="1"/>
          </p:cNvSpPr>
          <p:nvPr>
            <p:ph type="ftr" sz="quarter" idx="11"/>
          </p:nvPr>
        </p:nvSpPr>
        <p:spPr/>
        <p:txBody>
          <a:bodyPr/>
          <a:lstStyle/>
          <a:p>
            <a:endParaRPr lang="hr-HR">
              <a:solidFill>
                <a:prstClr val="white">
                  <a:lumMod val="50000"/>
                </a:prstClr>
              </a:solidFill>
            </a:endParaRPr>
          </a:p>
        </p:txBody>
      </p:sp>
      <p:sp>
        <p:nvSpPr>
          <p:cNvPr id="9" name="Slide Number Placeholder 8"/>
          <p:cNvSpPr>
            <a:spLocks noGrp="1"/>
          </p:cNvSpPr>
          <p:nvPr>
            <p:ph type="sldNum" sz="quarter" idx="12"/>
          </p:nvPr>
        </p:nvSpPr>
        <p:spPr/>
        <p:txBody>
          <a:bodyPr/>
          <a:lstStyle/>
          <a:p>
            <a:fld id="{AB71F747-8543-47CC-AB07-53FEDFE5A6CC}" type="slidenum">
              <a:rPr lang="hr-HR" smtClean="0">
                <a:solidFill>
                  <a:prstClr val="white">
                    <a:lumMod val="50000"/>
                  </a:prstClr>
                </a:solidFill>
              </a:rPr>
              <a:pPr/>
              <a:t>‹#›</a:t>
            </a:fld>
            <a:endParaRPr lang="hr-HR">
              <a:solidFill>
                <a:prstClr val="white">
                  <a:lumMod val="50000"/>
                </a:prstClr>
              </a:solidFill>
            </a:endParaRPr>
          </a:p>
        </p:txBody>
      </p:sp>
    </p:spTree>
    <p:extLst>
      <p:ext uri="{BB962C8B-B14F-4D97-AF65-F5344CB8AC3E}">
        <p14:creationId xmlns:p14="http://schemas.microsoft.com/office/powerpoint/2010/main" val="1195930733"/>
      </p:ext>
    </p:extLst>
  </p:cSld>
  <p:clrMapOvr>
    <a:masterClrMapping/>
  </p:clrMapOvr>
  <mc:AlternateContent xmlns:mc="http://schemas.openxmlformats.org/markup-compatibility/2006" xmlns:p14="http://schemas.microsoft.com/office/powerpoint/2010/main">
    <mc:Choice Requires="p14">
      <p:transition spd="slow" p14:dur="59000">
        <p14:pan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hr-HR">
              <a:solidFill>
                <a:prstClr val="white">
                  <a:lumMod val="50000"/>
                </a:prstClr>
              </a:solidFill>
            </a:endParaRPr>
          </a:p>
        </p:txBody>
      </p:sp>
      <p:sp>
        <p:nvSpPr>
          <p:cNvPr id="4" name="Footer Placeholder 3"/>
          <p:cNvSpPr>
            <a:spLocks noGrp="1"/>
          </p:cNvSpPr>
          <p:nvPr>
            <p:ph type="ftr" sz="quarter" idx="11"/>
          </p:nvPr>
        </p:nvSpPr>
        <p:spPr/>
        <p:txBody>
          <a:bodyPr/>
          <a:lstStyle/>
          <a:p>
            <a:endParaRPr lang="hr-HR">
              <a:solidFill>
                <a:prstClr val="white">
                  <a:lumMod val="50000"/>
                </a:prstClr>
              </a:solidFill>
            </a:endParaRPr>
          </a:p>
        </p:txBody>
      </p:sp>
      <p:sp>
        <p:nvSpPr>
          <p:cNvPr id="5" name="Slide Number Placeholder 4"/>
          <p:cNvSpPr>
            <a:spLocks noGrp="1"/>
          </p:cNvSpPr>
          <p:nvPr>
            <p:ph type="sldNum" sz="quarter" idx="12"/>
          </p:nvPr>
        </p:nvSpPr>
        <p:spPr/>
        <p:txBody>
          <a:bodyPr/>
          <a:lstStyle/>
          <a:p>
            <a:fld id="{AB71F747-8543-47CC-AB07-53FEDFE5A6CC}" type="slidenum">
              <a:rPr lang="hr-HR" smtClean="0">
                <a:solidFill>
                  <a:prstClr val="white">
                    <a:lumMod val="50000"/>
                  </a:prstClr>
                </a:solidFill>
              </a:rPr>
              <a:pPr/>
              <a:t>‹#›</a:t>
            </a:fld>
            <a:endParaRPr lang="hr-HR">
              <a:solidFill>
                <a:prstClr val="white">
                  <a:lumMod val="50000"/>
                </a:prstClr>
              </a:solidFill>
            </a:endParaRPr>
          </a:p>
        </p:txBody>
      </p:sp>
    </p:spTree>
    <p:extLst>
      <p:ext uri="{BB962C8B-B14F-4D97-AF65-F5344CB8AC3E}">
        <p14:creationId xmlns:p14="http://schemas.microsoft.com/office/powerpoint/2010/main" val="2978448909"/>
      </p:ext>
    </p:extLst>
  </p:cSld>
  <p:clrMapOvr>
    <a:masterClrMapping/>
  </p:clrMapOvr>
  <mc:AlternateContent xmlns:mc="http://schemas.openxmlformats.org/markup-compatibility/2006" xmlns:p14="http://schemas.microsoft.com/office/powerpoint/2010/main">
    <mc:Choice Requires="p14">
      <p:transition spd="slow" p14:dur="59000">
        <p14:pan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hr-HR"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Tree>
    <p:extLst>
      <p:ext uri="{BB962C8B-B14F-4D97-AF65-F5344CB8AC3E}">
        <p14:creationId xmlns:p14="http://schemas.microsoft.com/office/powerpoint/2010/main" val="1847953954"/>
      </p:ext>
    </p:extLst>
  </p:cSld>
  <p:clrMapOvr>
    <a:masterClrMapping/>
  </p:clrMapOvr>
  <p:transition>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hr-HR">
              <a:solidFill>
                <a:prstClr val="white">
                  <a:lumMod val="50000"/>
                </a:prstClr>
              </a:solidFill>
            </a:endParaRPr>
          </a:p>
        </p:txBody>
      </p:sp>
      <p:sp>
        <p:nvSpPr>
          <p:cNvPr id="3" name="Footer Placeholder 2"/>
          <p:cNvSpPr>
            <a:spLocks noGrp="1"/>
          </p:cNvSpPr>
          <p:nvPr>
            <p:ph type="ftr" sz="quarter" idx="11"/>
          </p:nvPr>
        </p:nvSpPr>
        <p:spPr/>
        <p:txBody>
          <a:bodyPr/>
          <a:lstStyle/>
          <a:p>
            <a:endParaRPr lang="hr-HR">
              <a:solidFill>
                <a:prstClr val="white">
                  <a:lumMod val="50000"/>
                </a:prstClr>
              </a:solidFill>
            </a:endParaRPr>
          </a:p>
        </p:txBody>
      </p:sp>
      <p:sp>
        <p:nvSpPr>
          <p:cNvPr id="4" name="Slide Number Placeholder 3"/>
          <p:cNvSpPr>
            <a:spLocks noGrp="1"/>
          </p:cNvSpPr>
          <p:nvPr>
            <p:ph type="sldNum" sz="quarter" idx="12"/>
          </p:nvPr>
        </p:nvSpPr>
        <p:spPr/>
        <p:txBody>
          <a:bodyPr/>
          <a:lstStyle/>
          <a:p>
            <a:fld id="{AB71F747-8543-47CC-AB07-53FEDFE5A6CC}" type="slidenum">
              <a:rPr lang="hr-HR" smtClean="0">
                <a:solidFill>
                  <a:prstClr val="white">
                    <a:lumMod val="50000"/>
                  </a:prstClr>
                </a:solidFill>
              </a:rPr>
              <a:pPr/>
              <a:t>‹#›</a:t>
            </a:fld>
            <a:endParaRPr lang="hr-HR">
              <a:solidFill>
                <a:prstClr val="white">
                  <a:lumMod val="50000"/>
                </a:prstClr>
              </a:solidFill>
            </a:endParaRPr>
          </a:p>
        </p:txBody>
      </p:sp>
    </p:spTree>
    <p:extLst>
      <p:ext uri="{BB962C8B-B14F-4D97-AF65-F5344CB8AC3E}">
        <p14:creationId xmlns:p14="http://schemas.microsoft.com/office/powerpoint/2010/main" val="4292890595"/>
      </p:ext>
    </p:extLst>
  </p:cSld>
  <p:clrMapOvr>
    <a:masterClrMapping/>
  </p:clrMapOvr>
  <mc:AlternateContent xmlns:mc="http://schemas.openxmlformats.org/markup-compatibility/2006" xmlns:p14="http://schemas.microsoft.com/office/powerpoint/2010/main">
    <mc:Choice Requires="p14">
      <p:transition spd="slow" p14:dur="59000">
        <p14:pan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hr-HR">
              <a:solidFill>
                <a:prstClr val="white">
                  <a:lumMod val="50000"/>
                </a:prstClr>
              </a:solidFill>
            </a:endParaRPr>
          </a:p>
        </p:txBody>
      </p:sp>
      <p:sp>
        <p:nvSpPr>
          <p:cNvPr id="6" name="Footer Placeholder 5"/>
          <p:cNvSpPr>
            <a:spLocks noGrp="1"/>
          </p:cNvSpPr>
          <p:nvPr>
            <p:ph type="ftr" sz="quarter" idx="11"/>
          </p:nvPr>
        </p:nvSpPr>
        <p:spPr/>
        <p:txBody>
          <a:bodyPr/>
          <a:lstStyle/>
          <a:p>
            <a:endParaRPr lang="hr-HR">
              <a:solidFill>
                <a:prstClr val="white">
                  <a:lumMod val="50000"/>
                </a:prstClr>
              </a:solidFill>
            </a:endParaRPr>
          </a:p>
        </p:txBody>
      </p:sp>
      <p:sp>
        <p:nvSpPr>
          <p:cNvPr id="7" name="Slide Number Placeholder 6"/>
          <p:cNvSpPr>
            <a:spLocks noGrp="1"/>
          </p:cNvSpPr>
          <p:nvPr>
            <p:ph type="sldNum" sz="quarter" idx="12"/>
          </p:nvPr>
        </p:nvSpPr>
        <p:spPr/>
        <p:txBody>
          <a:bodyPr/>
          <a:lstStyle/>
          <a:p>
            <a:fld id="{AB71F747-8543-47CC-AB07-53FEDFE5A6CC}" type="slidenum">
              <a:rPr lang="hr-HR" smtClean="0">
                <a:solidFill>
                  <a:prstClr val="white">
                    <a:lumMod val="50000"/>
                  </a:prstClr>
                </a:solidFill>
              </a:rPr>
              <a:pPr/>
              <a:t>‹#›</a:t>
            </a:fld>
            <a:endParaRPr lang="hr-HR">
              <a:solidFill>
                <a:prstClr val="white">
                  <a:lumMod val="50000"/>
                </a:prstClr>
              </a:solidFill>
            </a:endParaRPr>
          </a:p>
        </p:txBody>
      </p:sp>
    </p:spTree>
    <p:extLst>
      <p:ext uri="{BB962C8B-B14F-4D97-AF65-F5344CB8AC3E}">
        <p14:creationId xmlns:p14="http://schemas.microsoft.com/office/powerpoint/2010/main" val="3364341044"/>
      </p:ext>
    </p:extLst>
  </p:cSld>
  <p:clrMapOvr>
    <a:masterClrMapping/>
  </p:clrMapOvr>
  <mc:AlternateContent xmlns:mc="http://schemas.openxmlformats.org/markup-compatibility/2006" xmlns:p14="http://schemas.microsoft.com/office/powerpoint/2010/main">
    <mc:Choice Requires="p14">
      <p:transition spd="slow" p14:dur="59000">
        <p14:pan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hr-HR">
              <a:solidFill>
                <a:prstClr val="white">
                  <a:lumMod val="50000"/>
                </a:prstClr>
              </a:solidFill>
            </a:endParaRPr>
          </a:p>
        </p:txBody>
      </p:sp>
      <p:sp>
        <p:nvSpPr>
          <p:cNvPr id="6" name="Footer Placeholder 5"/>
          <p:cNvSpPr>
            <a:spLocks noGrp="1"/>
          </p:cNvSpPr>
          <p:nvPr>
            <p:ph type="ftr" sz="quarter" idx="11"/>
          </p:nvPr>
        </p:nvSpPr>
        <p:spPr/>
        <p:txBody>
          <a:bodyPr/>
          <a:lstStyle/>
          <a:p>
            <a:endParaRPr lang="hr-HR">
              <a:solidFill>
                <a:prstClr val="white">
                  <a:lumMod val="50000"/>
                </a:prstClr>
              </a:solidFill>
            </a:endParaRPr>
          </a:p>
        </p:txBody>
      </p:sp>
      <p:sp>
        <p:nvSpPr>
          <p:cNvPr id="7" name="Slide Number Placeholder 6"/>
          <p:cNvSpPr>
            <a:spLocks noGrp="1"/>
          </p:cNvSpPr>
          <p:nvPr>
            <p:ph type="sldNum" sz="quarter" idx="12"/>
          </p:nvPr>
        </p:nvSpPr>
        <p:spPr/>
        <p:txBody>
          <a:bodyPr/>
          <a:lstStyle/>
          <a:p>
            <a:fld id="{AB71F747-8543-47CC-AB07-53FEDFE5A6CC}" type="slidenum">
              <a:rPr lang="hr-HR" smtClean="0">
                <a:solidFill>
                  <a:prstClr val="white">
                    <a:lumMod val="50000"/>
                  </a:prstClr>
                </a:solidFill>
              </a:rPr>
              <a:pPr/>
              <a:t>‹#›</a:t>
            </a:fld>
            <a:endParaRPr lang="hr-HR">
              <a:solidFill>
                <a:prstClr val="white">
                  <a:lumMod val="50000"/>
                </a:prstClr>
              </a:solidFill>
            </a:endParaRPr>
          </a:p>
        </p:txBody>
      </p:sp>
    </p:spTree>
    <p:extLst>
      <p:ext uri="{BB962C8B-B14F-4D97-AF65-F5344CB8AC3E}">
        <p14:creationId xmlns:p14="http://schemas.microsoft.com/office/powerpoint/2010/main" val="3149575726"/>
      </p:ext>
    </p:extLst>
  </p:cSld>
  <p:clrMapOvr>
    <a:masterClrMapping/>
  </p:clrMapOvr>
  <mc:AlternateContent xmlns:mc="http://schemas.openxmlformats.org/markup-compatibility/2006" xmlns:p14="http://schemas.microsoft.com/office/powerpoint/2010/main">
    <mc:Choice Requires="p14">
      <p:transition spd="slow" p14:dur="59000">
        <p14:pan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hr-HR">
              <a:solidFill>
                <a:prstClr val="white">
                  <a:lumMod val="50000"/>
                </a:prstClr>
              </a:solidFill>
            </a:endParaRPr>
          </a:p>
        </p:txBody>
      </p:sp>
      <p:sp>
        <p:nvSpPr>
          <p:cNvPr id="5" name="Footer Placeholder 4"/>
          <p:cNvSpPr>
            <a:spLocks noGrp="1"/>
          </p:cNvSpPr>
          <p:nvPr>
            <p:ph type="ftr" sz="quarter" idx="11"/>
          </p:nvPr>
        </p:nvSpPr>
        <p:spPr/>
        <p:txBody>
          <a:bodyPr/>
          <a:lstStyle/>
          <a:p>
            <a:endParaRPr lang="hr-HR">
              <a:solidFill>
                <a:prstClr val="white">
                  <a:lumMod val="50000"/>
                </a:prstClr>
              </a:solidFill>
            </a:endParaRPr>
          </a:p>
        </p:txBody>
      </p:sp>
      <p:sp>
        <p:nvSpPr>
          <p:cNvPr id="6" name="Slide Number Placeholder 5"/>
          <p:cNvSpPr>
            <a:spLocks noGrp="1"/>
          </p:cNvSpPr>
          <p:nvPr>
            <p:ph type="sldNum" sz="quarter" idx="12"/>
          </p:nvPr>
        </p:nvSpPr>
        <p:spPr/>
        <p:txBody>
          <a:bodyPr/>
          <a:lstStyle/>
          <a:p>
            <a:fld id="{AB71F747-8543-47CC-AB07-53FEDFE5A6CC}" type="slidenum">
              <a:rPr lang="hr-HR" smtClean="0">
                <a:solidFill>
                  <a:prstClr val="white">
                    <a:lumMod val="50000"/>
                  </a:prstClr>
                </a:solidFill>
              </a:rPr>
              <a:pPr/>
              <a:t>‹#›</a:t>
            </a:fld>
            <a:endParaRPr lang="hr-HR">
              <a:solidFill>
                <a:prstClr val="white">
                  <a:lumMod val="50000"/>
                </a:prstClr>
              </a:solidFill>
            </a:endParaRPr>
          </a:p>
        </p:txBody>
      </p:sp>
    </p:spTree>
    <p:extLst>
      <p:ext uri="{BB962C8B-B14F-4D97-AF65-F5344CB8AC3E}">
        <p14:creationId xmlns:p14="http://schemas.microsoft.com/office/powerpoint/2010/main" val="3204494966"/>
      </p:ext>
    </p:extLst>
  </p:cSld>
  <p:clrMapOvr>
    <a:masterClrMapping/>
  </p:clrMapOvr>
  <mc:AlternateContent xmlns:mc="http://schemas.openxmlformats.org/markup-compatibility/2006" xmlns:p14="http://schemas.microsoft.com/office/powerpoint/2010/main">
    <mc:Choice Requires="p14">
      <p:transition spd="slow" p14:dur="59000">
        <p14:pan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hr-HR">
              <a:solidFill>
                <a:prstClr val="white">
                  <a:lumMod val="50000"/>
                </a:prstClr>
              </a:solidFill>
            </a:endParaRPr>
          </a:p>
        </p:txBody>
      </p:sp>
      <p:sp>
        <p:nvSpPr>
          <p:cNvPr id="5" name="Footer Placeholder 4"/>
          <p:cNvSpPr>
            <a:spLocks noGrp="1"/>
          </p:cNvSpPr>
          <p:nvPr>
            <p:ph type="ftr" sz="quarter" idx="11"/>
          </p:nvPr>
        </p:nvSpPr>
        <p:spPr/>
        <p:txBody>
          <a:bodyPr/>
          <a:lstStyle/>
          <a:p>
            <a:endParaRPr lang="hr-HR">
              <a:solidFill>
                <a:prstClr val="white">
                  <a:lumMod val="50000"/>
                </a:prstClr>
              </a:solidFill>
            </a:endParaRPr>
          </a:p>
        </p:txBody>
      </p:sp>
      <p:sp>
        <p:nvSpPr>
          <p:cNvPr id="6" name="Slide Number Placeholder 5"/>
          <p:cNvSpPr>
            <a:spLocks noGrp="1"/>
          </p:cNvSpPr>
          <p:nvPr>
            <p:ph type="sldNum" sz="quarter" idx="12"/>
          </p:nvPr>
        </p:nvSpPr>
        <p:spPr/>
        <p:txBody>
          <a:bodyPr/>
          <a:lstStyle/>
          <a:p>
            <a:fld id="{AB71F747-8543-47CC-AB07-53FEDFE5A6CC}" type="slidenum">
              <a:rPr lang="hr-HR" smtClean="0">
                <a:solidFill>
                  <a:prstClr val="white">
                    <a:lumMod val="50000"/>
                  </a:prstClr>
                </a:solidFill>
              </a:rPr>
              <a:pPr/>
              <a:t>‹#›</a:t>
            </a:fld>
            <a:endParaRPr lang="hr-HR">
              <a:solidFill>
                <a:prstClr val="white">
                  <a:lumMod val="50000"/>
                </a:prstClr>
              </a:solidFill>
            </a:endParaRPr>
          </a:p>
        </p:txBody>
      </p:sp>
    </p:spTree>
    <p:extLst>
      <p:ext uri="{BB962C8B-B14F-4D97-AF65-F5344CB8AC3E}">
        <p14:creationId xmlns:p14="http://schemas.microsoft.com/office/powerpoint/2010/main" val="838049548"/>
      </p:ext>
    </p:extLst>
  </p:cSld>
  <p:clrMapOvr>
    <a:masterClrMapping/>
  </p:clrMapOvr>
  <mc:AlternateContent xmlns:mc="http://schemas.openxmlformats.org/markup-compatibility/2006" xmlns:p14="http://schemas.microsoft.com/office/powerpoint/2010/main">
    <mc:Choice Requires="p14">
      <p:transition spd="slow" p14:dur="59000">
        <p14:pan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box-5x5">
    <p:spTree>
      <p:nvGrpSpPr>
        <p:cNvPr id="1" name=""/>
        <p:cNvGrpSpPr/>
        <p:nvPr/>
      </p:nvGrpSpPr>
      <p:grpSpPr>
        <a:xfrm>
          <a:off x="0" y="0"/>
          <a:ext cx="0" cy="0"/>
          <a:chOff x="0" y="0"/>
          <a:chExt cx="0" cy="0"/>
        </a:xfrm>
      </p:grpSpPr>
      <p:sp>
        <p:nvSpPr>
          <p:cNvPr id="73" name="Content Placeholder 12"/>
          <p:cNvSpPr>
            <a:spLocks noGrp="1"/>
          </p:cNvSpPr>
          <p:nvPr>
            <p:ph sz="quarter" idx="43"/>
          </p:nvPr>
        </p:nvSpPr>
        <p:spPr>
          <a:xfrm>
            <a:off x="2484495" y="5481830"/>
            <a:ext cx="2376000" cy="1332000"/>
          </a:xfrm>
          <a:solidFill>
            <a:srgbClr val="00B26B">
              <a:alpha val="80000"/>
            </a:srgbClr>
          </a:solidFill>
          <a:ln>
            <a:noFill/>
          </a:ln>
          <a:effectLst/>
        </p:spPr>
        <p:txBody>
          <a:bodyPr vert="horz" lIns="108000" tIns="72000" rIns="108000" bIns="72000" rtlCol="0">
            <a:normAutofit/>
          </a:bodyPr>
          <a:lstStyle>
            <a:lvl1pPr marL="171450" indent="-171450">
              <a:buFontTx/>
              <a:buChar char="›"/>
              <a:defRPr lang="en-US" sz="1425" b="0" dirty="0" smtClean="0">
                <a:solidFill>
                  <a:schemeClr val="bg1"/>
                </a:solidFill>
                <a:latin typeface="Arial" panose="020B0604020202020204" pitchFamily="34" charset="0"/>
                <a:cs typeface="Arial" panose="020B0604020202020204" pitchFamily="34" charset="0"/>
              </a:defRPr>
            </a:lvl1pPr>
            <a:lvl2pPr>
              <a:defRPr lang="en-US" sz="1425" b="0" kern="1200" dirty="0" smtClean="0">
                <a:solidFill>
                  <a:schemeClr val="bg1"/>
                </a:solidFill>
                <a:latin typeface="Arial" panose="020B0604020202020204" pitchFamily="34" charset="0"/>
                <a:ea typeface="+mn-ea"/>
                <a:cs typeface="Arial" panose="020B0604020202020204" pitchFamily="34" charset="0"/>
              </a:defRPr>
            </a:lvl2pPr>
            <a:lvl3pPr>
              <a:defRPr lang="en-US" dirty="0" smtClean="0"/>
            </a:lvl3pPr>
            <a:lvl4pPr>
              <a:defRPr lang="en-US" dirty="0" smtClean="0"/>
            </a:lvl4pPr>
            <a:lvl5pPr>
              <a:defRPr lang="hr-HR" dirty="0"/>
            </a:lvl5pPr>
          </a:lstStyle>
          <a:p>
            <a:pPr marL="0" lvl="0" indent="0" algn="r">
              <a:buNone/>
            </a:pPr>
            <a:r>
              <a:rPr lang="en-US" dirty="0"/>
              <a:t>Click to edit Master text styles</a:t>
            </a:r>
          </a:p>
          <a:p>
            <a:pPr lvl="1"/>
            <a:r>
              <a:rPr lang="en-US" dirty="0"/>
              <a:t>Second level</a:t>
            </a:r>
            <a:endParaRPr lang="hr-HR" dirty="0"/>
          </a:p>
        </p:txBody>
      </p:sp>
      <p:sp>
        <p:nvSpPr>
          <p:cNvPr id="81" name="Content Placeholder 12"/>
          <p:cNvSpPr>
            <a:spLocks noGrp="1"/>
          </p:cNvSpPr>
          <p:nvPr>
            <p:ph sz="quarter" idx="51"/>
          </p:nvPr>
        </p:nvSpPr>
        <p:spPr>
          <a:xfrm>
            <a:off x="73016" y="2755713"/>
            <a:ext cx="2376000" cy="1332000"/>
          </a:xfrm>
          <a:solidFill>
            <a:srgbClr val="00B26B">
              <a:alpha val="80000"/>
            </a:srgbClr>
          </a:solidFill>
          <a:ln w="28575">
            <a:noFill/>
          </a:ln>
          <a:effectLst/>
        </p:spPr>
        <p:txBody>
          <a:bodyPr vert="horz" lIns="108000" tIns="72000" rIns="108000" bIns="72000" rtlCol="0">
            <a:normAutofit/>
          </a:bodyPr>
          <a:lstStyle>
            <a:lvl1pPr marL="171450" indent="-171450">
              <a:buFontTx/>
              <a:buChar char="›"/>
              <a:defRPr lang="en-US" sz="1425" b="0" dirty="0" smtClean="0">
                <a:solidFill>
                  <a:schemeClr val="bg1"/>
                </a:solidFill>
                <a:latin typeface="Arial" panose="020B0604020202020204" pitchFamily="34" charset="0"/>
                <a:cs typeface="Arial" panose="020B0604020202020204" pitchFamily="34" charset="0"/>
              </a:defRPr>
            </a:lvl1pPr>
            <a:lvl2pPr>
              <a:defRPr lang="en-US" sz="1425" b="0" kern="1200" dirty="0" smtClean="0">
                <a:solidFill>
                  <a:schemeClr val="bg1"/>
                </a:solidFill>
                <a:latin typeface="Arial" panose="020B0604020202020204" pitchFamily="34" charset="0"/>
                <a:ea typeface="+mn-ea"/>
                <a:cs typeface="Arial" panose="020B0604020202020204" pitchFamily="34" charset="0"/>
              </a:defRPr>
            </a:lvl2pPr>
            <a:lvl3pPr>
              <a:defRPr lang="en-US" dirty="0" smtClean="0"/>
            </a:lvl3pPr>
            <a:lvl4pPr>
              <a:defRPr lang="en-US" dirty="0" smtClean="0"/>
            </a:lvl4pPr>
            <a:lvl5pPr>
              <a:defRPr lang="hr-HR" dirty="0"/>
            </a:lvl5pPr>
          </a:lstStyle>
          <a:p>
            <a:pPr marL="0" lvl="0" indent="0" algn="r">
              <a:buNone/>
            </a:pPr>
            <a:r>
              <a:rPr lang="en-US" dirty="0"/>
              <a:t>Click to edit Master text styles</a:t>
            </a:r>
          </a:p>
          <a:p>
            <a:pPr lvl="1"/>
            <a:r>
              <a:rPr lang="en-US" dirty="0"/>
              <a:t>Second level</a:t>
            </a:r>
            <a:endParaRPr lang="hr-HR" dirty="0"/>
          </a:p>
        </p:txBody>
      </p:sp>
      <p:sp>
        <p:nvSpPr>
          <p:cNvPr id="71" name="Content Placeholder 12"/>
          <p:cNvSpPr>
            <a:spLocks noGrp="1"/>
          </p:cNvSpPr>
          <p:nvPr>
            <p:ph sz="quarter" idx="41"/>
          </p:nvPr>
        </p:nvSpPr>
        <p:spPr>
          <a:xfrm>
            <a:off x="73016" y="5481830"/>
            <a:ext cx="2376000" cy="1332000"/>
          </a:xfrm>
          <a:solidFill>
            <a:srgbClr val="00B26B">
              <a:alpha val="80000"/>
            </a:srgbClr>
          </a:solidFill>
          <a:ln w="28575">
            <a:noFill/>
          </a:ln>
          <a:effectLst/>
        </p:spPr>
        <p:txBody>
          <a:bodyPr vert="horz" lIns="108000" tIns="72000" rIns="108000" bIns="72000" rtlCol="0">
            <a:normAutofit/>
          </a:bodyPr>
          <a:lstStyle>
            <a:lvl1pPr marL="171450" indent="-171450">
              <a:buFontTx/>
              <a:buChar char="›"/>
              <a:defRPr lang="en-US" sz="1425" b="0" dirty="0" smtClean="0">
                <a:solidFill>
                  <a:schemeClr val="bg1"/>
                </a:solidFill>
                <a:latin typeface="Arial" panose="020B0604020202020204" pitchFamily="34" charset="0"/>
                <a:cs typeface="Arial" panose="020B0604020202020204" pitchFamily="34" charset="0"/>
              </a:defRPr>
            </a:lvl1pPr>
            <a:lvl2pPr>
              <a:defRPr lang="en-US" sz="1425" b="0" kern="1200" dirty="0" smtClean="0">
                <a:solidFill>
                  <a:schemeClr val="bg1"/>
                </a:solidFill>
                <a:latin typeface="Arial" panose="020B0604020202020204" pitchFamily="34" charset="0"/>
                <a:ea typeface="+mn-ea"/>
                <a:cs typeface="Arial" panose="020B0604020202020204" pitchFamily="34" charset="0"/>
              </a:defRPr>
            </a:lvl2pPr>
            <a:lvl3pPr>
              <a:defRPr lang="en-US" dirty="0" smtClean="0"/>
            </a:lvl3pPr>
            <a:lvl4pPr>
              <a:defRPr lang="en-US" dirty="0" smtClean="0"/>
            </a:lvl4pPr>
            <a:lvl5pPr>
              <a:defRPr lang="hr-HR" dirty="0"/>
            </a:lvl5pPr>
          </a:lstStyle>
          <a:p>
            <a:pPr marL="0" lvl="0" indent="0" algn="r">
              <a:buNone/>
            </a:pPr>
            <a:r>
              <a:rPr lang="en-US" dirty="0"/>
              <a:t>Click to edit Master text styles</a:t>
            </a:r>
          </a:p>
          <a:p>
            <a:pPr lvl="1"/>
            <a:r>
              <a:rPr lang="en-US" dirty="0"/>
              <a:t>Second level</a:t>
            </a:r>
            <a:endParaRPr lang="hr-HR" dirty="0"/>
          </a:p>
        </p:txBody>
      </p:sp>
      <p:sp>
        <p:nvSpPr>
          <p:cNvPr id="86" name="Content Placeholder 12"/>
          <p:cNvSpPr>
            <a:spLocks noGrp="1"/>
          </p:cNvSpPr>
          <p:nvPr>
            <p:ph sz="quarter" idx="56"/>
          </p:nvPr>
        </p:nvSpPr>
        <p:spPr>
          <a:xfrm>
            <a:off x="73016" y="1392655"/>
            <a:ext cx="2376000" cy="1332000"/>
          </a:xfrm>
          <a:solidFill>
            <a:srgbClr val="00B26B">
              <a:alpha val="80000"/>
            </a:srgbClr>
          </a:solidFill>
          <a:ln w="28575">
            <a:noFill/>
          </a:ln>
          <a:effectLst/>
        </p:spPr>
        <p:txBody>
          <a:bodyPr vert="horz" lIns="108000" tIns="72000" rIns="108000" bIns="72000" rtlCol="0">
            <a:normAutofit/>
          </a:bodyPr>
          <a:lstStyle>
            <a:lvl1pPr marL="171450" indent="-171450">
              <a:buFontTx/>
              <a:buChar char="›"/>
              <a:defRPr lang="en-US" sz="1425" b="0" dirty="0" smtClean="0">
                <a:solidFill>
                  <a:schemeClr val="bg1"/>
                </a:solidFill>
                <a:latin typeface="Arial" panose="020B0604020202020204" pitchFamily="34" charset="0"/>
                <a:cs typeface="Arial" panose="020B0604020202020204" pitchFamily="34" charset="0"/>
              </a:defRPr>
            </a:lvl1pPr>
            <a:lvl2pPr>
              <a:defRPr lang="en-US" sz="1425" b="0" kern="1200" dirty="0" smtClean="0">
                <a:solidFill>
                  <a:schemeClr val="bg1"/>
                </a:solidFill>
                <a:latin typeface="Arial" panose="020B0604020202020204" pitchFamily="34" charset="0"/>
                <a:ea typeface="+mn-ea"/>
                <a:cs typeface="Arial" panose="020B0604020202020204" pitchFamily="34" charset="0"/>
              </a:defRPr>
            </a:lvl2pPr>
            <a:lvl3pPr>
              <a:defRPr lang="en-US" dirty="0" smtClean="0"/>
            </a:lvl3pPr>
            <a:lvl4pPr>
              <a:defRPr lang="en-US" dirty="0" smtClean="0"/>
            </a:lvl4pPr>
            <a:lvl5pPr>
              <a:defRPr lang="hr-HR" dirty="0"/>
            </a:lvl5pPr>
          </a:lstStyle>
          <a:p>
            <a:pPr marL="0" lvl="0" indent="0" algn="r">
              <a:buNone/>
            </a:pPr>
            <a:r>
              <a:rPr lang="en-US" dirty="0"/>
              <a:t>Click to edit Master text styles</a:t>
            </a:r>
          </a:p>
          <a:p>
            <a:pPr lvl="1"/>
            <a:r>
              <a:rPr lang="en-US" dirty="0"/>
              <a:t>Second level</a:t>
            </a:r>
            <a:endParaRPr lang="hr-HR" dirty="0"/>
          </a:p>
        </p:txBody>
      </p:sp>
      <p:sp>
        <p:nvSpPr>
          <p:cNvPr id="27" name="Content Placeholder 12"/>
          <p:cNvSpPr>
            <a:spLocks noGrp="1"/>
          </p:cNvSpPr>
          <p:nvPr>
            <p:ph sz="quarter" idx="60"/>
          </p:nvPr>
        </p:nvSpPr>
        <p:spPr>
          <a:xfrm>
            <a:off x="73016" y="4118771"/>
            <a:ext cx="2376000" cy="1332000"/>
          </a:xfrm>
          <a:solidFill>
            <a:srgbClr val="00B26B">
              <a:alpha val="80000"/>
            </a:srgbClr>
          </a:solidFill>
          <a:ln w="28575">
            <a:noFill/>
          </a:ln>
          <a:effectLst/>
        </p:spPr>
        <p:txBody>
          <a:bodyPr vert="horz" lIns="108000" tIns="72000" rIns="108000" bIns="72000" rtlCol="0">
            <a:normAutofit/>
          </a:bodyPr>
          <a:lstStyle>
            <a:lvl1pPr marL="171450" indent="-171450">
              <a:buFontTx/>
              <a:buChar char="›"/>
              <a:defRPr lang="en-US" sz="1425" b="0" dirty="0" smtClean="0">
                <a:solidFill>
                  <a:schemeClr val="bg1"/>
                </a:solidFill>
                <a:latin typeface="Arial" panose="020B0604020202020204" pitchFamily="34" charset="0"/>
                <a:cs typeface="Arial" panose="020B0604020202020204" pitchFamily="34" charset="0"/>
              </a:defRPr>
            </a:lvl1pPr>
            <a:lvl2pPr>
              <a:defRPr lang="en-US" sz="1425" b="0" kern="1200" dirty="0" smtClean="0">
                <a:solidFill>
                  <a:schemeClr val="bg1"/>
                </a:solidFill>
                <a:latin typeface="Arial" panose="020B0604020202020204" pitchFamily="34" charset="0"/>
                <a:ea typeface="+mn-ea"/>
                <a:cs typeface="Arial" panose="020B0604020202020204" pitchFamily="34" charset="0"/>
              </a:defRPr>
            </a:lvl2pPr>
            <a:lvl3pPr>
              <a:defRPr lang="en-US" dirty="0" smtClean="0"/>
            </a:lvl3pPr>
            <a:lvl4pPr>
              <a:defRPr lang="en-US" dirty="0" smtClean="0"/>
            </a:lvl4pPr>
            <a:lvl5pPr>
              <a:defRPr lang="hr-HR" dirty="0"/>
            </a:lvl5pPr>
          </a:lstStyle>
          <a:p>
            <a:pPr marL="0" lvl="0" indent="0" algn="r">
              <a:buNone/>
            </a:pPr>
            <a:r>
              <a:rPr lang="en-US" dirty="0"/>
              <a:t>Click to edit Master text styles</a:t>
            </a:r>
          </a:p>
          <a:p>
            <a:pPr lvl="1"/>
            <a:r>
              <a:rPr lang="en-US" dirty="0"/>
              <a:t>Second level</a:t>
            </a:r>
            <a:endParaRPr lang="hr-HR" dirty="0"/>
          </a:p>
        </p:txBody>
      </p:sp>
      <p:sp>
        <p:nvSpPr>
          <p:cNvPr id="2" name="Date Placeholder 1"/>
          <p:cNvSpPr>
            <a:spLocks noGrp="1"/>
          </p:cNvSpPr>
          <p:nvPr>
            <p:ph type="dt" sz="half" idx="61"/>
          </p:nvPr>
        </p:nvSpPr>
        <p:spPr/>
        <p:txBody>
          <a:bodyPr/>
          <a:lstStyle/>
          <a:p>
            <a:endParaRPr lang="hr-HR" dirty="0">
              <a:solidFill>
                <a:prstClr val="white">
                  <a:lumMod val="50000"/>
                </a:prstClr>
              </a:solidFill>
            </a:endParaRPr>
          </a:p>
        </p:txBody>
      </p:sp>
      <p:sp>
        <p:nvSpPr>
          <p:cNvPr id="3" name="Footer Placeholder 2"/>
          <p:cNvSpPr>
            <a:spLocks noGrp="1"/>
          </p:cNvSpPr>
          <p:nvPr>
            <p:ph type="ftr" sz="quarter" idx="62"/>
          </p:nvPr>
        </p:nvSpPr>
        <p:spPr/>
        <p:txBody>
          <a:bodyPr/>
          <a:lstStyle/>
          <a:p>
            <a:endParaRPr lang="hr-HR" dirty="0">
              <a:solidFill>
                <a:prstClr val="white">
                  <a:lumMod val="50000"/>
                </a:prstClr>
              </a:solidFill>
            </a:endParaRPr>
          </a:p>
        </p:txBody>
      </p:sp>
      <p:sp>
        <p:nvSpPr>
          <p:cNvPr id="4" name="Slide Number Placeholder 3"/>
          <p:cNvSpPr>
            <a:spLocks noGrp="1"/>
          </p:cNvSpPr>
          <p:nvPr>
            <p:ph type="sldNum" sz="quarter" idx="63"/>
          </p:nvPr>
        </p:nvSpPr>
        <p:spPr/>
        <p:txBody>
          <a:bodyPr/>
          <a:lstStyle/>
          <a:p>
            <a:fld id="{AB71F747-8543-47CC-AB07-53FEDFE5A6CC}" type="slidenum">
              <a:rPr lang="hr-HR" smtClean="0">
                <a:solidFill>
                  <a:prstClr val="white">
                    <a:lumMod val="50000"/>
                  </a:prstClr>
                </a:solidFill>
              </a:rPr>
              <a:pPr/>
              <a:t>‹#›</a:t>
            </a:fld>
            <a:endParaRPr lang="hr-HR" dirty="0">
              <a:solidFill>
                <a:prstClr val="white">
                  <a:lumMod val="50000"/>
                </a:prstClr>
              </a:solidFill>
            </a:endParaRPr>
          </a:p>
        </p:txBody>
      </p:sp>
    </p:spTree>
    <p:extLst>
      <p:ext uri="{BB962C8B-B14F-4D97-AF65-F5344CB8AC3E}">
        <p14:creationId xmlns:p14="http://schemas.microsoft.com/office/powerpoint/2010/main" val="3343758017"/>
      </p:ext>
    </p:extLst>
  </p:cSld>
  <p:clrMapOvr>
    <a:masterClrMapping/>
  </p:clrMapOvr>
  <mc:AlternateContent xmlns:mc="http://schemas.openxmlformats.org/markup-compatibility/2006" xmlns:p14="http://schemas.microsoft.com/office/powerpoint/2010/main">
    <mc:Choice Requires="p14">
      <p:transition spd="slow" p14:dur="59000">
        <p14:pan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9_box-5x5">
    <p:spTree>
      <p:nvGrpSpPr>
        <p:cNvPr id="1" name=""/>
        <p:cNvGrpSpPr/>
        <p:nvPr/>
      </p:nvGrpSpPr>
      <p:grpSpPr>
        <a:xfrm>
          <a:off x="0" y="0"/>
          <a:ext cx="0" cy="0"/>
          <a:chOff x="0" y="0"/>
          <a:chExt cx="0" cy="0"/>
        </a:xfrm>
      </p:grpSpPr>
      <p:sp>
        <p:nvSpPr>
          <p:cNvPr id="29" name="Text Placeholder 9"/>
          <p:cNvSpPr>
            <a:spLocks noGrp="1"/>
          </p:cNvSpPr>
          <p:nvPr>
            <p:ph type="body" sz="quarter" idx="63"/>
          </p:nvPr>
        </p:nvSpPr>
        <p:spPr>
          <a:xfrm>
            <a:off x="33568" y="192901"/>
            <a:ext cx="4826925" cy="924254"/>
          </a:xfrm>
          <a:solidFill>
            <a:srgbClr val="00B26B">
              <a:alpha val="80000"/>
            </a:srgbClr>
          </a:solidFill>
        </p:spPr>
        <p:txBody>
          <a:bodyPr lIns="144000" tIns="72000" rIns="144000" bIns="72000" anchor="b"/>
          <a:lstStyle>
            <a:lvl1pPr marL="0" indent="0" algn="r">
              <a:buNone/>
              <a:defRPr lang="en-US" sz="2100" b="1" kern="1200" dirty="0" smtClean="0">
                <a:solidFill>
                  <a:schemeClr val="bg1"/>
                </a:solidFill>
                <a:latin typeface="Arial" panose="020B0604020202020204" pitchFamily="34" charset="0"/>
                <a:ea typeface="+mn-ea"/>
                <a:cs typeface="Arial" panose="020B0604020202020204" pitchFamily="34" charset="0"/>
              </a:defRPr>
            </a:lvl1pPr>
          </a:lstStyle>
          <a:p>
            <a:pPr lvl="0"/>
            <a:r>
              <a:rPr lang="en-US" dirty="0"/>
              <a:t>Click to edit Master text styles</a:t>
            </a:r>
          </a:p>
        </p:txBody>
      </p:sp>
      <p:sp>
        <p:nvSpPr>
          <p:cNvPr id="3"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bg1">
                    <a:lumMod val="50000"/>
                  </a:schemeClr>
                </a:solidFill>
                <a:latin typeface="Arial" panose="020B0604020202020204" pitchFamily="34" charset="0"/>
                <a:cs typeface="Arial" panose="020B0604020202020204" pitchFamily="34" charset="0"/>
              </a:defRPr>
            </a:lvl1pPr>
          </a:lstStyle>
          <a:p>
            <a:endParaRPr lang="hr-HR" dirty="0">
              <a:solidFill>
                <a:prstClr val="white">
                  <a:lumMod val="50000"/>
                </a:prstClr>
              </a:solidFill>
            </a:endParaRPr>
          </a:p>
        </p:txBody>
      </p:sp>
      <p:sp>
        <p:nvSpPr>
          <p:cNvPr id="4"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bg1">
                    <a:lumMod val="50000"/>
                  </a:schemeClr>
                </a:solidFill>
                <a:latin typeface="Arial" panose="020B0604020202020204" pitchFamily="34" charset="0"/>
                <a:cs typeface="Arial" panose="020B0604020202020204" pitchFamily="34" charset="0"/>
              </a:defRPr>
            </a:lvl1pPr>
          </a:lstStyle>
          <a:p>
            <a:endParaRPr lang="hr-HR" dirty="0">
              <a:solidFill>
                <a:prstClr val="white">
                  <a:lumMod val="50000"/>
                </a:prstClr>
              </a:solidFill>
            </a:endParaRPr>
          </a:p>
        </p:txBody>
      </p:sp>
      <p:sp>
        <p:nvSpPr>
          <p:cNvPr id="5"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bg1">
                    <a:lumMod val="50000"/>
                  </a:schemeClr>
                </a:solidFill>
                <a:latin typeface="Arial" panose="020B0604020202020204" pitchFamily="34" charset="0"/>
                <a:cs typeface="Arial" panose="020B0604020202020204" pitchFamily="34" charset="0"/>
              </a:defRPr>
            </a:lvl1pPr>
          </a:lstStyle>
          <a:p>
            <a:fld id="{AB71F747-8543-47CC-AB07-53FEDFE5A6CC}" type="slidenum">
              <a:rPr lang="hr-HR" smtClean="0">
                <a:solidFill>
                  <a:prstClr val="white">
                    <a:lumMod val="50000"/>
                  </a:prstClr>
                </a:solidFill>
              </a:rPr>
              <a:pPr/>
              <a:t>‹#›</a:t>
            </a:fld>
            <a:endParaRPr lang="hr-HR" dirty="0">
              <a:solidFill>
                <a:prstClr val="white">
                  <a:lumMod val="50000"/>
                </a:prstClr>
              </a:solidFill>
            </a:endParaRPr>
          </a:p>
        </p:txBody>
      </p:sp>
    </p:spTree>
    <p:extLst>
      <p:ext uri="{BB962C8B-B14F-4D97-AF65-F5344CB8AC3E}">
        <p14:creationId xmlns:p14="http://schemas.microsoft.com/office/powerpoint/2010/main" val="2123985433"/>
      </p:ext>
    </p:extLst>
  </p:cSld>
  <p:clrMapOvr>
    <a:masterClrMapping/>
  </p:clrMapOvr>
  <mc:AlternateContent xmlns:mc="http://schemas.openxmlformats.org/markup-compatibility/2006" xmlns:p14="http://schemas.microsoft.com/office/powerpoint/2010/main">
    <mc:Choice Requires="p14">
      <p:transition spd="slow" p14:dur="59000">
        <p14:pan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box-5x5">
    <p:spTree>
      <p:nvGrpSpPr>
        <p:cNvPr id="1" name=""/>
        <p:cNvGrpSpPr/>
        <p:nvPr/>
      </p:nvGrpSpPr>
      <p:grpSpPr>
        <a:xfrm>
          <a:off x="0" y="0"/>
          <a:ext cx="0" cy="0"/>
          <a:chOff x="0" y="0"/>
          <a:chExt cx="0" cy="0"/>
        </a:xfrm>
      </p:grpSpPr>
      <p:sp>
        <p:nvSpPr>
          <p:cNvPr id="72" name="Content Placeholder 12"/>
          <p:cNvSpPr>
            <a:spLocks noGrp="1"/>
          </p:cNvSpPr>
          <p:nvPr>
            <p:ph sz="quarter" idx="42"/>
          </p:nvPr>
        </p:nvSpPr>
        <p:spPr>
          <a:xfrm>
            <a:off x="7307451" y="5481830"/>
            <a:ext cx="2376000" cy="1332000"/>
          </a:xfrm>
          <a:noFill/>
          <a:ln w="19050">
            <a:solidFill>
              <a:schemeClr val="bg1"/>
            </a:solidFill>
          </a:ln>
          <a:effectLst>
            <a:outerShdw blurRad="50800" dist="38100" dir="5400000" algn="t" rotWithShape="0">
              <a:prstClr val="black">
                <a:alpha val="40000"/>
              </a:prstClr>
            </a:outerShdw>
          </a:effectLst>
        </p:spPr>
        <p:txBody>
          <a:bodyPr vert="horz" lIns="108000" tIns="72000" rIns="108000" bIns="72000" rtlCol="0">
            <a:normAutofit/>
          </a:bodyPr>
          <a:lstStyle>
            <a:lvl1pPr>
              <a:defRPr lang="en-US" sz="1425" b="0" dirty="0" smtClean="0">
                <a:solidFill>
                  <a:schemeClr val="bg1"/>
                </a:solidFill>
              </a:defRPr>
            </a:lvl1pPr>
            <a:lvl2pPr>
              <a:defRPr lang="hr-HR" sz="1425" b="0" dirty="0">
                <a:solidFill>
                  <a:schemeClr val="bg1"/>
                </a:solidFill>
              </a:defRPr>
            </a:lvl2pPr>
          </a:lstStyle>
          <a:p>
            <a:pPr marL="0" lvl="0" indent="0" algn="r">
              <a:buFontTx/>
              <a:buNone/>
            </a:pPr>
            <a:r>
              <a:rPr lang="en-US" dirty="0"/>
              <a:t>Click to edit Master text styles</a:t>
            </a:r>
          </a:p>
          <a:p>
            <a:pPr lvl="1"/>
            <a:r>
              <a:rPr lang="en-US" dirty="0"/>
              <a:t>Second level</a:t>
            </a:r>
            <a:endParaRPr lang="hr-HR" dirty="0"/>
          </a:p>
        </p:txBody>
      </p:sp>
      <p:sp>
        <p:nvSpPr>
          <p:cNvPr id="75" name="Content Placeholder 12"/>
          <p:cNvSpPr>
            <a:spLocks noGrp="1"/>
          </p:cNvSpPr>
          <p:nvPr>
            <p:ph sz="quarter" idx="45"/>
          </p:nvPr>
        </p:nvSpPr>
        <p:spPr>
          <a:xfrm>
            <a:off x="9734804" y="4118771"/>
            <a:ext cx="2376000" cy="1332000"/>
          </a:xfrm>
          <a:noFill/>
          <a:ln w="28575">
            <a:noFill/>
          </a:ln>
          <a:effectLst>
            <a:outerShdw blurRad="292100" dist="139700" dir="2700000" algn="t" rotWithShape="0">
              <a:prstClr val="black">
                <a:alpha val="65000"/>
              </a:prstClr>
            </a:outerShdw>
          </a:effectLst>
        </p:spPr>
        <p:txBody>
          <a:bodyPr vert="horz" lIns="108000" tIns="72000" rIns="108000" bIns="72000" rtlCol="0">
            <a:normAutofit/>
          </a:bodyPr>
          <a:lstStyle>
            <a:lvl1pPr>
              <a:defRPr lang="en-US" sz="1425" b="0" dirty="0" smtClean="0">
                <a:solidFill>
                  <a:schemeClr val="bg1"/>
                </a:solidFill>
              </a:defRPr>
            </a:lvl1pPr>
            <a:lvl2pPr>
              <a:defRPr lang="hr-HR" sz="1425" b="0" dirty="0">
                <a:solidFill>
                  <a:schemeClr val="bg1"/>
                </a:solidFill>
              </a:defRPr>
            </a:lvl2pPr>
          </a:lstStyle>
          <a:p>
            <a:pPr marL="0" lvl="0" indent="0" algn="r">
              <a:buFontTx/>
              <a:buNone/>
            </a:pPr>
            <a:r>
              <a:rPr lang="en-US" dirty="0"/>
              <a:t>Click to edit Master text styles</a:t>
            </a:r>
          </a:p>
          <a:p>
            <a:pPr lvl="1"/>
            <a:r>
              <a:rPr lang="en-US" dirty="0"/>
              <a:t>Second level</a:t>
            </a:r>
            <a:endParaRPr lang="hr-HR" dirty="0"/>
          </a:p>
        </p:txBody>
      </p:sp>
      <p:sp>
        <p:nvSpPr>
          <p:cNvPr id="43" name="Content Placeholder 12"/>
          <p:cNvSpPr>
            <a:spLocks noGrp="1"/>
          </p:cNvSpPr>
          <p:nvPr>
            <p:ph sz="quarter" idx="40"/>
          </p:nvPr>
        </p:nvSpPr>
        <p:spPr>
          <a:xfrm>
            <a:off x="9718929" y="5481830"/>
            <a:ext cx="2376000" cy="1332000"/>
          </a:xfrm>
          <a:solidFill>
            <a:srgbClr val="00B26B">
              <a:alpha val="80000"/>
            </a:srgbClr>
          </a:solidFill>
          <a:ln w="28575">
            <a:noFill/>
          </a:ln>
          <a:effectLst/>
        </p:spPr>
        <p:txBody>
          <a:bodyPr vert="horz" lIns="108000" tIns="72000" rIns="108000" bIns="72000" rtlCol="0">
            <a:normAutofit/>
          </a:bodyPr>
          <a:lstStyle>
            <a:lvl1pPr marL="171450" indent="-171450">
              <a:buFontTx/>
              <a:buChar char="›"/>
              <a:defRPr lang="en-US" sz="1425" b="0" dirty="0" smtClean="0">
                <a:solidFill>
                  <a:schemeClr val="bg1"/>
                </a:solidFill>
                <a:latin typeface="Arial" panose="020B0604020202020204" pitchFamily="34" charset="0"/>
                <a:cs typeface="Arial" panose="020B0604020202020204" pitchFamily="34" charset="0"/>
              </a:defRPr>
            </a:lvl1pPr>
            <a:lvl2pPr>
              <a:defRPr lang="en-US" sz="1425" b="0" kern="1200" dirty="0" smtClean="0">
                <a:solidFill>
                  <a:schemeClr val="bg1"/>
                </a:solidFill>
                <a:latin typeface="Arial" panose="020B0604020202020204" pitchFamily="34" charset="0"/>
                <a:ea typeface="+mn-ea"/>
                <a:cs typeface="Arial" panose="020B0604020202020204" pitchFamily="34" charset="0"/>
              </a:defRPr>
            </a:lvl2pPr>
            <a:lvl3pPr>
              <a:defRPr lang="en-US" dirty="0" smtClean="0"/>
            </a:lvl3pPr>
            <a:lvl4pPr>
              <a:defRPr lang="en-US" dirty="0" smtClean="0"/>
            </a:lvl4pPr>
            <a:lvl5pPr>
              <a:defRPr lang="hr-HR" dirty="0"/>
            </a:lvl5pPr>
          </a:lstStyle>
          <a:p>
            <a:pPr marL="0" lvl="0" indent="0" algn="r">
              <a:buNone/>
            </a:pPr>
            <a:r>
              <a:rPr lang="en-US" dirty="0"/>
              <a:t>Click to edit Master text styles</a:t>
            </a:r>
          </a:p>
          <a:p>
            <a:pPr lvl="1"/>
            <a:r>
              <a:rPr lang="en-US" dirty="0"/>
              <a:t>Second level</a:t>
            </a:r>
            <a:endParaRPr lang="hr-HR" dirty="0"/>
          </a:p>
        </p:txBody>
      </p:sp>
      <p:sp>
        <p:nvSpPr>
          <p:cNvPr id="74" name="Content Placeholder 12"/>
          <p:cNvSpPr>
            <a:spLocks noGrp="1"/>
          </p:cNvSpPr>
          <p:nvPr>
            <p:ph sz="quarter" idx="44"/>
          </p:nvPr>
        </p:nvSpPr>
        <p:spPr>
          <a:xfrm>
            <a:off x="4895972" y="5481830"/>
            <a:ext cx="2376000" cy="1332000"/>
          </a:xfrm>
          <a:solidFill>
            <a:srgbClr val="00B26B">
              <a:alpha val="80000"/>
            </a:srgbClr>
          </a:solidFill>
          <a:ln w="28575">
            <a:noFill/>
          </a:ln>
          <a:effectLst/>
        </p:spPr>
        <p:txBody>
          <a:bodyPr vert="horz" lIns="108000" tIns="72000" rIns="108000" bIns="72000" rtlCol="0">
            <a:normAutofit/>
          </a:bodyPr>
          <a:lstStyle>
            <a:lvl1pPr marL="171450" indent="-171450">
              <a:buFontTx/>
              <a:buChar char="›"/>
              <a:defRPr lang="en-US" sz="1425" b="0" dirty="0" smtClean="0">
                <a:solidFill>
                  <a:schemeClr val="bg1"/>
                </a:solidFill>
                <a:latin typeface="Arial" panose="020B0604020202020204" pitchFamily="34" charset="0"/>
                <a:cs typeface="Arial" panose="020B0604020202020204" pitchFamily="34" charset="0"/>
              </a:defRPr>
            </a:lvl1pPr>
            <a:lvl2pPr>
              <a:defRPr lang="en-US" sz="1425" b="0" kern="1200" dirty="0" smtClean="0">
                <a:solidFill>
                  <a:schemeClr val="bg1"/>
                </a:solidFill>
                <a:latin typeface="Arial" panose="020B0604020202020204" pitchFamily="34" charset="0"/>
                <a:ea typeface="+mn-ea"/>
                <a:cs typeface="Arial" panose="020B0604020202020204" pitchFamily="34" charset="0"/>
              </a:defRPr>
            </a:lvl2pPr>
            <a:lvl3pPr>
              <a:defRPr lang="en-US" dirty="0" smtClean="0"/>
            </a:lvl3pPr>
            <a:lvl4pPr>
              <a:defRPr lang="en-US" dirty="0" smtClean="0"/>
            </a:lvl4pPr>
            <a:lvl5pPr>
              <a:defRPr lang="hr-HR" dirty="0"/>
            </a:lvl5pPr>
          </a:lstStyle>
          <a:p>
            <a:pPr marL="0" lvl="0" indent="0" algn="r">
              <a:buNone/>
            </a:pPr>
            <a:r>
              <a:rPr lang="en-US" dirty="0"/>
              <a:t>Click to edit Master text styles</a:t>
            </a:r>
          </a:p>
          <a:p>
            <a:pPr lvl="1"/>
            <a:r>
              <a:rPr lang="en-US" dirty="0"/>
              <a:t>Second level</a:t>
            </a:r>
            <a:endParaRPr lang="hr-HR" dirty="0"/>
          </a:p>
        </p:txBody>
      </p:sp>
      <p:sp>
        <p:nvSpPr>
          <p:cNvPr id="77" name="Content Placeholder 12"/>
          <p:cNvSpPr>
            <a:spLocks noGrp="1"/>
          </p:cNvSpPr>
          <p:nvPr>
            <p:ph sz="quarter" idx="47"/>
          </p:nvPr>
        </p:nvSpPr>
        <p:spPr>
          <a:xfrm>
            <a:off x="7319357" y="4118771"/>
            <a:ext cx="2376000" cy="1332000"/>
          </a:xfrm>
          <a:solidFill>
            <a:srgbClr val="00B26B">
              <a:alpha val="80000"/>
            </a:srgbClr>
          </a:solidFill>
          <a:ln w="28575">
            <a:noFill/>
          </a:ln>
          <a:effectLst/>
        </p:spPr>
        <p:txBody>
          <a:bodyPr vert="horz" lIns="108000" tIns="72000" rIns="108000" bIns="72000" rtlCol="0">
            <a:normAutofit/>
          </a:bodyPr>
          <a:lstStyle>
            <a:lvl1pPr marL="171450" indent="-171450">
              <a:buFontTx/>
              <a:buChar char="›"/>
              <a:defRPr lang="en-US" sz="1425" b="0" dirty="0" smtClean="0">
                <a:solidFill>
                  <a:schemeClr val="bg1"/>
                </a:solidFill>
                <a:latin typeface="Arial" panose="020B0604020202020204" pitchFamily="34" charset="0"/>
                <a:cs typeface="Arial" panose="020B0604020202020204" pitchFamily="34" charset="0"/>
              </a:defRPr>
            </a:lvl1pPr>
            <a:lvl2pPr>
              <a:defRPr lang="en-US" sz="1425" b="0" kern="1200" dirty="0" smtClean="0">
                <a:solidFill>
                  <a:schemeClr val="bg1"/>
                </a:solidFill>
                <a:latin typeface="Arial" panose="020B0604020202020204" pitchFamily="34" charset="0"/>
                <a:ea typeface="+mn-ea"/>
                <a:cs typeface="Arial" panose="020B0604020202020204" pitchFamily="34" charset="0"/>
              </a:defRPr>
            </a:lvl2pPr>
            <a:lvl3pPr>
              <a:defRPr lang="en-US" dirty="0" smtClean="0"/>
            </a:lvl3pPr>
            <a:lvl4pPr>
              <a:defRPr lang="en-US" dirty="0" smtClean="0"/>
            </a:lvl4pPr>
            <a:lvl5pPr>
              <a:defRPr lang="hr-HR" dirty="0"/>
            </a:lvl5pPr>
          </a:lstStyle>
          <a:p>
            <a:pPr marL="0" lvl="0" indent="0" algn="r">
              <a:buNone/>
            </a:pPr>
            <a:r>
              <a:rPr lang="en-US" dirty="0"/>
              <a:t>Click to edit Master text styles</a:t>
            </a:r>
          </a:p>
          <a:p>
            <a:pPr lvl="1"/>
            <a:r>
              <a:rPr lang="en-US" dirty="0"/>
              <a:t>Second level</a:t>
            </a:r>
            <a:endParaRPr lang="hr-HR" dirty="0"/>
          </a:p>
        </p:txBody>
      </p:sp>
      <p:sp>
        <p:nvSpPr>
          <p:cNvPr id="29" name="Text Placeholder 9"/>
          <p:cNvSpPr>
            <a:spLocks noGrp="1"/>
          </p:cNvSpPr>
          <p:nvPr>
            <p:ph type="body" sz="quarter" idx="63"/>
          </p:nvPr>
        </p:nvSpPr>
        <p:spPr>
          <a:xfrm>
            <a:off x="33568" y="192901"/>
            <a:ext cx="4826925" cy="924254"/>
          </a:xfrm>
          <a:solidFill>
            <a:srgbClr val="00B26B">
              <a:alpha val="80000"/>
            </a:srgbClr>
          </a:solidFill>
        </p:spPr>
        <p:txBody>
          <a:bodyPr lIns="144000" tIns="72000" rIns="144000" bIns="72000"/>
          <a:lstStyle>
            <a:lvl1pPr marL="0" indent="0" algn="r">
              <a:buNone/>
              <a:defRPr lang="en-US" sz="2100" b="1" kern="1200" dirty="0" smtClean="0">
                <a:solidFill>
                  <a:schemeClr val="bg1"/>
                </a:solidFill>
                <a:latin typeface="Arial" panose="020B0604020202020204" pitchFamily="34" charset="0"/>
                <a:ea typeface="+mn-ea"/>
                <a:cs typeface="Arial" panose="020B0604020202020204" pitchFamily="34" charset="0"/>
              </a:defRPr>
            </a:lvl1pPr>
          </a:lstStyle>
          <a:p>
            <a:pPr lvl="0"/>
            <a:r>
              <a:rPr lang="en-US" dirty="0"/>
              <a:t>Click to edit Master text styles</a:t>
            </a:r>
          </a:p>
        </p:txBody>
      </p:sp>
      <p:sp>
        <p:nvSpPr>
          <p:cNvPr id="9" name="Content Placeholder 12"/>
          <p:cNvSpPr>
            <a:spLocks noGrp="1"/>
          </p:cNvSpPr>
          <p:nvPr>
            <p:ph sz="quarter" idx="49"/>
          </p:nvPr>
        </p:nvSpPr>
        <p:spPr>
          <a:xfrm>
            <a:off x="4903911" y="4118771"/>
            <a:ext cx="2376000" cy="1332000"/>
          </a:xfrm>
          <a:noFill/>
          <a:ln w="28575">
            <a:noFill/>
          </a:ln>
          <a:effectLst>
            <a:outerShdw blurRad="292100" dist="139700" dir="2700000" algn="t" rotWithShape="0">
              <a:prstClr val="black">
                <a:alpha val="65000"/>
              </a:prstClr>
            </a:outerShdw>
          </a:effectLst>
        </p:spPr>
        <p:txBody>
          <a:bodyPr vert="horz" lIns="108000" tIns="72000" rIns="108000" bIns="72000" rtlCol="0">
            <a:normAutofit/>
          </a:bodyPr>
          <a:lstStyle>
            <a:lvl1pPr>
              <a:defRPr lang="en-US" sz="1425" b="0" dirty="0" smtClean="0">
                <a:solidFill>
                  <a:schemeClr val="bg1"/>
                </a:solidFill>
              </a:defRPr>
            </a:lvl1pPr>
            <a:lvl2pPr>
              <a:defRPr lang="hr-HR" sz="1425" b="0" dirty="0">
                <a:solidFill>
                  <a:schemeClr val="bg1"/>
                </a:solidFill>
              </a:defRPr>
            </a:lvl2pPr>
          </a:lstStyle>
          <a:p>
            <a:pPr marL="0" lvl="0" indent="0" algn="r">
              <a:buFontTx/>
              <a:buNone/>
            </a:pPr>
            <a:r>
              <a:rPr lang="en-US" dirty="0"/>
              <a:t>Click to edit Master text styles</a:t>
            </a:r>
          </a:p>
          <a:p>
            <a:pPr lvl="1"/>
            <a:r>
              <a:rPr lang="en-US" dirty="0"/>
              <a:t>Second level</a:t>
            </a:r>
            <a:endParaRPr lang="hr-HR" dirty="0"/>
          </a:p>
        </p:txBody>
      </p:sp>
      <p:sp>
        <p:nvSpPr>
          <p:cNvPr id="14" name="Content Placeholder 12"/>
          <p:cNvSpPr>
            <a:spLocks noGrp="1"/>
          </p:cNvSpPr>
          <p:nvPr>
            <p:ph sz="quarter" idx="50"/>
          </p:nvPr>
        </p:nvSpPr>
        <p:spPr>
          <a:xfrm>
            <a:off x="9734804" y="2755713"/>
            <a:ext cx="2376000" cy="1332000"/>
          </a:xfrm>
          <a:solidFill>
            <a:srgbClr val="00B26B">
              <a:alpha val="80000"/>
            </a:srgbClr>
          </a:solidFill>
          <a:ln>
            <a:noFill/>
          </a:ln>
          <a:effectLst/>
        </p:spPr>
        <p:txBody>
          <a:bodyPr vert="horz" lIns="108000" tIns="72000" rIns="108000" bIns="72000" rtlCol="0">
            <a:normAutofit/>
          </a:bodyPr>
          <a:lstStyle>
            <a:lvl1pPr marL="171450" indent="-171450">
              <a:buFontTx/>
              <a:buChar char="›"/>
              <a:defRPr lang="en-US" sz="1425" b="0" dirty="0" smtClean="0">
                <a:solidFill>
                  <a:schemeClr val="bg1"/>
                </a:solidFill>
                <a:latin typeface="Arial" panose="020B0604020202020204" pitchFamily="34" charset="0"/>
                <a:cs typeface="Arial" panose="020B0604020202020204" pitchFamily="34" charset="0"/>
              </a:defRPr>
            </a:lvl1pPr>
            <a:lvl2pPr>
              <a:defRPr lang="en-US" sz="1425" b="0" kern="1200" dirty="0" smtClean="0">
                <a:solidFill>
                  <a:schemeClr val="bg1"/>
                </a:solidFill>
                <a:latin typeface="Arial" panose="020B0604020202020204" pitchFamily="34" charset="0"/>
                <a:ea typeface="+mn-ea"/>
                <a:cs typeface="Arial" panose="020B0604020202020204" pitchFamily="34" charset="0"/>
              </a:defRPr>
            </a:lvl2pPr>
            <a:lvl3pPr>
              <a:defRPr lang="en-US" dirty="0" smtClean="0"/>
            </a:lvl3pPr>
            <a:lvl4pPr>
              <a:defRPr lang="en-US" dirty="0" smtClean="0"/>
            </a:lvl4pPr>
            <a:lvl5pPr>
              <a:defRPr lang="hr-HR" dirty="0"/>
            </a:lvl5pPr>
          </a:lstStyle>
          <a:p>
            <a:pPr marL="0" lvl="0" indent="0" algn="r">
              <a:buNone/>
            </a:pPr>
            <a:r>
              <a:rPr lang="en-US" dirty="0"/>
              <a:t>Click to edit Master text styles</a:t>
            </a:r>
          </a:p>
          <a:p>
            <a:pPr lvl="1"/>
            <a:r>
              <a:rPr lang="en-US" dirty="0"/>
              <a:t>Second level</a:t>
            </a:r>
            <a:endParaRPr lang="hr-HR" dirty="0"/>
          </a:p>
        </p:txBody>
      </p:sp>
    </p:spTree>
    <p:extLst>
      <p:ext uri="{BB962C8B-B14F-4D97-AF65-F5344CB8AC3E}">
        <p14:creationId xmlns:p14="http://schemas.microsoft.com/office/powerpoint/2010/main" val="3816436880"/>
      </p:ext>
    </p:extLst>
  </p:cSld>
  <p:clrMapOvr>
    <a:masterClrMapping/>
  </p:clrMapOvr>
  <mc:AlternateContent xmlns:mc="http://schemas.openxmlformats.org/markup-compatibility/2006" xmlns:p14="http://schemas.microsoft.com/office/powerpoint/2010/main">
    <mc:Choice Requires="p14">
      <p:transition spd="slow" p14:dur="59000">
        <p14:pan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hr-H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6831760"/>
      </p:ext>
    </p:extLst>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sz="half" idx="1"/>
          </p:nvPr>
        </p:nvSpPr>
        <p:spPr>
          <a:xfrm>
            <a:off x="203200" y="2286000"/>
            <a:ext cx="57912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6197600" y="2286000"/>
            <a:ext cx="57912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Tree>
    <p:extLst>
      <p:ext uri="{BB962C8B-B14F-4D97-AF65-F5344CB8AC3E}">
        <p14:creationId xmlns:p14="http://schemas.microsoft.com/office/powerpoint/2010/main" val="1801895357"/>
      </p:ext>
    </p:extLst>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hr-H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Tree>
    <p:extLst>
      <p:ext uri="{BB962C8B-B14F-4D97-AF65-F5344CB8AC3E}">
        <p14:creationId xmlns:p14="http://schemas.microsoft.com/office/powerpoint/2010/main" val="208679896"/>
      </p:ext>
    </p:extLst>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Tree>
    <p:extLst>
      <p:ext uri="{BB962C8B-B14F-4D97-AF65-F5344CB8AC3E}">
        <p14:creationId xmlns:p14="http://schemas.microsoft.com/office/powerpoint/2010/main" val="1386876890"/>
      </p:ext>
    </p:extLst>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233180"/>
      </p:ext>
    </p:extLst>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hr-H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37674057"/>
      </p:ext>
    </p:extLst>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hr-H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r-H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78347865"/>
      </p:ext>
    </p:extLst>
  </p:cSld>
  <p:clrMapOvr>
    <a:masterClrMapping/>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03200" y="838200"/>
            <a:ext cx="11785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sr-Latn-RS"/>
              <a:t>Click to edit Master title style</a:t>
            </a:r>
          </a:p>
        </p:txBody>
      </p:sp>
      <p:sp>
        <p:nvSpPr>
          <p:cNvPr id="2051" name="Rectangle 3"/>
          <p:cNvSpPr>
            <a:spLocks noGrp="1" noChangeArrowheads="1"/>
          </p:cNvSpPr>
          <p:nvPr>
            <p:ph type="body" idx="1"/>
          </p:nvPr>
        </p:nvSpPr>
        <p:spPr bwMode="auto">
          <a:xfrm>
            <a:off x="203200" y="2286000"/>
            <a:ext cx="11785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sr-Latn-RS"/>
              <a:t>Click to edit Master text styles</a:t>
            </a:r>
          </a:p>
          <a:p>
            <a:pPr lvl="1"/>
            <a:r>
              <a:rPr lang="en-GB" altLang="sr-Latn-RS"/>
              <a:t>Second level</a:t>
            </a:r>
          </a:p>
          <a:p>
            <a:pPr lvl="2"/>
            <a:r>
              <a:rPr lang="en-GB" altLang="sr-Latn-RS"/>
              <a:t>Third level</a:t>
            </a:r>
          </a:p>
          <a:p>
            <a:pPr lvl="3"/>
            <a:r>
              <a:rPr lang="en-GB" altLang="sr-Latn-RS"/>
              <a:t>Fourth level</a:t>
            </a:r>
          </a:p>
          <a:p>
            <a:pPr lvl="4"/>
            <a:r>
              <a:rPr lang="en-GB" altLang="sr-Latn-RS"/>
              <a:t>Fifth level</a:t>
            </a:r>
          </a:p>
        </p:txBody>
      </p:sp>
      <p:sp>
        <p:nvSpPr>
          <p:cNvPr id="1067" name="Text Box 43"/>
          <p:cNvSpPr txBox="1">
            <a:spLocks noChangeArrowheads="1"/>
          </p:cNvSpPr>
          <p:nvPr/>
        </p:nvSpPr>
        <p:spPr bwMode="auto">
          <a:xfrm>
            <a:off x="101600" y="6629400"/>
            <a:ext cx="11988800" cy="152400"/>
          </a:xfrm>
          <a:prstGeom prst="rect">
            <a:avLst/>
          </a:prstGeom>
          <a:noFill/>
          <a:ln w="9525">
            <a:noFill/>
            <a:miter lim="800000"/>
            <a:headEnd/>
            <a:tailEnd/>
          </a:ln>
          <a:effectLst/>
        </p:spPr>
        <p:txBody>
          <a:bodyPr lIns="0" tIns="0" rIns="0" bIns="0">
            <a:spAutoFit/>
          </a:bodyPr>
          <a:lstStyle/>
          <a:p>
            <a:pPr defTabSz="3427413">
              <a:spcBef>
                <a:spcPct val="50000"/>
              </a:spcBef>
              <a:tabLst>
                <a:tab pos="187325" algn="l"/>
                <a:tab pos="4478338" algn="l"/>
                <a:tab pos="8572500" algn="l"/>
              </a:tabLst>
              <a:defRPr/>
            </a:pPr>
            <a:r>
              <a:rPr lang="hr-HR" sz="1000" b="0" dirty="0">
                <a:latin typeface="Arial" charset="0"/>
                <a:sym typeface="ZapfDingbats" pitchFamily="82" charset="2"/>
              </a:rPr>
              <a:t>	Darko Gelo, dipl.ing.sig, 		</a:t>
            </a:r>
            <a:fld id="{61B5DA3C-89DD-4C46-AAB7-500B07153048}" type="slidenum">
              <a:rPr lang="en-GB" sz="1000" b="0">
                <a:latin typeface="Arial" charset="0"/>
                <a:sym typeface="ZapfDingbats" pitchFamily="82" charset="2"/>
              </a:rPr>
              <a:pPr defTabSz="3427413">
                <a:spcBef>
                  <a:spcPct val="50000"/>
                </a:spcBef>
                <a:tabLst>
                  <a:tab pos="187325" algn="l"/>
                  <a:tab pos="4478338" algn="l"/>
                  <a:tab pos="8572500" algn="l"/>
                </a:tabLst>
                <a:defRPr/>
              </a:pPr>
              <a:t>‹#›</a:t>
            </a:fld>
            <a:endParaRPr lang="en-GB" sz="1000" b="0" dirty="0">
              <a:latin typeface="Arial" charset="0"/>
              <a:sym typeface="ZapfDingbats" pitchFamily="82" charset="2"/>
            </a:endParaRPr>
          </a:p>
        </p:txBody>
      </p:sp>
      <p:sp>
        <p:nvSpPr>
          <p:cNvPr id="1075" name="Text Box 51"/>
          <p:cNvSpPr txBox="1">
            <a:spLocks noChangeArrowheads="1"/>
          </p:cNvSpPr>
          <p:nvPr/>
        </p:nvSpPr>
        <p:spPr bwMode="auto">
          <a:xfrm>
            <a:off x="190501" y="152400"/>
            <a:ext cx="11715751" cy="184150"/>
          </a:xfrm>
          <a:prstGeom prst="rect">
            <a:avLst/>
          </a:prstGeom>
          <a:noFill/>
          <a:ln w="9525">
            <a:noFill/>
            <a:miter lim="800000"/>
            <a:headEnd/>
            <a:tailEnd/>
          </a:ln>
          <a:effectLst/>
        </p:spPr>
        <p:txBody>
          <a:bodyPr lIns="0" tIns="0" rIns="0" bIns="0">
            <a:spAutoFit/>
          </a:bodyPr>
          <a:lstStyle/>
          <a:p>
            <a:pPr algn="ctr">
              <a:spcBef>
                <a:spcPct val="50000"/>
              </a:spcBef>
              <a:defRPr/>
            </a:pPr>
            <a:r>
              <a:rPr lang="hr-HR" sz="1200" dirty="0">
                <a:solidFill>
                  <a:schemeClr val="bg2"/>
                </a:solidFill>
                <a:latin typeface="Arial" charset="0"/>
                <a:sym typeface="ZapfDingbats" pitchFamily="82" charset="2"/>
              </a:rPr>
              <a:t>Sigurnost gradova</a:t>
            </a:r>
            <a:endParaRPr lang="hr-HR" sz="1200" dirty="0">
              <a:solidFill>
                <a:schemeClr val="bg2"/>
              </a:solidFill>
              <a:latin typeface="Arial" charset="0"/>
              <a:cs typeface="Times New Roman" charset="0"/>
              <a:sym typeface="ZapfDingbats" pitchFamily="82" charset="2"/>
            </a:endParaRPr>
          </a:p>
        </p:txBody>
      </p:sp>
      <p:sp>
        <p:nvSpPr>
          <p:cNvPr id="1076" name="Line 52"/>
          <p:cNvSpPr>
            <a:spLocks noChangeShapeType="1"/>
          </p:cNvSpPr>
          <p:nvPr/>
        </p:nvSpPr>
        <p:spPr bwMode="auto">
          <a:xfrm>
            <a:off x="0" y="6553200"/>
            <a:ext cx="12192000" cy="0"/>
          </a:xfrm>
          <a:prstGeom prst="line">
            <a:avLst/>
          </a:prstGeom>
          <a:noFill/>
          <a:ln w="19050">
            <a:solidFill>
              <a:schemeClr val="bg2"/>
            </a:solidFill>
            <a:round/>
            <a:headEnd/>
            <a:tailEnd/>
          </a:ln>
          <a:effectLst/>
        </p:spPr>
        <p:txBody>
          <a:bodyPr lIns="0" tIns="0" rIns="0" bIns="0">
            <a:spAutoFit/>
          </a:bodyPr>
          <a:lstStyle/>
          <a:p>
            <a:pPr>
              <a:defRPr/>
            </a:pPr>
            <a:endParaRPr lang="hr-HR" sz="2400">
              <a:latin typeface="Times New Roman" charset="0"/>
            </a:endParaRPr>
          </a:p>
        </p:txBody>
      </p:sp>
      <p:sp>
        <p:nvSpPr>
          <p:cNvPr id="10" name="Line 52"/>
          <p:cNvSpPr>
            <a:spLocks noChangeShapeType="1"/>
          </p:cNvSpPr>
          <p:nvPr userDrawn="1"/>
        </p:nvSpPr>
        <p:spPr bwMode="auto">
          <a:xfrm>
            <a:off x="1391477" y="412750"/>
            <a:ext cx="9217024" cy="25803"/>
          </a:xfrm>
          <a:prstGeom prst="line">
            <a:avLst/>
          </a:prstGeom>
          <a:noFill/>
          <a:ln w="19050">
            <a:solidFill>
              <a:schemeClr val="bg2"/>
            </a:solidFill>
            <a:round/>
            <a:headEnd/>
            <a:tailEnd/>
          </a:ln>
          <a:effectLst/>
        </p:spPr>
        <p:txBody>
          <a:bodyPr wrap="square" lIns="0" tIns="0" rIns="0" bIns="0">
            <a:spAutoFit/>
          </a:bodyPr>
          <a:lstStyle/>
          <a:p>
            <a:pPr>
              <a:defRPr/>
            </a:pPr>
            <a:endParaRPr lang="hr-HR" sz="2400">
              <a:latin typeface="Times New Roman" charset="0"/>
            </a:endParaRPr>
          </a:p>
        </p:txBody>
      </p:sp>
      <p:pic>
        <p:nvPicPr>
          <p:cNvPr id="14" name="Picture 8" descr="http://www.alarmautomatika.com/documents/files/clipart/aa-registrirani_brinemo.jpg"/>
          <p:cNvPicPr>
            <a:picLocks noChangeAspect="1" noChangeArrowheads="1"/>
          </p:cNvPicPr>
          <p:nvPr userDrawn="1"/>
        </p:nvPicPr>
        <p:blipFill>
          <a:blip r:embed="rId15" cstate="print"/>
          <a:srcRect/>
          <a:stretch>
            <a:fillRect/>
          </a:stretch>
        </p:blipFill>
        <p:spPr bwMode="auto">
          <a:xfrm>
            <a:off x="101600" y="98366"/>
            <a:ext cx="2274416" cy="522323"/>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6" r:id="rId13"/>
  </p:sldLayoutIdLst>
  <p:transition>
    <p:wipe/>
  </p:transition>
  <p:hf sldNum="0" hdr="0" ftr="0" dt="0"/>
  <p:txStyles>
    <p:titleStyle>
      <a:lvl1pPr algn="ctr" rtl="0" eaLnBrk="0" fontAlgn="base" hangingPunct="0">
        <a:spcBef>
          <a:spcPct val="0"/>
        </a:spcBef>
        <a:spcAft>
          <a:spcPct val="0"/>
        </a:spcAft>
        <a:defRPr sz="4000">
          <a:solidFill>
            <a:srgbClr val="339966"/>
          </a:solidFill>
          <a:latin typeface="+mj-lt"/>
          <a:ea typeface="+mj-ea"/>
          <a:cs typeface="+mj-cs"/>
        </a:defRPr>
      </a:lvl1pPr>
      <a:lvl2pPr algn="ctr" rtl="0" eaLnBrk="0" fontAlgn="base" hangingPunct="0">
        <a:spcBef>
          <a:spcPct val="0"/>
        </a:spcBef>
        <a:spcAft>
          <a:spcPct val="0"/>
        </a:spcAft>
        <a:defRPr sz="4000">
          <a:solidFill>
            <a:srgbClr val="339966"/>
          </a:solidFill>
          <a:latin typeface="Arial" charset="0"/>
        </a:defRPr>
      </a:lvl2pPr>
      <a:lvl3pPr algn="ctr" rtl="0" eaLnBrk="0" fontAlgn="base" hangingPunct="0">
        <a:spcBef>
          <a:spcPct val="0"/>
        </a:spcBef>
        <a:spcAft>
          <a:spcPct val="0"/>
        </a:spcAft>
        <a:defRPr sz="4000">
          <a:solidFill>
            <a:srgbClr val="339966"/>
          </a:solidFill>
          <a:latin typeface="Arial" charset="0"/>
        </a:defRPr>
      </a:lvl3pPr>
      <a:lvl4pPr algn="ctr" rtl="0" eaLnBrk="0" fontAlgn="base" hangingPunct="0">
        <a:spcBef>
          <a:spcPct val="0"/>
        </a:spcBef>
        <a:spcAft>
          <a:spcPct val="0"/>
        </a:spcAft>
        <a:defRPr sz="4000">
          <a:solidFill>
            <a:srgbClr val="339966"/>
          </a:solidFill>
          <a:latin typeface="Arial" charset="0"/>
        </a:defRPr>
      </a:lvl4pPr>
      <a:lvl5pPr algn="ctr" rtl="0" eaLnBrk="0" fontAlgn="base" hangingPunct="0">
        <a:spcBef>
          <a:spcPct val="0"/>
        </a:spcBef>
        <a:spcAft>
          <a:spcPct val="0"/>
        </a:spcAft>
        <a:defRPr sz="4000">
          <a:solidFill>
            <a:srgbClr val="339966"/>
          </a:solidFill>
          <a:latin typeface="Arial" charset="0"/>
        </a:defRPr>
      </a:lvl5pPr>
      <a:lvl6pPr marL="457200" algn="ctr" rtl="0" fontAlgn="base">
        <a:spcBef>
          <a:spcPct val="0"/>
        </a:spcBef>
        <a:spcAft>
          <a:spcPct val="0"/>
        </a:spcAft>
        <a:defRPr sz="4000">
          <a:solidFill>
            <a:srgbClr val="339966"/>
          </a:solidFill>
          <a:latin typeface="Arial" charset="0"/>
        </a:defRPr>
      </a:lvl6pPr>
      <a:lvl7pPr marL="914400" algn="ctr" rtl="0" fontAlgn="base">
        <a:spcBef>
          <a:spcPct val="0"/>
        </a:spcBef>
        <a:spcAft>
          <a:spcPct val="0"/>
        </a:spcAft>
        <a:defRPr sz="4000">
          <a:solidFill>
            <a:srgbClr val="339966"/>
          </a:solidFill>
          <a:latin typeface="Arial" charset="0"/>
        </a:defRPr>
      </a:lvl7pPr>
      <a:lvl8pPr marL="1371600" algn="ctr" rtl="0" fontAlgn="base">
        <a:spcBef>
          <a:spcPct val="0"/>
        </a:spcBef>
        <a:spcAft>
          <a:spcPct val="0"/>
        </a:spcAft>
        <a:defRPr sz="4000">
          <a:solidFill>
            <a:srgbClr val="339966"/>
          </a:solidFill>
          <a:latin typeface="Arial" charset="0"/>
        </a:defRPr>
      </a:lvl8pPr>
      <a:lvl9pPr marL="1828800" algn="ctr" rtl="0" fontAlgn="base">
        <a:spcBef>
          <a:spcPct val="0"/>
        </a:spcBef>
        <a:spcAft>
          <a:spcPct val="0"/>
        </a:spcAft>
        <a:defRPr sz="4000">
          <a:solidFill>
            <a:srgbClr val="339966"/>
          </a:solidFill>
          <a:latin typeface="Arial" charset="0"/>
        </a:defRPr>
      </a:lvl9pPr>
    </p:titleStyle>
    <p:bodyStyle>
      <a:lvl1pPr marL="342900" indent="-342900" algn="l" rtl="0" eaLnBrk="0" fontAlgn="base" hangingPunct="0">
        <a:spcBef>
          <a:spcPct val="20000"/>
        </a:spcBef>
        <a:spcAft>
          <a:spcPct val="0"/>
        </a:spcAft>
        <a:buClr>
          <a:schemeClr val="bg2"/>
        </a:buClr>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Char char="•"/>
        <a:defRPr sz="2000">
          <a:solidFill>
            <a:schemeClr val="tx1"/>
          </a:solidFill>
          <a:latin typeface="+mn-lt"/>
        </a:defRPr>
      </a:lvl2pPr>
      <a:lvl3pPr marL="1143000" indent="-228600" algn="l" rtl="0" eaLnBrk="0" fontAlgn="base" hangingPunct="0">
        <a:spcBef>
          <a:spcPct val="20000"/>
        </a:spcBef>
        <a:spcAft>
          <a:spcPct val="0"/>
        </a:spcAft>
        <a:buClr>
          <a:schemeClr val="bg2"/>
        </a:buClr>
        <a:buChar char="•"/>
        <a:defRPr>
          <a:solidFill>
            <a:schemeClr val="tx1"/>
          </a:solidFill>
          <a:latin typeface="+mn-lt"/>
        </a:defRPr>
      </a:lvl3pPr>
      <a:lvl4pPr marL="1600200" indent="-228600" algn="l" rtl="0" eaLnBrk="0" fontAlgn="base" hangingPunct="0">
        <a:spcBef>
          <a:spcPct val="20000"/>
        </a:spcBef>
        <a:spcAft>
          <a:spcPct val="0"/>
        </a:spcAft>
        <a:buClr>
          <a:schemeClr val="bg2"/>
        </a:buClr>
        <a:buChar char="•"/>
        <a:defRPr sz="1400">
          <a:solidFill>
            <a:schemeClr val="tx1"/>
          </a:solidFill>
          <a:latin typeface="+mn-lt"/>
        </a:defRPr>
      </a:lvl4pPr>
      <a:lvl5pPr marL="2057400" indent="-228600" algn="l" rtl="0" eaLnBrk="0" fontAlgn="base" hangingPunct="0">
        <a:spcBef>
          <a:spcPct val="20000"/>
        </a:spcBef>
        <a:spcAft>
          <a:spcPct val="0"/>
        </a:spcAft>
        <a:buClr>
          <a:schemeClr val="bg2"/>
        </a:buClr>
        <a:buChar char="•"/>
        <a:defRPr sz="1200">
          <a:solidFill>
            <a:schemeClr val="tx1"/>
          </a:solidFill>
          <a:latin typeface="+mn-lt"/>
        </a:defRPr>
      </a:lvl5pPr>
      <a:lvl6pPr marL="2514600" indent="-228600" algn="l" rtl="0" fontAlgn="base">
        <a:spcBef>
          <a:spcPct val="20000"/>
        </a:spcBef>
        <a:spcAft>
          <a:spcPct val="0"/>
        </a:spcAft>
        <a:buClr>
          <a:schemeClr val="bg2"/>
        </a:buClr>
        <a:buChar char="•"/>
        <a:defRPr sz="1200">
          <a:solidFill>
            <a:schemeClr val="tx1"/>
          </a:solidFill>
          <a:latin typeface="+mn-lt"/>
        </a:defRPr>
      </a:lvl6pPr>
      <a:lvl7pPr marL="2971800" indent="-228600" algn="l" rtl="0" fontAlgn="base">
        <a:spcBef>
          <a:spcPct val="20000"/>
        </a:spcBef>
        <a:spcAft>
          <a:spcPct val="0"/>
        </a:spcAft>
        <a:buClr>
          <a:schemeClr val="bg2"/>
        </a:buClr>
        <a:buChar char="•"/>
        <a:defRPr sz="1200">
          <a:solidFill>
            <a:schemeClr val="tx1"/>
          </a:solidFill>
          <a:latin typeface="+mn-lt"/>
        </a:defRPr>
      </a:lvl7pPr>
      <a:lvl8pPr marL="3429000" indent="-228600" algn="l" rtl="0" fontAlgn="base">
        <a:spcBef>
          <a:spcPct val="20000"/>
        </a:spcBef>
        <a:spcAft>
          <a:spcPct val="0"/>
        </a:spcAft>
        <a:buClr>
          <a:schemeClr val="bg2"/>
        </a:buClr>
        <a:buChar char="•"/>
        <a:defRPr sz="1200">
          <a:solidFill>
            <a:schemeClr val="tx1"/>
          </a:solidFill>
          <a:latin typeface="+mn-lt"/>
        </a:defRPr>
      </a:lvl8pPr>
      <a:lvl9pPr marL="3886200" indent="-228600" algn="l" rtl="0" fontAlgn="base">
        <a:spcBef>
          <a:spcPct val="20000"/>
        </a:spcBef>
        <a:spcAft>
          <a:spcPct val="0"/>
        </a:spcAft>
        <a:buClr>
          <a:schemeClr val="bg2"/>
        </a:buClr>
        <a:buChar char="•"/>
        <a:defRPr sz="1200">
          <a:solidFill>
            <a:schemeClr val="tx1"/>
          </a:solidFill>
          <a:latin typeface="+mn-lt"/>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10/25/2023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85574516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63" r:id="rId13"/>
    <p:sldLayoutId id="2147483664" r:id="rId14"/>
  </p:sldLayoutIdLst>
  <mc:AlternateContent xmlns:mc="http://schemas.openxmlformats.org/markup-compatibility/2006" xmlns:p14="http://schemas.microsoft.com/office/powerpoint/2010/main">
    <mc:Choice Requires="p14">
      <p:transition spd="slow" p14:dur="59000">
        <p14:pan dir="r"/>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gif"/></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darkog@alarmautomatika.com" TargetMode="External"/><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676400" y="1484784"/>
            <a:ext cx="8839200" cy="2160240"/>
          </a:xfrm>
        </p:spPr>
        <p:txBody>
          <a:bodyPr/>
          <a:lstStyle/>
          <a:p>
            <a:br>
              <a:rPr lang="hr-HR" altLang="sr-Latn-RS" dirty="0"/>
            </a:br>
            <a:r>
              <a:rPr lang="hr-HR" b="1" dirty="0">
                <a:latin typeface="Century Gothic" panose="020B0502020202020204" pitchFamily="34" charset="0"/>
              </a:rPr>
              <a:t>Nadzor komunalnog reda – videonadzor, uređaji i zakonska regulativa</a:t>
            </a:r>
            <a:br>
              <a:rPr lang="hr-HR" altLang="sr-Latn-RS" dirty="0"/>
            </a:br>
            <a:endParaRPr lang="hr-HR" altLang="sr-Latn-RS" dirty="0"/>
          </a:p>
        </p:txBody>
      </p:sp>
      <p:sp>
        <p:nvSpPr>
          <p:cNvPr id="4099" name="Content Placeholder 3"/>
          <p:cNvSpPr>
            <a:spLocks noGrp="1"/>
          </p:cNvSpPr>
          <p:nvPr>
            <p:ph idx="1"/>
          </p:nvPr>
        </p:nvSpPr>
        <p:spPr>
          <a:xfrm>
            <a:off x="1712185" y="3140968"/>
            <a:ext cx="8524056" cy="2664296"/>
          </a:xfrm>
        </p:spPr>
        <p:txBody>
          <a:bodyPr/>
          <a:lstStyle/>
          <a:p>
            <a:pPr marL="0" indent="0" algn="ctr">
              <a:buNone/>
            </a:pPr>
            <a:endParaRPr lang="hr-HR" altLang="sr-Latn-RS" dirty="0"/>
          </a:p>
          <a:p>
            <a:pPr marL="0" indent="0" algn="ctr">
              <a:buNone/>
            </a:pPr>
            <a:endParaRPr lang="hr-HR" altLang="sr-Latn-RS" sz="4000" dirty="0"/>
          </a:p>
          <a:p>
            <a:pPr marL="0" indent="0" algn="ctr">
              <a:buNone/>
            </a:pPr>
            <a:endParaRPr lang="hr-HR" altLang="sr-Latn-RS" sz="4000" dirty="0"/>
          </a:p>
          <a:p>
            <a:pPr marL="0" indent="0" algn="ctr">
              <a:buNone/>
            </a:pPr>
            <a:endParaRPr lang="hr-HR" altLang="sr-Latn-RS" sz="4000" dirty="0"/>
          </a:p>
          <a:p>
            <a:pPr marL="0" indent="0" algn="ctr">
              <a:buNone/>
            </a:pPr>
            <a:r>
              <a:rPr lang="hr-HR" altLang="sr-Latn-RS" sz="2800" b="1" dirty="0">
                <a:latin typeface="Century Gothic" panose="020B0502020202020204" pitchFamily="34" charset="0"/>
              </a:rPr>
              <a:t>D</a:t>
            </a:r>
            <a:r>
              <a:rPr lang="en-GB" altLang="sr-Latn-RS" sz="2800" b="1" dirty="0" err="1">
                <a:latin typeface="Century Gothic" panose="020B0502020202020204" pitchFamily="34" charset="0"/>
              </a:rPr>
              <a:t>ražen</a:t>
            </a:r>
            <a:r>
              <a:rPr lang="en-GB" altLang="sr-Latn-RS" sz="2800" b="1" dirty="0">
                <a:latin typeface="Century Gothic" panose="020B0502020202020204" pitchFamily="34" charset="0"/>
              </a:rPr>
              <a:t> Keresteny </a:t>
            </a:r>
            <a:r>
              <a:rPr lang="en-GB" altLang="sr-Latn-RS" sz="2800" b="1" dirty="0" err="1">
                <a:latin typeface="Century Gothic" panose="020B0502020202020204" pitchFamily="34" charset="0"/>
              </a:rPr>
              <a:t>dipl.ing.el</a:t>
            </a:r>
            <a:r>
              <a:rPr lang="en-GB" altLang="sr-Latn-RS" sz="2800" b="1" dirty="0">
                <a:latin typeface="Century Gothic" panose="020B0502020202020204" pitchFamily="34" charset="0"/>
              </a:rPr>
              <a:t>.</a:t>
            </a:r>
            <a:r>
              <a:rPr lang="hr-HR" altLang="sr-Latn-RS" sz="2800" b="1" dirty="0">
                <a:latin typeface="Century Gothic" panose="020B0502020202020204" pitchFamily="34" charset="0"/>
              </a:rPr>
              <a:t>, Alarm automatika</a:t>
            </a:r>
          </a:p>
          <a:p>
            <a:pPr marL="0" indent="0" algn="ctr">
              <a:buNone/>
            </a:pPr>
            <a:endParaRPr lang="hr-HR" altLang="sr-Latn-RS" sz="2000" dirty="0"/>
          </a:p>
        </p:txBody>
      </p:sp>
      <p:pic>
        <p:nvPicPr>
          <p:cNvPr id="6" name="Picture 5">
            <a:extLst>
              <a:ext uri="{FF2B5EF4-FFF2-40B4-BE49-F238E27FC236}">
                <a16:creationId xmlns:a16="http://schemas.microsoft.com/office/drawing/2014/main" id="{A6ECB80E-64E3-4786-9F4D-50C7399FCD3F}"/>
              </a:ext>
            </a:extLst>
          </p:cNvPr>
          <p:cNvPicPr>
            <a:picLocks noChangeAspect="1"/>
          </p:cNvPicPr>
          <p:nvPr/>
        </p:nvPicPr>
        <p:blipFill>
          <a:blip r:embed="rId3"/>
          <a:stretch>
            <a:fillRect/>
          </a:stretch>
        </p:blipFill>
        <p:spPr>
          <a:xfrm>
            <a:off x="3935760" y="4188946"/>
            <a:ext cx="3516058" cy="1072397"/>
          </a:xfrm>
          <a:prstGeom prst="rect">
            <a:avLst/>
          </a:prstGeom>
        </p:spPr>
      </p:pic>
    </p:spTree>
    <p:extLst>
      <p:ext uri="{BB962C8B-B14F-4D97-AF65-F5344CB8AC3E}">
        <p14:creationId xmlns:p14="http://schemas.microsoft.com/office/powerpoint/2010/main" val="3227219271"/>
      </p:ext>
    </p:extLst>
  </p:cSld>
  <p:clrMapOvr>
    <a:masterClrMapping/>
  </p:clrMapOvr>
  <p:transition>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0C12F57B-B05F-4A58-B9E6-0955817B2E85}"/>
              </a:ext>
            </a:extLst>
          </p:cNvPr>
          <p:cNvSpPr>
            <a:spLocks noGrp="1" noChangeArrowheads="1"/>
          </p:cNvSpPr>
          <p:nvPr>
            <p:ph type="title"/>
          </p:nvPr>
        </p:nvSpPr>
        <p:spPr>
          <a:xfrm>
            <a:off x="2855640" y="476672"/>
            <a:ext cx="6276454" cy="532383"/>
          </a:xfrm>
        </p:spPr>
        <p:txBody>
          <a:bodyPr/>
          <a:lstStyle/>
          <a:p>
            <a:pPr eaLnBrk="1" hangingPunct="1">
              <a:defRPr/>
            </a:pPr>
            <a:r>
              <a:rPr lang="en-US" altLang="x-none" b="1" dirty="0" err="1">
                <a:latin typeface="Century Gothic" panose="020B0502020202020204" pitchFamily="34" charset="0"/>
                <a:sym typeface="Calibri" charset="0"/>
              </a:rPr>
              <a:t>Videonadzor</a:t>
            </a:r>
            <a:endParaRPr lang="en-US" altLang="x-none" b="1" dirty="0">
              <a:latin typeface="Century Gothic" panose="020B0502020202020204" pitchFamily="34" charset="0"/>
              <a:sym typeface="Calibri" charset="0"/>
            </a:endParaRPr>
          </a:p>
        </p:txBody>
      </p:sp>
      <p:sp>
        <p:nvSpPr>
          <p:cNvPr id="13314" name="Rectangle 2">
            <a:extLst>
              <a:ext uri="{FF2B5EF4-FFF2-40B4-BE49-F238E27FC236}">
                <a16:creationId xmlns:a16="http://schemas.microsoft.com/office/drawing/2014/main" id="{0BC27A9D-F449-40AB-B922-196E8473849A}"/>
              </a:ext>
            </a:extLst>
          </p:cNvPr>
          <p:cNvSpPr>
            <a:spLocks noGrp="1" noChangeArrowheads="1"/>
          </p:cNvSpPr>
          <p:nvPr>
            <p:ph type="body" idx="1"/>
          </p:nvPr>
        </p:nvSpPr>
        <p:spPr>
          <a:xfrm>
            <a:off x="1961556" y="1053703"/>
            <a:ext cx="8590359" cy="5327626"/>
          </a:xfrm>
        </p:spPr>
        <p:txBody>
          <a:bodyPr/>
          <a:lstStyle/>
          <a:p>
            <a:pPr marL="625056" eaLnBrk="1" hangingPunct="1">
              <a:spcBef>
                <a:spcPct val="0"/>
              </a:spcBef>
            </a:pPr>
            <a:r>
              <a:rPr lang="en-US" altLang="sr-Latn-RS" sz="2200" dirty="0" err="1">
                <a:latin typeface="Century Gothic" panose="020B0502020202020204" pitchFamily="34" charset="0"/>
              </a:rPr>
              <a:t>vlasnik</a:t>
            </a:r>
            <a:r>
              <a:rPr lang="en-US" altLang="sr-Latn-RS" sz="2200" dirty="0">
                <a:latin typeface="Century Gothic" panose="020B0502020202020204" pitchFamily="34" charset="0"/>
              </a:rPr>
              <a:t> VN </a:t>
            </a:r>
            <a:r>
              <a:rPr lang="en-US" altLang="sr-Latn-RS" sz="2200" dirty="0" err="1">
                <a:latin typeface="Century Gothic" panose="020B0502020202020204" pitchFamily="34" charset="0"/>
              </a:rPr>
              <a:t>i</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snimljenog</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materijala</a:t>
            </a:r>
            <a:r>
              <a:rPr lang="en-US" altLang="sr-Latn-RS" sz="2200" dirty="0">
                <a:latin typeface="Century Gothic" panose="020B0502020202020204" pitchFamily="34" charset="0"/>
              </a:rPr>
              <a:t> je </a:t>
            </a:r>
            <a:r>
              <a:rPr lang="en-US" altLang="sr-Latn-RS" sz="2200" dirty="0" err="1">
                <a:latin typeface="Century Gothic" panose="020B0502020202020204" pitchFamily="34" charset="0"/>
              </a:rPr>
              <a:t>jedinica</a:t>
            </a:r>
            <a:r>
              <a:rPr lang="en-US" altLang="sr-Latn-RS" sz="2200" dirty="0">
                <a:latin typeface="Century Gothic" panose="020B0502020202020204" pitchFamily="34" charset="0"/>
              </a:rPr>
              <a:t> L.S.</a:t>
            </a:r>
          </a:p>
          <a:p>
            <a:pPr marL="625056" eaLnBrk="1" hangingPunct="1">
              <a:spcBef>
                <a:spcPct val="0"/>
              </a:spcBef>
            </a:pPr>
            <a:r>
              <a:rPr lang="en-US" altLang="sr-Latn-RS" sz="2200" dirty="0" err="1">
                <a:latin typeface="Century Gothic" panose="020B0502020202020204" pitchFamily="34" charset="0"/>
              </a:rPr>
              <a:t>vlasnik</a:t>
            </a:r>
            <a:r>
              <a:rPr lang="en-US" altLang="sr-Latn-RS" sz="2200" dirty="0">
                <a:latin typeface="Century Gothic" panose="020B0502020202020204" pitchFamily="34" charset="0"/>
              </a:rPr>
              <a:t> </a:t>
            </a:r>
            <a:r>
              <a:rPr lang="en-US" altLang="sr-Latn-RS" sz="2200" b="1" dirty="0">
                <a:latin typeface="Century Gothic" panose="020B0502020202020204" pitchFamily="34" charset="0"/>
              </a:rPr>
              <a:t>ODGOVARA</a:t>
            </a:r>
            <a:r>
              <a:rPr lang="en-US" altLang="sr-Latn-RS" sz="2200" dirty="0">
                <a:latin typeface="Century Gothic" panose="020B0502020202020204" pitchFamily="34" charset="0"/>
              </a:rPr>
              <a:t> za </a:t>
            </a:r>
            <a:r>
              <a:rPr lang="en-US" altLang="sr-Latn-RS" sz="2200" dirty="0" err="1">
                <a:latin typeface="Century Gothic" panose="020B0502020202020204" pitchFamily="34" charset="0"/>
              </a:rPr>
              <a:t>održavanje</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ispravnost</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i</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funkcionalnost</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te</a:t>
            </a:r>
            <a:r>
              <a:rPr lang="en-US" altLang="sr-Latn-RS" sz="2200" dirty="0">
                <a:latin typeface="Century Gothic" panose="020B0502020202020204" pitchFamily="34" charset="0"/>
              </a:rPr>
              <a:t> za </a:t>
            </a:r>
            <a:r>
              <a:rPr lang="en-US" altLang="sr-Latn-RS" sz="2200" b="1" dirty="0">
                <a:latin typeface="Century Gothic" panose="020B0502020202020204" pitchFamily="34" charset="0"/>
              </a:rPr>
              <a:t>ZAKONITO KORIŠTENJE</a:t>
            </a:r>
            <a:r>
              <a:rPr lang="en-US" altLang="sr-Latn-RS" sz="2200" dirty="0">
                <a:latin typeface="Century Gothic" panose="020B0502020202020204" pitchFamily="34" charset="0"/>
              </a:rPr>
              <a:t>!</a:t>
            </a:r>
          </a:p>
          <a:p>
            <a:pPr marL="625056" eaLnBrk="1" hangingPunct="1">
              <a:spcBef>
                <a:spcPct val="0"/>
              </a:spcBef>
            </a:pPr>
            <a:r>
              <a:rPr lang="en-US" altLang="sr-Latn-RS" sz="2200" dirty="0" err="1">
                <a:latin typeface="Century Gothic" panose="020B0502020202020204" pitchFamily="34" charset="0"/>
              </a:rPr>
              <a:t>istaknuti</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pisanu</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obavijest</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na</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vidnom</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mjestu</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na</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javnoj</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površini</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tako</a:t>
            </a:r>
            <a:r>
              <a:rPr lang="en-US" altLang="sr-Latn-RS" sz="2200" dirty="0">
                <a:latin typeface="Century Gothic" panose="020B0502020202020204" pitchFamily="34" charset="0"/>
              </a:rPr>
              <a:t> da je vide </a:t>
            </a:r>
            <a:r>
              <a:rPr lang="en-US" altLang="sr-Latn-RS" sz="2200" dirty="0" err="1">
                <a:latin typeface="Century Gothic" panose="020B0502020202020204" pitchFamily="34" charset="0"/>
              </a:rPr>
              <a:t>svi</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koji</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ulaze</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iz</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svih</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smjerova</a:t>
            </a:r>
            <a:endParaRPr lang="en-US" altLang="sr-Latn-RS" sz="2200" dirty="0">
              <a:latin typeface="Century Gothic" panose="020B0502020202020204" pitchFamily="34" charset="0"/>
            </a:endParaRPr>
          </a:p>
          <a:p>
            <a:pPr marL="625056" eaLnBrk="1" hangingPunct="1">
              <a:spcBef>
                <a:spcPct val="0"/>
              </a:spcBef>
            </a:pPr>
            <a:r>
              <a:rPr lang="en-US" altLang="sr-Latn-RS" sz="2200" dirty="0" err="1">
                <a:latin typeface="Century Gothic" panose="020B0502020202020204" pitchFamily="34" charset="0"/>
              </a:rPr>
              <a:t>arhiva</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minimalno</a:t>
            </a:r>
            <a:r>
              <a:rPr lang="en-US" altLang="sr-Latn-RS" sz="2200" dirty="0">
                <a:latin typeface="Century Gothic" panose="020B0502020202020204" pitchFamily="34" charset="0"/>
              </a:rPr>
              <a:t> 168 sati</a:t>
            </a:r>
          </a:p>
          <a:p>
            <a:pPr marL="625056" eaLnBrk="1" hangingPunct="1">
              <a:spcBef>
                <a:spcPct val="0"/>
              </a:spcBef>
            </a:pPr>
            <a:r>
              <a:rPr lang="en-US" altLang="sr-Latn-RS" sz="2200" dirty="0" err="1">
                <a:latin typeface="Century Gothic" panose="020B0502020202020204" pitchFamily="34" charset="0"/>
              </a:rPr>
              <a:t>snimač</a:t>
            </a:r>
            <a:r>
              <a:rPr lang="en-US" altLang="sr-Latn-RS" sz="2200" dirty="0">
                <a:latin typeface="Century Gothic" panose="020B0502020202020204" pitchFamily="34" charset="0"/>
              </a:rPr>
              <a:t> mora </a:t>
            </a:r>
            <a:r>
              <a:rPr lang="en-US" altLang="sr-Latn-RS" sz="2200" dirty="0" err="1">
                <a:latin typeface="Century Gothic" panose="020B0502020202020204" pitchFamily="34" charset="0"/>
              </a:rPr>
              <a:t>biti</a:t>
            </a:r>
            <a:r>
              <a:rPr lang="en-US" altLang="sr-Latn-RS" sz="2200" dirty="0">
                <a:latin typeface="Century Gothic" panose="020B0502020202020204" pitchFamily="34" charset="0"/>
              </a:rPr>
              <a:t> u </a:t>
            </a:r>
            <a:r>
              <a:rPr lang="en-US" altLang="sr-Latn-RS" sz="2200" dirty="0" err="1">
                <a:latin typeface="Century Gothic" panose="020B0502020202020204" pitchFamily="34" charset="0"/>
              </a:rPr>
              <a:t>štićenom</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prostoru</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zaštićen</a:t>
            </a:r>
            <a:r>
              <a:rPr lang="en-US" altLang="sr-Latn-RS" sz="2200" dirty="0">
                <a:latin typeface="Century Gothic" panose="020B0502020202020204" pitchFamily="34" charset="0"/>
              </a:rPr>
              <a:t> od </a:t>
            </a:r>
            <a:r>
              <a:rPr lang="en-US" altLang="sr-Latn-RS" sz="2200" dirty="0" err="1">
                <a:latin typeface="Century Gothic" panose="020B0502020202020204" pitchFamily="34" charset="0"/>
              </a:rPr>
              <a:t>neovlaštenog</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pristupa</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korištenja</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i</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otuđenja</a:t>
            </a:r>
            <a:endParaRPr lang="en-US" altLang="sr-Latn-RS" sz="2200" dirty="0">
              <a:latin typeface="Century Gothic" panose="020B0502020202020204" pitchFamily="34" charset="0"/>
            </a:endParaRPr>
          </a:p>
          <a:p>
            <a:pPr marL="625056" eaLnBrk="1" hangingPunct="1">
              <a:spcBef>
                <a:spcPct val="0"/>
              </a:spcBef>
            </a:pPr>
            <a:r>
              <a:rPr lang="en-US" altLang="sr-Latn-RS" sz="2200" dirty="0" err="1">
                <a:latin typeface="Century Gothic" panose="020B0502020202020204" pitchFamily="34" charset="0"/>
              </a:rPr>
              <a:t>štićeni</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prostor</a:t>
            </a:r>
            <a:r>
              <a:rPr lang="en-US" altLang="sr-Latn-RS" sz="2200" dirty="0">
                <a:latin typeface="Century Gothic" panose="020B0502020202020204" pitchFamily="34" charset="0"/>
              </a:rPr>
              <a:t> mora </a:t>
            </a:r>
            <a:r>
              <a:rPr lang="en-US" altLang="sr-Latn-RS" sz="2200" dirty="0" err="1">
                <a:latin typeface="Century Gothic" panose="020B0502020202020204" pitchFamily="34" charset="0"/>
              </a:rPr>
              <a:t>imati</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kontrolu</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pristupa</a:t>
            </a:r>
            <a:r>
              <a:rPr lang="en-US" altLang="sr-Latn-RS" sz="2200" dirty="0">
                <a:latin typeface="Century Gothic" panose="020B0502020202020204" pitchFamily="34" charset="0"/>
              </a:rPr>
              <a:t> s </a:t>
            </a:r>
            <a:r>
              <a:rPr lang="en-US" altLang="sr-Latn-RS" sz="2200" dirty="0" err="1">
                <a:latin typeface="Century Gothic" panose="020B0502020202020204" pitchFamily="34" charset="0"/>
              </a:rPr>
              <a:t>pisanom</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evidencijom</a:t>
            </a:r>
            <a:r>
              <a:rPr lang="en-US" altLang="sr-Latn-RS" sz="2200" dirty="0">
                <a:latin typeface="Century Gothic" panose="020B0502020202020204" pitchFamily="34" charset="0"/>
              </a:rPr>
              <a:t> </a:t>
            </a:r>
            <a:br>
              <a:rPr lang="en-US" altLang="sr-Latn-RS" sz="2200" dirty="0">
                <a:latin typeface="Century Gothic" panose="020B0502020202020204" pitchFamily="34" charset="0"/>
              </a:rPr>
            </a:b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pristup</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ima</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samo</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čelnik</a:t>
            </a:r>
            <a:r>
              <a:rPr lang="en-US" altLang="sr-Latn-RS" sz="2200" dirty="0">
                <a:latin typeface="Century Gothic" panose="020B0502020202020204" pitchFamily="34" charset="0"/>
              </a:rPr>
              <a:t> L.S. </a:t>
            </a:r>
            <a:r>
              <a:rPr lang="en-US" altLang="sr-Latn-RS" sz="2200" dirty="0" err="1">
                <a:latin typeface="Century Gothic" panose="020B0502020202020204" pitchFamily="34" charset="0"/>
              </a:rPr>
              <a:t>ili</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njegov</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ovlaštenik</a:t>
            </a:r>
            <a:endParaRPr lang="en-US" altLang="sr-Latn-RS" sz="2200" dirty="0">
              <a:latin typeface="Century Gothic" panose="020B0502020202020204" pitchFamily="34" charset="0"/>
            </a:endParaRPr>
          </a:p>
          <a:p>
            <a:pPr marL="625056" eaLnBrk="1" hangingPunct="1">
              <a:spcBef>
                <a:spcPct val="0"/>
              </a:spcBef>
            </a:pPr>
            <a:r>
              <a:rPr lang="en-US" altLang="sr-Latn-RS" sz="2200" dirty="0" err="1">
                <a:latin typeface="Century Gothic" panose="020B0502020202020204" pitchFamily="34" charset="0"/>
              </a:rPr>
              <a:t>videonadzor</a:t>
            </a:r>
            <a:r>
              <a:rPr lang="en-US" altLang="sr-Latn-RS" sz="2200" dirty="0">
                <a:latin typeface="Century Gothic" panose="020B0502020202020204" pitchFamily="34" charset="0"/>
              </a:rPr>
              <a:t> u </a:t>
            </a:r>
            <a:r>
              <a:rPr lang="en-US" altLang="sr-Latn-RS" sz="2200" dirty="0" err="1">
                <a:latin typeface="Century Gothic" panose="020B0502020202020204" pitchFamily="34" charset="0"/>
              </a:rPr>
              <a:t>štićenom</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prostoru</a:t>
            </a:r>
            <a:endParaRPr lang="en-US" altLang="sr-Latn-RS" sz="2200" dirty="0">
              <a:latin typeface="Century Gothic" panose="020B0502020202020204" pitchFamily="34" charset="0"/>
            </a:endParaRPr>
          </a:p>
          <a:p>
            <a:pPr marL="625056" eaLnBrk="1" hangingPunct="1">
              <a:spcBef>
                <a:spcPct val="0"/>
              </a:spcBef>
            </a:pPr>
            <a:r>
              <a:rPr lang="en-US" altLang="sr-Latn-RS" sz="2200" dirty="0" err="1">
                <a:latin typeface="Century Gothic" panose="020B0502020202020204" pitchFamily="34" charset="0"/>
              </a:rPr>
              <a:t>snimač</a:t>
            </a:r>
            <a:r>
              <a:rPr lang="en-US" altLang="sr-Latn-RS" sz="2200" dirty="0">
                <a:latin typeface="Century Gothic" panose="020B0502020202020204" pitchFamily="34" charset="0"/>
              </a:rPr>
              <a:t> u </a:t>
            </a:r>
            <a:r>
              <a:rPr lang="en-US" altLang="sr-Latn-RS" sz="2200" dirty="0" err="1">
                <a:latin typeface="Century Gothic" panose="020B0502020202020204" pitchFamily="34" charset="0"/>
              </a:rPr>
              <a:t>posebnom</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mehanički</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učvršćenom</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kućištu</a:t>
            </a:r>
            <a:endParaRPr lang="en-US" altLang="sr-Latn-RS" sz="2200" dirty="0">
              <a:latin typeface="Century Gothic" panose="020B0502020202020204" pitchFamily="34" charset="0"/>
            </a:endParaRPr>
          </a:p>
          <a:p>
            <a:pPr marL="625056" eaLnBrk="1" hangingPunct="1">
              <a:spcBef>
                <a:spcPct val="0"/>
              </a:spcBef>
            </a:pPr>
            <a:r>
              <a:rPr lang="en-US" altLang="sr-Latn-RS" sz="2200" dirty="0" err="1">
                <a:latin typeface="Century Gothic" panose="020B0502020202020204" pitchFamily="34" charset="0"/>
              </a:rPr>
              <a:t>izuzet</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snimljeni</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materijal</a:t>
            </a:r>
            <a:r>
              <a:rPr lang="en-US" altLang="sr-Latn-RS" sz="2200" dirty="0">
                <a:latin typeface="Century Gothic" panose="020B0502020202020204" pitchFamily="34" charset="0"/>
              </a:rPr>
              <a:t> u </a:t>
            </a:r>
            <a:r>
              <a:rPr lang="en-US" altLang="sr-Latn-RS" sz="2200" dirty="0" err="1">
                <a:latin typeface="Century Gothic" panose="020B0502020202020204" pitchFamily="34" charset="0"/>
              </a:rPr>
              <a:t>ormaru</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sa</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sigurnosnom</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bravom</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ili</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kasi</a:t>
            </a:r>
            <a:r>
              <a:rPr lang="en-US" altLang="sr-Latn-RS" sz="2200" dirty="0">
                <a:latin typeface="Century Gothic" panose="020B0502020202020204" pitchFamily="34" charset="0"/>
              </a:rPr>
              <a:t>)</a:t>
            </a:r>
          </a:p>
        </p:txBody>
      </p:sp>
    </p:spTree>
    <p:extLst>
      <p:ext uri="{BB962C8B-B14F-4D97-AF65-F5344CB8AC3E}">
        <p14:creationId xmlns:p14="http://schemas.microsoft.com/office/powerpoint/2010/main" val="3997782932"/>
      </p:ext>
    </p:extLst>
  </p:cSld>
  <p:clrMapOvr>
    <a:masterClrMapping/>
  </p:clrMapOvr>
  <p:transition>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071076FC-D511-4E6F-82DE-C4E9764C5A49}"/>
              </a:ext>
            </a:extLst>
          </p:cNvPr>
          <p:cNvSpPr>
            <a:spLocks noGrp="1" noChangeArrowheads="1"/>
          </p:cNvSpPr>
          <p:nvPr>
            <p:ph type="title"/>
          </p:nvPr>
        </p:nvSpPr>
        <p:spPr>
          <a:xfrm>
            <a:off x="2656334" y="692697"/>
            <a:ext cx="7200800" cy="1455539"/>
          </a:xfrm>
        </p:spPr>
        <p:txBody>
          <a:bodyPr/>
          <a:lstStyle/>
          <a:p>
            <a:pPr eaLnBrk="1" hangingPunct="1">
              <a:defRPr/>
            </a:pPr>
            <a:r>
              <a:rPr lang="en-US" altLang="x-none" sz="3200" b="1" dirty="0" err="1">
                <a:latin typeface="Century Gothic" panose="020B0502020202020204" pitchFamily="34" charset="0"/>
                <a:sym typeface="Calibri" charset="0"/>
              </a:rPr>
              <a:t>Tko</a:t>
            </a:r>
            <a:r>
              <a:rPr lang="en-US" altLang="x-none" sz="3200" b="1" dirty="0">
                <a:latin typeface="Century Gothic" panose="020B0502020202020204" pitchFamily="34" charset="0"/>
                <a:sym typeface="Calibri" charset="0"/>
              </a:rPr>
              <a:t> </a:t>
            </a:r>
            <a:r>
              <a:rPr lang="en-US" altLang="x-none" sz="3200" b="1" dirty="0" err="1">
                <a:latin typeface="Century Gothic" panose="020B0502020202020204" pitchFamily="34" charset="0"/>
                <a:sym typeface="Calibri" charset="0"/>
              </a:rPr>
              <a:t>smije</a:t>
            </a:r>
            <a:r>
              <a:rPr lang="en-US" altLang="x-none" sz="3200" b="1" dirty="0">
                <a:latin typeface="Century Gothic" panose="020B0502020202020204" pitchFamily="34" charset="0"/>
                <a:sym typeface="Calibri" charset="0"/>
              </a:rPr>
              <a:t> </a:t>
            </a:r>
            <a:r>
              <a:rPr lang="en-US" altLang="x-none" sz="3200" b="1" dirty="0" err="1">
                <a:latin typeface="Century Gothic" panose="020B0502020202020204" pitchFamily="34" charset="0"/>
                <a:sym typeface="Calibri" charset="0"/>
              </a:rPr>
              <a:t>obavljati</a:t>
            </a:r>
            <a:r>
              <a:rPr lang="en-US" altLang="x-none" sz="3200" b="1" dirty="0">
                <a:latin typeface="Century Gothic" panose="020B0502020202020204" pitchFamily="34" charset="0"/>
                <a:sym typeface="Calibri" charset="0"/>
              </a:rPr>
              <a:t> </a:t>
            </a:r>
            <a:r>
              <a:rPr lang="en-US" altLang="x-none" sz="3200" b="1" dirty="0" err="1">
                <a:latin typeface="Century Gothic" panose="020B0502020202020204" pitchFamily="34" charset="0"/>
                <a:sym typeface="Calibri" charset="0"/>
              </a:rPr>
              <a:t>poslove</a:t>
            </a:r>
            <a:r>
              <a:rPr lang="en-US" altLang="x-none" sz="3200" b="1" dirty="0">
                <a:latin typeface="Century Gothic" panose="020B0502020202020204" pitchFamily="34" charset="0"/>
                <a:sym typeface="Calibri" charset="0"/>
              </a:rPr>
              <a:t> </a:t>
            </a:r>
            <a:r>
              <a:rPr lang="en-US" altLang="x-none" sz="3200" b="1" dirty="0" err="1">
                <a:latin typeface="Century Gothic" panose="020B0502020202020204" pitchFamily="34" charset="0"/>
                <a:sym typeface="Calibri" charset="0"/>
              </a:rPr>
              <a:t>privatne</a:t>
            </a:r>
            <a:r>
              <a:rPr lang="en-US" altLang="x-none" sz="3200" b="1" dirty="0">
                <a:latin typeface="Century Gothic" panose="020B0502020202020204" pitchFamily="34" charset="0"/>
                <a:sym typeface="Calibri" charset="0"/>
              </a:rPr>
              <a:t> </a:t>
            </a:r>
            <a:r>
              <a:rPr lang="en-US" altLang="x-none" sz="3200" b="1" dirty="0" err="1">
                <a:latin typeface="Century Gothic" panose="020B0502020202020204" pitchFamily="34" charset="0"/>
                <a:sym typeface="Calibri" charset="0"/>
              </a:rPr>
              <a:t>zaštite</a:t>
            </a:r>
            <a:r>
              <a:rPr lang="en-US" altLang="x-none" sz="3200" b="1" dirty="0">
                <a:latin typeface="Century Gothic" panose="020B0502020202020204" pitchFamily="34" charset="0"/>
                <a:sym typeface="Calibri" charset="0"/>
              </a:rPr>
              <a:t> </a:t>
            </a:r>
            <a:r>
              <a:rPr lang="en-US" altLang="x-none" sz="3200" b="1" dirty="0" err="1">
                <a:latin typeface="Century Gothic" panose="020B0502020202020204" pitchFamily="34" charset="0"/>
                <a:sym typeface="Calibri" charset="0"/>
              </a:rPr>
              <a:t>na</a:t>
            </a:r>
            <a:r>
              <a:rPr lang="en-US" altLang="x-none" sz="3200" b="1" dirty="0">
                <a:latin typeface="Century Gothic" panose="020B0502020202020204" pitchFamily="34" charset="0"/>
                <a:sym typeface="Calibri" charset="0"/>
              </a:rPr>
              <a:t> </a:t>
            </a:r>
            <a:r>
              <a:rPr lang="en-US" altLang="x-none" sz="3200" b="1" dirty="0" err="1">
                <a:latin typeface="Century Gothic" panose="020B0502020202020204" pitchFamily="34" charset="0"/>
                <a:sym typeface="Calibri" charset="0"/>
              </a:rPr>
              <a:t>javnim</a:t>
            </a:r>
            <a:r>
              <a:rPr lang="en-US" altLang="x-none" sz="3200" b="1" dirty="0">
                <a:latin typeface="Century Gothic" panose="020B0502020202020204" pitchFamily="34" charset="0"/>
                <a:sym typeface="Calibri" charset="0"/>
              </a:rPr>
              <a:t> </a:t>
            </a:r>
            <a:r>
              <a:rPr lang="en-US" altLang="x-none" sz="3200" b="1" dirty="0" err="1">
                <a:latin typeface="Century Gothic" panose="020B0502020202020204" pitchFamily="34" charset="0"/>
                <a:sym typeface="Calibri" charset="0"/>
              </a:rPr>
              <a:t>površinama</a:t>
            </a:r>
            <a:r>
              <a:rPr lang="en-US" altLang="x-none" sz="3200" b="1" dirty="0">
                <a:latin typeface="Century Gothic" panose="020B0502020202020204" pitchFamily="34" charset="0"/>
                <a:sym typeface="Calibri" charset="0"/>
              </a:rPr>
              <a:t>?</a:t>
            </a:r>
          </a:p>
        </p:txBody>
      </p:sp>
      <p:sp>
        <p:nvSpPr>
          <p:cNvPr id="10242" name="Rectangle 2">
            <a:extLst>
              <a:ext uri="{FF2B5EF4-FFF2-40B4-BE49-F238E27FC236}">
                <a16:creationId xmlns:a16="http://schemas.microsoft.com/office/drawing/2014/main" id="{174FBE35-290E-4FDC-8200-77CE201F680A}"/>
              </a:ext>
            </a:extLst>
          </p:cNvPr>
          <p:cNvSpPr>
            <a:spLocks noGrp="1" noChangeArrowheads="1"/>
          </p:cNvSpPr>
          <p:nvPr>
            <p:ph type="body" idx="1"/>
          </p:nvPr>
        </p:nvSpPr>
        <p:spPr>
          <a:xfrm>
            <a:off x="1847529" y="2435808"/>
            <a:ext cx="8590359" cy="2433352"/>
          </a:xfrm>
        </p:spPr>
        <p:txBody>
          <a:bodyPr/>
          <a:lstStyle/>
          <a:p>
            <a:pPr marL="625056" eaLnBrk="1" hangingPunct="1"/>
            <a:r>
              <a:rPr lang="en-US" altLang="sr-Latn-RS" dirty="0" err="1">
                <a:latin typeface="Century Gothic" panose="020B0502020202020204" pitchFamily="34" charset="0"/>
              </a:rPr>
              <a:t>pravne</a:t>
            </a:r>
            <a:r>
              <a:rPr lang="en-US" altLang="sr-Latn-RS" dirty="0">
                <a:latin typeface="Century Gothic" panose="020B0502020202020204" pitchFamily="34" charset="0"/>
              </a:rPr>
              <a:t> </a:t>
            </a:r>
            <a:r>
              <a:rPr lang="en-US" altLang="sr-Latn-RS" dirty="0" err="1">
                <a:latin typeface="Century Gothic" panose="020B0502020202020204" pitchFamily="34" charset="0"/>
              </a:rPr>
              <a:t>osobe</a:t>
            </a:r>
            <a:r>
              <a:rPr lang="en-US" altLang="sr-Latn-RS" dirty="0">
                <a:latin typeface="Century Gothic" panose="020B0502020202020204" pitchFamily="34" charset="0"/>
              </a:rPr>
              <a:t>, </a:t>
            </a:r>
            <a:r>
              <a:rPr lang="en-US" altLang="sr-Latn-RS" dirty="0" err="1">
                <a:latin typeface="Century Gothic" panose="020B0502020202020204" pitchFamily="34" charset="0"/>
              </a:rPr>
              <a:t>obrtnici</a:t>
            </a:r>
            <a:r>
              <a:rPr lang="en-US" altLang="sr-Latn-RS" dirty="0">
                <a:latin typeface="Century Gothic" panose="020B0502020202020204" pitchFamily="34" charset="0"/>
              </a:rPr>
              <a:t> </a:t>
            </a:r>
            <a:r>
              <a:rPr lang="en-US" altLang="sr-Latn-RS" dirty="0" err="1">
                <a:latin typeface="Century Gothic" panose="020B0502020202020204" pitchFamily="34" charset="0"/>
              </a:rPr>
              <a:t>i</a:t>
            </a:r>
            <a:r>
              <a:rPr lang="en-US" altLang="sr-Latn-RS" dirty="0">
                <a:latin typeface="Century Gothic" panose="020B0502020202020204" pitchFamily="34" charset="0"/>
              </a:rPr>
              <a:t> </a:t>
            </a:r>
            <a:r>
              <a:rPr lang="en-US" altLang="sr-Latn-RS" dirty="0" err="1">
                <a:latin typeface="Century Gothic" panose="020B0502020202020204" pitchFamily="34" charset="0"/>
              </a:rPr>
              <a:t>unutarnje</a:t>
            </a:r>
            <a:r>
              <a:rPr lang="en-US" altLang="sr-Latn-RS" dirty="0">
                <a:latin typeface="Century Gothic" panose="020B0502020202020204" pitchFamily="34" charset="0"/>
              </a:rPr>
              <a:t> </a:t>
            </a:r>
            <a:r>
              <a:rPr lang="en-US" altLang="sr-Latn-RS" dirty="0" err="1">
                <a:latin typeface="Century Gothic" panose="020B0502020202020204" pitchFamily="34" charset="0"/>
              </a:rPr>
              <a:t>čuvarske</a:t>
            </a:r>
            <a:r>
              <a:rPr lang="en-US" altLang="sr-Latn-RS" dirty="0">
                <a:latin typeface="Century Gothic" panose="020B0502020202020204" pitchFamily="34" charset="0"/>
              </a:rPr>
              <a:t> </a:t>
            </a:r>
            <a:r>
              <a:rPr lang="en-US" altLang="sr-Latn-RS" dirty="0" err="1">
                <a:latin typeface="Century Gothic" panose="020B0502020202020204" pitchFamily="34" charset="0"/>
              </a:rPr>
              <a:t>službe</a:t>
            </a:r>
            <a:r>
              <a:rPr lang="en-US" altLang="sr-Latn-RS" dirty="0">
                <a:latin typeface="Century Gothic" panose="020B0502020202020204" pitchFamily="34" charset="0"/>
              </a:rPr>
              <a:t>,</a:t>
            </a:r>
          </a:p>
          <a:p>
            <a:pPr marL="625056" eaLnBrk="1" hangingPunct="1"/>
            <a:r>
              <a:rPr lang="en-US" altLang="sr-Latn-RS" dirty="0" err="1">
                <a:latin typeface="Century Gothic" panose="020B0502020202020204" pitchFamily="34" charset="0"/>
              </a:rPr>
              <a:t>nositelji</a:t>
            </a:r>
            <a:r>
              <a:rPr lang="en-US" altLang="sr-Latn-RS" dirty="0">
                <a:latin typeface="Century Gothic" panose="020B0502020202020204" pitchFamily="34" charset="0"/>
              </a:rPr>
              <a:t> </a:t>
            </a:r>
            <a:r>
              <a:rPr lang="en-US" altLang="sr-Latn-RS" dirty="0" err="1">
                <a:latin typeface="Century Gothic" panose="020B0502020202020204" pitchFamily="34" charset="0"/>
              </a:rPr>
              <a:t>odobrenja</a:t>
            </a:r>
            <a:r>
              <a:rPr lang="en-US" altLang="sr-Latn-RS" dirty="0">
                <a:latin typeface="Century Gothic" panose="020B0502020202020204" pitchFamily="34" charset="0"/>
              </a:rPr>
              <a:t> MUP (</a:t>
            </a:r>
            <a:r>
              <a:rPr lang="en-US" altLang="sr-Latn-RS" dirty="0" err="1">
                <a:latin typeface="Century Gothic" panose="020B0502020202020204" pitchFamily="34" charset="0"/>
              </a:rPr>
              <a:t>tzv</a:t>
            </a:r>
            <a:r>
              <a:rPr lang="en-US" altLang="sr-Latn-RS" dirty="0">
                <a:latin typeface="Century Gothic" panose="020B0502020202020204" pitchFamily="34" charset="0"/>
              </a:rPr>
              <a:t>. “</a:t>
            </a:r>
            <a:r>
              <a:rPr lang="en-US" altLang="sr-Latn-RS" dirty="0" err="1">
                <a:latin typeface="Century Gothic" panose="020B0502020202020204" pitchFamily="34" charset="0"/>
              </a:rPr>
              <a:t>licence</a:t>
            </a:r>
            <a:r>
              <a:rPr lang="en-US" altLang="sr-Latn-RS" dirty="0">
                <a:latin typeface="Century Gothic" panose="020B0502020202020204" pitchFamily="34" charset="0"/>
              </a:rPr>
              <a:t>”) za </a:t>
            </a:r>
            <a:r>
              <a:rPr lang="en-US" altLang="sr-Latn-RS" dirty="0" err="1">
                <a:latin typeface="Century Gothic" panose="020B0502020202020204" pitchFamily="34" charset="0"/>
              </a:rPr>
              <a:t>p.z</a:t>
            </a:r>
            <a:r>
              <a:rPr lang="en-US" altLang="sr-Latn-RS" dirty="0">
                <a:latin typeface="Century Gothic" panose="020B0502020202020204" pitchFamily="34" charset="0"/>
              </a:rPr>
              <a:t>.</a:t>
            </a:r>
          </a:p>
          <a:p>
            <a:pPr marL="625056" eaLnBrk="1" hangingPunct="1"/>
            <a:r>
              <a:rPr lang="en-US" altLang="sr-Latn-RS" dirty="0">
                <a:latin typeface="Century Gothic" panose="020B0502020202020204" pitchFamily="34" charset="0"/>
              </a:rPr>
              <a:t>AKO je L.S. </a:t>
            </a:r>
            <a:r>
              <a:rPr lang="en-US" altLang="sr-Latn-RS" dirty="0" err="1">
                <a:latin typeface="Century Gothic" panose="020B0502020202020204" pitchFamily="34" charset="0"/>
              </a:rPr>
              <a:t>prethodno</a:t>
            </a:r>
            <a:r>
              <a:rPr lang="en-US" altLang="sr-Latn-RS" dirty="0">
                <a:latin typeface="Century Gothic" panose="020B0502020202020204" pitchFamily="34" charset="0"/>
              </a:rPr>
              <a:t> </a:t>
            </a:r>
            <a:r>
              <a:rPr lang="en-US" altLang="sr-Latn-RS" dirty="0" err="1">
                <a:latin typeface="Century Gothic" panose="020B0502020202020204" pitchFamily="34" charset="0"/>
              </a:rPr>
              <a:t>ishodila</a:t>
            </a:r>
            <a:r>
              <a:rPr lang="en-US" altLang="sr-Latn-RS" dirty="0">
                <a:latin typeface="Century Gothic" panose="020B0502020202020204" pitchFamily="34" charset="0"/>
              </a:rPr>
              <a:t> ODOBRENJE </a:t>
            </a:r>
            <a:r>
              <a:rPr lang="en-US" altLang="sr-Latn-RS" dirty="0" err="1">
                <a:latin typeface="Century Gothic" panose="020B0502020202020204" pitchFamily="34" charset="0"/>
              </a:rPr>
              <a:t>nadležne</a:t>
            </a:r>
            <a:r>
              <a:rPr lang="en-US" altLang="sr-Latn-RS" dirty="0">
                <a:latin typeface="Century Gothic" panose="020B0502020202020204" pitchFamily="34" charset="0"/>
              </a:rPr>
              <a:t> P.U.  za </a:t>
            </a:r>
            <a:r>
              <a:rPr lang="en-US" altLang="sr-Latn-RS" dirty="0" err="1">
                <a:latin typeface="Century Gothic" panose="020B0502020202020204" pitchFamily="34" charset="0"/>
              </a:rPr>
              <a:t>obavljanje</a:t>
            </a:r>
            <a:r>
              <a:rPr lang="en-US" altLang="sr-Latn-RS" dirty="0">
                <a:latin typeface="Century Gothic" panose="020B0502020202020204" pitchFamily="34" charset="0"/>
              </a:rPr>
              <a:t> </a:t>
            </a:r>
            <a:r>
              <a:rPr lang="en-US" altLang="sr-Latn-RS" dirty="0" err="1">
                <a:latin typeface="Century Gothic" panose="020B0502020202020204" pitchFamily="34" charset="0"/>
              </a:rPr>
              <a:t>tih</a:t>
            </a:r>
            <a:r>
              <a:rPr lang="en-US" altLang="sr-Latn-RS" dirty="0">
                <a:latin typeface="Century Gothic" panose="020B0502020202020204" pitchFamily="34" charset="0"/>
              </a:rPr>
              <a:t> </a:t>
            </a:r>
            <a:r>
              <a:rPr lang="en-US" altLang="sr-Latn-RS" dirty="0" err="1">
                <a:latin typeface="Century Gothic" panose="020B0502020202020204" pitchFamily="34" charset="0"/>
              </a:rPr>
              <a:t>poslova</a:t>
            </a:r>
            <a:endParaRPr lang="en-US" altLang="sr-Latn-RS" dirty="0">
              <a:latin typeface="Century Gothic" panose="020B0502020202020204" pitchFamily="34" charset="0"/>
            </a:endParaRPr>
          </a:p>
        </p:txBody>
      </p:sp>
      <p:sp>
        <p:nvSpPr>
          <p:cNvPr id="10243" name="Rectangle 3">
            <a:extLst>
              <a:ext uri="{FF2B5EF4-FFF2-40B4-BE49-F238E27FC236}">
                <a16:creationId xmlns:a16="http://schemas.microsoft.com/office/drawing/2014/main" id="{8C60107E-18AD-4669-838C-9E893A09D99F}"/>
              </a:ext>
            </a:extLst>
          </p:cNvPr>
          <p:cNvSpPr>
            <a:spLocks/>
          </p:cNvSpPr>
          <p:nvPr/>
        </p:nvSpPr>
        <p:spPr bwMode="auto">
          <a:xfrm>
            <a:off x="1524000" y="5018484"/>
            <a:ext cx="9135070" cy="86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spcBef>
                <a:spcPts val="2400"/>
              </a:spcBef>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1pPr>
            <a:lvl2pPr marL="1282700" indent="-571500">
              <a:spcBef>
                <a:spcPts val="2400"/>
              </a:spcBef>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2pPr>
            <a:lvl3pPr marL="1727200" indent="-571500">
              <a:spcBef>
                <a:spcPts val="2400"/>
              </a:spcBef>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3pPr>
            <a:lvl4pPr marL="2171700" indent="-571500">
              <a:spcBef>
                <a:spcPts val="2400"/>
              </a:spcBef>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4pPr>
            <a:lvl5pPr marL="2616200" indent="-571500">
              <a:spcBef>
                <a:spcPts val="2400"/>
              </a:spcBef>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5pPr>
            <a:lvl6pPr marL="3073400" indent="-571500" eaLnBrk="0" fontAlgn="base" hangingPunct="0">
              <a:spcBef>
                <a:spcPts val="2400"/>
              </a:spcBef>
              <a:spcAft>
                <a:spcPct val="0"/>
              </a:spcAft>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6pPr>
            <a:lvl7pPr marL="3530600" indent="-571500" eaLnBrk="0" fontAlgn="base" hangingPunct="0">
              <a:spcBef>
                <a:spcPts val="2400"/>
              </a:spcBef>
              <a:spcAft>
                <a:spcPct val="0"/>
              </a:spcAft>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7pPr>
            <a:lvl8pPr marL="3987800" indent="-571500" eaLnBrk="0" fontAlgn="base" hangingPunct="0">
              <a:spcBef>
                <a:spcPts val="2400"/>
              </a:spcBef>
              <a:spcAft>
                <a:spcPct val="0"/>
              </a:spcAft>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8pPr>
            <a:lvl9pPr marL="4445000" indent="-571500" eaLnBrk="0" fontAlgn="base" hangingPunct="0">
              <a:spcBef>
                <a:spcPts val="2400"/>
              </a:spcBef>
              <a:spcAft>
                <a:spcPct val="0"/>
              </a:spcAft>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9pPr>
          </a:lstStyle>
          <a:p>
            <a:pPr algn="ctr" eaLnBrk="1" hangingPunct="1">
              <a:spcBef>
                <a:spcPct val="0"/>
              </a:spcBef>
              <a:buSzTx/>
              <a:buFontTx/>
              <a:buNone/>
            </a:pPr>
            <a:r>
              <a:rPr lang="en-US" altLang="sr-Latn-RS" sz="2391" dirty="0" err="1">
                <a:solidFill>
                  <a:srgbClr val="D90B00"/>
                </a:solidFill>
                <a:latin typeface="Century Gothic" panose="020B0502020202020204" pitchFamily="34" charset="0"/>
                <a:cs typeface="Geneva" charset="0"/>
                <a:sym typeface="Geneva" charset="0"/>
              </a:rPr>
              <a:t>Implikacija</a:t>
            </a:r>
            <a:r>
              <a:rPr lang="en-US" altLang="sr-Latn-RS" sz="2391" dirty="0">
                <a:solidFill>
                  <a:srgbClr val="D90B00"/>
                </a:solidFill>
                <a:latin typeface="Century Gothic" panose="020B0502020202020204" pitchFamily="34" charset="0"/>
                <a:cs typeface="Geneva" charset="0"/>
                <a:sym typeface="Geneva" charset="0"/>
              </a:rPr>
              <a:t>: </a:t>
            </a:r>
            <a:r>
              <a:rPr lang="en-US" altLang="sr-Latn-RS" sz="2391" dirty="0" err="1">
                <a:solidFill>
                  <a:srgbClr val="D90B00"/>
                </a:solidFill>
                <a:latin typeface="Century Gothic" panose="020B0502020202020204" pitchFamily="34" charset="0"/>
                <a:cs typeface="Geneva" charset="0"/>
                <a:sym typeface="Geneva" charset="0"/>
              </a:rPr>
              <a:t>ni</a:t>
            </a:r>
            <a:r>
              <a:rPr lang="en-US" altLang="sr-Latn-RS" sz="2391" dirty="0">
                <a:solidFill>
                  <a:srgbClr val="D90B00"/>
                </a:solidFill>
                <a:latin typeface="Century Gothic" panose="020B0502020202020204" pitchFamily="34" charset="0"/>
                <a:cs typeface="Geneva" charset="0"/>
                <a:sym typeface="Geneva" charset="0"/>
              </a:rPr>
              <a:t> </a:t>
            </a:r>
            <a:r>
              <a:rPr lang="en-US" altLang="sr-Latn-RS" sz="2391" dirty="0" err="1">
                <a:solidFill>
                  <a:srgbClr val="D90B00"/>
                </a:solidFill>
                <a:latin typeface="Century Gothic" panose="020B0502020202020204" pitchFamily="34" charset="0"/>
                <a:cs typeface="Geneva" charset="0"/>
                <a:sym typeface="Geneva" charset="0"/>
              </a:rPr>
              <a:t>komunalni</a:t>
            </a:r>
            <a:r>
              <a:rPr lang="en-US" altLang="sr-Latn-RS" sz="2391" dirty="0">
                <a:solidFill>
                  <a:srgbClr val="D90B00"/>
                </a:solidFill>
                <a:latin typeface="Century Gothic" panose="020B0502020202020204" pitchFamily="34" charset="0"/>
                <a:cs typeface="Geneva" charset="0"/>
                <a:sym typeface="Geneva" charset="0"/>
              </a:rPr>
              <a:t> </a:t>
            </a:r>
            <a:r>
              <a:rPr lang="en-US" altLang="sr-Latn-RS" sz="2391" dirty="0" err="1">
                <a:solidFill>
                  <a:srgbClr val="D90B00"/>
                </a:solidFill>
                <a:latin typeface="Century Gothic" panose="020B0502020202020204" pitchFamily="34" charset="0"/>
                <a:cs typeface="Geneva" charset="0"/>
                <a:sym typeface="Geneva" charset="0"/>
              </a:rPr>
              <a:t>redar</a:t>
            </a:r>
            <a:r>
              <a:rPr lang="en-US" altLang="sr-Latn-RS" sz="2391" dirty="0">
                <a:solidFill>
                  <a:srgbClr val="D90B00"/>
                </a:solidFill>
                <a:latin typeface="Century Gothic" panose="020B0502020202020204" pitchFamily="34" charset="0"/>
                <a:cs typeface="Geneva" charset="0"/>
                <a:sym typeface="Geneva" charset="0"/>
              </a:rPr>
              <a:t>, </a:t>
            </a:r>
            <a:r>
              <a:rPr lang="en-US" altLang="sr-Latn-RS" sz="2391" dirty="0" err="1">
                <a:solidFill>
                  <a:srgbClr val="D90B00"/>
                </a:solidFill>
                <a:latin typeface="Century Gothic" panose="020B0502020202020204" pitchFamily="34" charset="0"/>
                <a:cs typeface="Geneva" charset="0"/>
                <a:sym typeface="Geneva" charset="0"/>
              </a:rPr>
              <a:t>ni</a:t>
            </a:r>
            <a:r>
              <a:rPr lang="en-US" altLang="sr-Latn-RS" sz="2391" dirty="0">
                <a:solidFill>
                  <a:srgbClr val="D90B00"/>
                </a:solidFill>
                <a:latin typeface="Century Gothic" panose="020B0502020202020204" pitchFamily="34" charset="0"/>
                <a:cs typeface="Geneva" charset="0"/>
                <a:sym typeface="Geneva" charset="0"/>
              </a:rPr>
              <a:t> </a:t>
            </a:r>
            <a:r>
              <a:rPr lang="en-US" altLang="sr-Latn-RS" sz="2391" dirty="0" err="1">
                <a:solidFill>
                  <a:srgbClr val="D90B00"/>
                </a:solidFill>
                <a:latin typeface="Century Gothic" panose="020B0502020202020204" pitchFamily="34" charset="0"/>
                <a:cs typeface="Geneva" charset="0"/>
                <a:sym typeface="Geneva" charset="0"/>
              </a:rPr>
              <a:t>pročelnik</a:t>
            </a:r>
            <a:r>
              <a:rPr lang="en-US" altLang="sr-Latn-RS" sz="2391" dirty="0">
                <a:solidFill>
                  <a:srgbClr val="D90B00"/>
                </a:solidFill>
                <a:latin typeface="Century Gothic" panose="020B0502020202020204" pitchFamily="34" charset="0"/>
                <a:cs typeface="Geneva" charset="0"/>
                <a:sym typeface="Geneva" charset="0"/>
              </a:rPr>
              <a:t> </a:t>
            </a:r>
            <a:r>
              <a:rPr lang="en-US" altLang="sr-Latn-RS" sz="2391" dirty="0" err="1">
                <a:solidFill>
                  <a:srgbClr val="D90B00"/>
                </a:solidFill>
                <a:latin typeface="Century Gothic" panose="020B0502020202020204" pitchFamily="34" charset="0"/>
                <a:cs typeface="Geneva" charset="0"/>
                <a:sym typeface="Geneva" charset="0"/>
              </a:rPr>
              <a:t>ni</a:t>
            </a:r>
            <a:r>
              <a:rPr lang="en-US" altLang="sr-Latn-RS" sz="2391" dirty="0">
                <a:solidFill>
                  <a:srgbClr val="D90B00"/>
                </a:solidFill>
                <a:latin typeface="Century Gothic" panose="020B0502020202020204" pitchFamily="34" charset="0"/>
                <a:cs typeface="Geneva" charset="0"/>
                <a:sym typeface="Geneva" charset="0"/>
              </a:rPr>
              <a:t> (</a:t>
            </a:r>
            <a:r>
              <a:rPr lang="en-US" altLang="sr-Latn-RS" sz="2391" dirty="0" err="1">
                <a:solidFill>
                  <a:srgbClr val="D90B00"/>
                </a:solidFill>
                <a:latin typeface="Century Gothic" panose="020B0502020202020204" pitchFamily="34" charset="0"/>
                <a:cs typeface="Geneva" charset="0"/>
                <a:sym typeface="Geneva" charset="0"/>
              </a:rPr>
              <a:t>grado</a:t>
            </a:r>
            <a:r>
              <a:rPr lang="en-US" altLang="sr-Latn-RS" sz="2391" dirty="0">
                <a:solidFill>
                  <a:srgbClr val="D90B00"/>
                </a:solidFill>
                <a:latin typeface="Century Gothic" panose="020B0502020202020204" pitchFamily="34" charset="0"/>
                <a:cs typeface="Geneva" charset="0"/>
                <a:sym typeface="Geneva" charset="0"/>
              </a:rPr>
              <a:t>)</a:t>
            </a:r>
            <a:r>
              <a:rPr lang="en-US" altLang="sr-Latn-RS" sz="2391" dirty="0" err="1">
                <a:solidFill>
                  <a:srgbClr val="D90B00"/>
                </a:solidFill>
                <a:latin typeface="Century Gothic" panose="020B0502020202020204" pitchFamily="34" charset="0"/>
                <a:cs typeface="Geneva" charset="0"/>
                <a:sym typeface="Geneva" charset="0"/>
              </a:rPr>
              <a:t>načelnik</a:t>
            </a:r>
            <a:r>
              <a:rPr lang="en-US" altLang="sr-Latn-RS" sz="2391" dirty="0">
                <a:solidFill>
                  <a:srgbClr val="D90B00"/>
                </a:solidFill>
                <a:latin typeface="Century Gothic" panose="020B0502020202020204" pitchFamily="34" charset="0"/>
                <a:cs typeface="Geneva" charset="0"/>
                <a:sym typeface="Geneva" charset="0"/>
              </a:rPr>
              <a:t> </a:t>
            </a:r>
            <a:r>
              <a:rPr lang="en-US" altLang="sr-Latn-RS" sz="2391" dirty="0" err="1">
                <a:solidFill>
                  <a:srgbClr val="D90B00"/>
                </a:solidFill>
                <a:latin typeface="Century Gothic" panose="020B0502020202020204" pitchFamily="34" charset="0"/>
                <a:cs typeface="Geneva" charset="0"/>
                <a:sym typeface="Geneva" charset="0"/>
              </a:rPr>
              <a:t>nisu</a:t>
            </a:r>
            <a:r>
              <a:rPr lang="en-US" altLang="sr-Latn-RS" sz="2391" dirty="0">
                <a:solidFill>
                  <a:srgbClr val="D90B00"/>
                </a:solidFill>
                <a:latin typeface="Century Gothic" panose="020B0502020202020204" pitchFamily="34" charset="0"/>
                <a:cs typeface="Geneva" charset="0"/>
                <a:sym typeface="Geneva" charset="0"/>
              </a:rPr>
              <a:t> </a:t>
            </a:r>
            <a:r>
              <a:rPr lang="en-US" altLang="sr-Latn-RS" sz="2391" dirty="0" err="1">
                <a:solidFill>
                  <a:srgbClr val="D90B00"/>
                </a:solidFill>
                <a:latin typeface="Century Gothic" panose="020B0502020202020204" pitchFamily="34" charset="0"/>
                <a:cs typeface="Geneva" charset="0"/>
                <a:sym typeface="Geneva" charset="0"/>
              </a:rPr>
              <a:t>ovlašteni</a:t>
            </a:r>
            <a:r>
              <a:rPr lang="en-US" altLang="sr-Latn-RS" sz="2391" dirty="0">
                <a:solidFill>
                  <a:srgbClr val="D90B00"/>
                </a:solidFill>
                <a:latin typeface="Century Gothic" panose="020B0502020202020204" pitchFamily="34" charset="0"/>
                <a:cs typeface="Geneva" charset="0"/>
                <a:sym typeface="Geneva" charset="0"/>
              </a:rPr>
              <a:t> </a:t>
            </a:r>
            <a:r>
              <a:rPr lang="en-US" altLang="sr-Latn-RS" sz="2391" dirty="0" err="1">
                <a:solidFill>
                  <a:srgbClr val="D90B00"/>
                </a:solidFill>
                <a:latin typeface="Century Gothic" panose="020B0502020202020204" pitchFamily="34" charset="0"/>
                <a:cs typeface="Geneva" charset="0"/>
                <a:sym typeface="Geneva" charset="0"/>
              </a:rPr>
              <a:t>i</a:t>
            </a:r>
            <a:r>
              <a:rPr lang="en-US" altLang="sr-Latn-RS" sz="2391" dirty="0">
                <a:solidFill>
                  <a:srgbClr val="D90B00"/>
                </a:solidFill>
                <a:latin typeface="Century Gothic" panose="020B0502020202020204" pitchFamily="34" charset="0"/>
                <a:cs typeface="Geneva" charset="0"/>
                <a:sym typeface="Geneva" charset="0"/>
              </a:rPr>
              <a:t> ne </a:t>
            </a:r>
            <a:r>
              <a:rPr lang="en-US" altLang="sr-Latn-RS" sz="2391" dirty="0" err="1">
                <a:solidFill>
                  <a:srgbClr val="D90B00"/>
                </a:solidFill>
                <a:latin typeface="Century Gothic" panose="020B0502020202020204" pitchFamily="34" charset="0"/>
                <a:cs typeface="Geneva" charset="0"/>
                <a:sym typeface="Geneva" charset="0"/>
              </a:rPr>
              <a:t>smiju</a:t>
            </a:r>
            <a:r>
              <a:rPr lang="en-US" altLang="sr-Latn-RS" sz="2391" dirty="0">
                <a:solidFill>
                  <a:srgbClr val="D90B00"/>
                </a:solidFill>
                <a:latin typeface="Century Gothic" panose="020B0502020202020204" pitchFamily="34" charset="0"/>
                <a:cs typeface="Geneva" charset="0"/>
                <a:sym typeface="Geneva" charset="0"/>
              </a:rPr>
              <a:t> </a:t>
            </a:r>
            <a:r>
              <a:rPr lang="en-US" altLang="sr-Latn-RS" sz="2391" dirty="0" err="1">
                <a:solidFill>
                  <a:srgbClr val="D90B00"/>
                </a:solidFill>
                <a:latin typeface="Century Gothic" panose="020B0502020202020204" pitchFamily="34" charset="0"/>
                <a:cs typeface="Geneva" charset="0"/>
                <a:sym typeface="Geneva" charset="0"/>
              </a:rPr>
              <a:t>obavljati</a:t>
            </a:r>
            <a:r>
              <a:rPr lang="en-US" altLang="sr-Latn-RS" sz="2391" dirty="0">
                <a:solidFill>
                  <a:srgbClr val="D90B00"/>
                </a:solidFill>
                <a:latin typeface="Century Gothic" panose="020B0502020202020204" pitchFamily="34" charset="0"/>
                <a:cs typeface="Geneva" charset="0"/>
                <a:sym typeface="Geneva" charset="0"/>
              </a:rPr>
              <a:t> </a:t>
            </a:r>
            <a:r>
              <a:rPr lang="en-US" altLang="sr-Latn-RS" sz="2391" dirty="0" err="1">
                <a:solidFill>
                  <a:srgbClr val="D90B00"/>
                </a:solidFill>
                <a:latin typeface="Century Gothic" panose="020B0502020202020204" pitchFamily="34" charset="0"/>
                <a:cs typeface="Geneva" charset="0"/>
                <a:sym typeface="Geneva" charset="0"/>
              </a:rPr>
              <a:t>poslove</a:t>
            </a:r>
            <a:r>
              <a:rPr lang="en-US" altLang="sr-Latn-RS" sz="2391" dirty="0">
                <a:solidFill>
                  <a:srgbClr val="D90B00"/>
                </a:solidFill>
                <a:latin typeface="Century Gothic" panose="020B0502020202020204" pitchFamily="34" charset="0"/>
                <a:cs typeface="Geneva" charset="0"/>
                <a:sym typeface="Geneva" charset="0"/>
              </a:rPr>
              <a:t> </a:t>
            </a:r>
            <a:r>
              <a:rPr lang="en-US" altLang="sr-Latn-RS" sz="2391" dirty="0" err="1">
                <a:solidFill>
                  <a:srgbClr val="D90B00"/>
                </a:solidFill>
                <a:latin typeface="Century Gothic" panose="020B0502020202020204" pitchFamily="34" charset="0"/>
                <a:cs typeface="Geneva" charset="0"/>
                <a:sym typeface="Geneva" charset="0"/>
              </a:rPr>
              <a:t>privatne</a:t>
            </a:r>
            <a:r>
              <a:rPr lang="en-US" altLang="sr-Latn-RS" sz="2391" dirty="0">
                <a:solidFill>
                  <a:srgbClr val="D90B00"/>
                </a:solidFill>
                <a:latin typeface="Century Gothic" panose="020B0502020202020204" pitchFamily="34" charset="0"/>
                <a:cs typeface="Geneva" charset="0"/>
                <a:sym typeface="Geneva" charset="0"/>
              </a:rPr>
              <a:t> </a:t>
            </a:r>
            <a:r>
              <a:rPr lang="en-US" altLang="sr-Latn-RS" sz="2391" dirty="0" err="1">
                <a:solidFill>
                  <a:srgbClr val="D90B00"/>
                </a:solidFill>
                <a:latin typeface="Century Gothic" panose="020B0502020202020204" pitchFamily="34" charset="0"/>
                <a:cs typeface="Geneva" charset="0"/>
                <a:sym typeface="Geneva" charset="0"/>
              </a:rPr>
              <a:t>zaštite</a:t>
            </a:r>
            <a:endParaRPr lang="en-US" altLang="sr-Latn-RS" sz="2391" dirty="0">
              <a:solidFill>
                <a:srgbClr val="D90B00"/>
              </a:solidFill>
              <a:latin typeface="Century Gothic" panose="020B0502020202020204" pitchFamily="34" charset="0"/>
              <a:cs typeface="Geneva" charset="0"/>
              <a:sym typeface="Geneva" charset="0"/>
            </a:endParaRPr>
          </a:p>
        </p:txBody>
      </p:sp>
    </p:spTree>
    <p:extLst>
      <p:ext uri="{BB962C8B-B14F-4D97-AF65-F5344CB8AC3E}">
        <p14:creationId xmlns:p14="http://schemas.microsoft.com/office/powerpoint/2010/main" val="2952637623"/>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p:cTn id="7" dur="500" fill="hold"/>
                                        <p:tgtEl>
                                          <p:spTgt spid="10243"/>
                                        </p:tgtEl>
                                        <p:attrNameLst>
                                          <p:attrName>ppt_w</p:attrName>
                                        </p:attrNameLst>
                                      </p:cBhvr>
                                      <p:tavLst>
                                        <p:tav tm="0">
                                          <p:val>
                                            <p:strVal val="4*#ppt_w"/>
                                          </p:val>
                                        </p:tav>
                                        <p:tav tm="100000">
                                          <p:val>
                                            <p:strVal val="#ppt_w"/>
                                          </p:val>
                                        </p:tav>
                                      </p:tavLst>
                                    </p:anim>
                                    <p:anim calcmode="lin" valueType="num">
                                      <p:cBhvr>
                                        <p:cTn id="8" dur="500" fill="hold"/>
                                        <p:tgtEl>
                                          <p:spTgt spid="1024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id="{1D952705-7FB3-4CAD-99C5-112267237E4A}"/>
              </a:ext>
            </a:extLst>
          </p:cNvPr>
          <p:cNvSpPr>
            <a:spLocks noGrp="1" noChangeArrowheads="1"/>
          </p:cNvSpPr>
          <p:nvPr>
            <p:ph type="title"/>
          </p:nvPr>
        </p:nvSpPr>
        <p:spPr>
          <a:xfrm>
            <a:off x="335360" y="980728"/>
            <a:ext cx="11521280" cy="864096"/>
          </a:xfrm>
        </p:spPr>
        <p:txBody>
          <a:bodyPr/>
          <a:lstStyle/>
          <a:p>
            <a:pPr lvl="0" eaLnBrk="1" fontAlgn="auto" hangingPunct="1">
              <a:spcBef>
                <a:spcPts val="0"/>
              </a:spcBef>
              <a:spcAft>
                <a:spcPts val="0"/>
              </a:spcAft>
            </a:pPr>
            <a:r>
              <a:rPr lang="en-GB" sz="3600" b="1"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N</a:t>
            </a:r>
            <a:r>
              <a:rPr lang="hr-HR" sz="3600" b="1"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ovi Zakon o privatnoj zaštiti (»Narodne novine«, br. 16/20</a:t>
            </a:r>
            <a:r>
              <a:rPr lang="en-GB" sz="3600" b="1"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br>
              <a:rPr lang="hr-HR" sz="3200" b="1" kern="1200" dirty="0">
                <a:solidFill>
                  <a:prstClr val="black"/>
                </a:solidFill>
                <a:latin typeface="Calibri" panose="020F0502020204030204"/>
                <a:ea typeface="+mn-ea"/>
                <a:cs typeface="+mn-cs"/>
              </a:rPr>
            </a:br>
            <a:endParaRPr lang="en-US" altLang="sr-Latn-RS" dirty="0">
              <a:solidFill>
                <a:srgbClr val="D90B00"/>
              </a:solidFill>
              <a:latin typeface="Comic Sans MS" panose="030F0702030302020204" pitchFamily="66" charset="0"/>
              <a:cs typeface="Kaiti SC Regular" charset="0"/>
              <a:sym typeface="Comic Sans MS" panose="030F0702030302020204" pitchFamily="66" charset="0"/>
            </a:endParaRPr>
          </a:p>
        </p:txBody>
      </p:sp>
      <p:sp>
        <p:nvSpPr>
          <p:cNvPr id="4" name="TextBox 3">
            <a:extLst>
              <a:ext uri="{FF2B5EF4-FFF2-40B4-BE49-F238E27FC236}">
                <a16:creationId xmlns:a16="http://schemas.microsoft.com/office/drawing/2014/main" id="{88E9CB1C-B7B3-44EF-806C-0E7F60BEE64D}"/>
              </a:ext>
            </a:extLst>
          </p:cNvPr>
          <p:cNvSpPr txBox="1"/>
          <p:nvPr/>
        </p:nvSpPr>
        <p:spPr>
          <a:xfrm>
            <a:off x="191344" y="1578613"/>
            <a:ext cx="11809312" cy="489364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Najvažnija novina je svakako sadržana u </a:t>
            </a:r>
            <a:r>
              <a:rPr kumimoji="0" lang="hr-HR" sz="1800" b="1" i="0" u="none" strike="noStrike" kern="1200" cap="none" spc="0" normalizeH="0" baseline="0" noProof="0" dirty="0">
                <a:ln>
                  <a:noFill/>
                </a:ln>
                <a:solidFill>
                  <a:prstClr val="black"/>
                </a:solidFill>
                <a:effectLst/>
                <a:uLnTx/>
                <a:uFillTx/>
                <a:latin typeface="Calibri" panose="020F0502020204030204"/>
                <a:ea typeface="+mn-ea"/>
                <a:cs typeface="+mn-cs"/>
              </a:rPr>
              <a:t>članku 6. stavak 2. </a:t>
            </a: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koji kaže da „Poslove privatne zaštite može javno nuditi i ugovarati </a:t>
            </a:r>
            <a:r>
              <a:rPr kumimoji="0" lang="hr-HR" sz="1800" b="1" i="0" u="none" strike="noStrike" kern="1200" cap="none" spc="0" normalizeH="0" baseline="0" noProof="0" dirty="0">
                <a:ln>
                  <a:noFill/>
                </a:ln>
                <a:solidFill>
                  <a:prstClr val="black"/>
                </a:solidFill>
                <a:effectLst/>
                <a:uLnTx/>
                <a:uFillTx/>
                <a:latin typeface="Calibri" panose="020F0502020204030204"/>
                <a:ea typeface="+mn-ea"/>
                <a:cs typeface="+mn-cs"/>
              </a:rPr>
              <a:t>samo ona pravna osoba i obrtnik </a:t>
            </a: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koji imaju odobrenje za obavljanje djelatnosti privatne zaštite.“, što znači da svaki investitor mora ugovarati projektiranje, ugradnju i servisiranje </a:t>
            </a:r>
            <a:r>
              <a:rPr kumimoji="0" lang="hr-HR" sz="1800" b="1" i="0" u="none" strike="noStrike" kern="1200" cap="none" spc="0" normalizeH="0" baseline="0" noProof="0" dirty="0">
                <a:ln>
                  <a:noFill/>
                </a:ln>
                <a:solidFill>
                  <a:prstClr val="black"/>
                </a:solidFill>
                <a:effectLst/>
                <a:uLnTx/>
                <a:uFillTx/>
                <a:latin typeface="Calibri" panose="020F0502020204030204"/>
                <a:ea typeface="+mn-ea"/>
                <a:cs typeface="+mn-cs"/>
              </a:rPr>
              <a:t>ISKLJUČIVO</a:t>
            </a: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 sa ovlaštenim tvrtkama, koje posjeduju sve potrebne dozvole i certifikate.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U </a:t>
            </a:r>
            <a:r>
              <a:rPr kumimoji="0" lang="hr-HR" sz="1800" b="1" i="0" u="none" strike="noStrike" kern="1200" cap="none" spc="0" normalizeH="0" baseline="0" noProof="0" dirty="0">
                <a:ln>
                  <a:noFill/>
                </a:ln>
                <a:solidFill>
                  <a:prstClr val="black"/>
                </a:solidFill>
                <a:effectLst/>
                <a:uLnTx/>
                <a:uFillTx/>
                <a:latin typeface="Calibri" panose="020F0502020204030204"/>
                <a:ea typeface="+mn-ea"/>
                <a:cs typeface="+mn-cs"/>
              </a:rPr>
              <a:t>članku 3. </a:t>
            </a: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se kaže da je prije uspostave privatne zaštite potrebno izraditi </a:t>
            </a:r>
            <a:r>
              <a:rPr kumimoji="0" lang="hr-HR" sz="1800" b="1" i="0" u="none" strike="noStrike" kern="1200" cap="none" spc="0" normalizeH="0" baseline="0" noProof="0" dirty="0">
                <a:ln>
                  <a:noFill/>
                </a:ln>
                <a:solidFill>
                  <a:prstClr val="black"/>
                </a:solidFill>
                <a:effectLst/>
                <a:uLnTx/>
                <a:uFillTx/>
                <a:latin typeface="Calibri" panose="020F0502020204030204"/>
                <a:ea typeface="+mn-ea"/>
                <a:cs typeface="+mn-cs"/>
              </a:rPr>
              <a:t>prosudbu ugroženosti </a:t>
            </a: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kojom će se odrediti stvarna razina rizika od počinjenja kaznenih djela i ugrožavanja života i imovine osoba u objektu ili na javnoj i drugoj površini, ovisno o vanjskim i unutarnjim faktorima ugroženosti. Takav elaborat mogu raditi </a:t>
            </a:r>
            <a:r>
              <a:rPr kumimoji="0" lang="hr-HR" sz="1800" b="1" i="0" u="none" strike="noStrike" kern="1200" cap="none" spc="0" normalizeH="0" baseline="0" noProof="0" dirty="0">
                <a:ln>
                  <a:noFill/>
                </a:ln>
                <a:solidFill>
                  <a:prstClr val="black"/>
                </a:solidFill>
                <a:effectLst/>
                <a:uLnTx/>
                <a:uFillTx/>
                <a:latin typeface="Calibri" panose="020F0502020204030204"/>
                <a:ea typeface="+mn-ea"/>
                <a:cs typeface="+mn-cs"/>
              </a:rPr>
              <a:t>SAMO ovlaštene tvrtke </a:t>
            </a: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i ovlaštene osobe unutar takve tvrtke. Članak 79. detaljno propisuje na koji način se izrađuje takav elaborat.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hr-HR" sz="1800" b="1" i="0" u="none" strike="noStrike" kern="1200" cap="none" spc="0" normalizeH="0" baseline="0" noProof="0" dirty="0">
                <a:ln>
                  <a:noFill/>
                </a:ln>
                <a:solidFill>
                  <a:prstClr val="black"/>
                </a:solidFill>
                <a:effectLst/>
                <a:uLnTx/>
                <a:uFillTx/>
                <a:latin typeface="Calibri" panose="020F0502020204030204"/>
                <a:ea typeface="+mn-ea"/>
                <a:cs typeface="+mn-cs"/>
              </a:rPr>
              <a:t>Članak 69. </a:t>
            </a: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propisuje da se prije izvedbe tehničke zaštite izrađuje projektna dokumentacija koja se, uz prethodno sastavljenu prosudbu ugroženosti, sastoji od </a:t>
            </a:r>
            <a:r>
              <a:rPr kumimoji="0" lang="hr-HR" sz="1800" b="1" i="0" u="none" strike="noStrike" kern="1200" cap="none" spc="0" normalizeH="0" baseline="0" noProof="0" dirty="0">
                <a:ln>
                  <a:noFill/>
                </a:ln>
                <a:solidFill>
                  <a:prstClr val="black"/>
                </a:solidFill>
                <a:effectLst/>
                <a:uLnTx/>
                <a:uFillTx/>
                <a:latin typeface="Calibri" panose="020F0502020204030204"/>
                <a:ea typeface="+mn-ea"/>
                <a:cs typeface="+mn-cs"/>
              </a:rPr>
              <a:t>sigurnosnog elaborata, projektnog zadatka i izvedbenog projekta</a:t>
            </a: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 a nakon izvedbe tehničke zaštite izrađuje se </a:t>
            </a:r>
            <a:r>
              <a:rPr kumimoji="0" lang="hr-HR" sz="1800" b="1" i="0" u="none" strike="noStrike" kern="1200" cap="none" spc="0" normalizeH="0" baseline="0" noProof="0" dirty="0">
                <a:ln>
                  <a:noFill/>
                </a:ln>
                <a:solidFill>
                  <a:prstClr val="black"/>
                </a:solidFill>
                <a:effectLst/>
                <a:uLnTx/>
                <a:uFillTx/>
                <a:latin typeface="Calibri" panose="020F0502020204030204"/>
                <a:ea typeface="+mn-ea"/>
                <a:cs typeface="+mn-cs"/>
              </a:rPr>
              <a:t>projekt izvedenog stanja</a:t>
            </a: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 koji postaje sastavni dio projektne dokumentacije. Posebno je važno zapamtiti da se projekt sustava tehničke zaštite izrađuje za I. – IV. kategoriju objekata i </a:t>
            </a:r>
            <a:r>
              <a:rPr kumimoji="0" lang="hr-HR" sz="1800" b="1" i="0" u="none" strike="noStrike" kern="1200" cap="none" spc="0" normalizeH="0" baseline="0" noProof="0" dirty="0">
                <a:ln>
                  <a:noFill/>
                </a:ln>
                <a:solidFill>
                  <a:prstClr val="black"/>
                </a:solidFill>
                <a:effectLst/>
                <a:uLnTx/>
                <a:uFillTx/>
                <a:latin typeface="Calibri" panose="020F0502020204030204"/>
                <a:ea typeface="+mn-ea"/>
                <a:cs typeface="+mn-cs"/>
              </a:rPr>
              <a:t>za sve kategorije javnih površina</a:t>
            </a: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 dok se za V. i VI. kategoriju objekata te druge površine otvorenih prostora izrađuje samo prosudba ugroženosti te prijedlog mjera zaštite, koji sadrži elemente projektnog zadatka.</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Ono što svakako nije popularno, ali je nužno,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su</a:t>
            </a: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 i </a:t>
            </a:r>
            <a:r>
              <a:rPr kumimoji="0" lang="pl-PL" sz="1800" b="1" i="0" u="none" strike="noStrike" kern="1200" cap="none" spc="0" normalizeH="0" baseline="0" noProof="0" dirty="0">
                <a:ln>
                  <a:noFill/>
                </a:ln>
                <a:solidFill>
                  <a:prstClr val="black"/>
                </a:solidFill>
                <a:effectLst/>
                <a:uLnTx/>
                <a:uFillTx/>
                <a:latin typeface="Calibri" panose="020F0502020204030204"/>
                <a:ea typeface="+mn-ea"/>
                <a:cs typeface="+mn-cs"/>
              </a:rPr>
              <a:t>član</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ci</a:t>
            </a:r>
            <a:r>
              <a:rPr kumimoji="0" lang="pl-PL" sz="1800" b="1" i="0" u="none" strike="noStrike" kern="1200" cap="none" spc="0" normalizeH="0" baseline="0" noProof="0" dirty="0">
                <a:ln>
                  <a:noFill/>
                </a:ln>
                <a:solidFill>
                  <a:prstClr val="black"/>
                </a:solidFill>
                <a:effectLst/>
                <a:uLnTx/>
                <a:uFillTx/>
                <a:latin typeface="Calibri" panose="020F0502020204030204"/>
                <a:ea typeface="+mn-ea"/>
                <a:cs typeface="+mn-cs"/>
              </a:rPr>
              <a:t> 94.</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95. </a:t>
            </a:r>
            <a:r>
              <a:rPr kumimoji="0" lang="en-GB" sz="1800" b="1"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96.</a:t>
            </a:r>
            <a:r>
              <a:rPr kumimoji="0" lang="pl-PL"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koji propisuj</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u</a:t>
            </a: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 novčane </a:t>
            </a:r>
            <a:r>
              <a:rPr kumimoji="0" lang="pl-PL" sz="1800" b="1" i="0" u="none" strike="noStrike" kern="1200" cap="none" spc="0" normalizeH="0" baseline="0" noProof="0" dirty="0">
                <a:ln>
                  <a:noFill/>
                </a:ln>
                <a:solidFill>
                  <a:prstClr val="black"/>
                </a:solidFill>
                <a:effectLst/>
                <a:uLnTx/>
                <a:uFillTx/>
                <a:latin typeface="Calibri" panose="020F0502020204030204"/>
                <a:ea typeface="+mn-ea"/>
                <a:cs typeface="+mn-cs"/>
              </a:rPr>
              <a:t>kazne</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1" i="0" u="none" strike="noStrike" kern="1200" cap="none" spc="0" normalizeH="0" baseline="0" noProof="0" dirty="0" err="1">
                <a:ln>
                  <a:noFill/>
                </a:ln>
                <a:solidFill>
                  <a:prstClr val="black"/>
                </a:solidFill>
                <a:effectLst/>
                <a:uLnTx/>
                <a:uFillTx/>
                <a:latin typeface="Calibri" panose="020F0502020204030204"/>
                <a:ea typeface="+mn-ea"/>
                <a:cs typeface="+mn-cs"/>
              </a:rPr>
              <a:t>čak</a:t>
            </a:r>
            <a:r>
              <a:rPr kumimoji="0" lang="pl-PL" sz="1800" b="1" i="0" u="none" strike="noStrike" kern="1200" cap="none" spc="0" normalizeH="0" baseline="0" noProof="0" dirty="0">
                <a:ln>
                  <a:noFill/>
                </a:ln>
                <a:solidFill>
                  <a:prstClr val="black"/>
                </a:solidFill>
                <a:effectLst/>
                <a:uLnTx/>
                <a:uFillTx/>
                <a:latin typeface="Calibri" panose="020F0502020204030204"/>
                <a:ea typeface="+mn-ea"/>
                <a:cs typeface="+mn-cs"/>
              </a:rPr>
              <a:t> u iznosu od 40.000,00 do 100.000,00 kuna </a:t>
            </a: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za pravne osobe.</a:t>
            </a: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370270"/>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53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1544" y="659686"/>
            <a:ext cx="8496944" cy="603247"/>
          </a:xfrm>
          <a:prstGeom prst="rect">
            <a:avLst/>
          </a:prstGeom>
        </p:spPr>
        <p:txBody>
          <a:bodyPr vert="horz" wrap="square" lIns="0" tIns="32580" rIns="0" bIns="0" numCol="1" rtlCol="0" anchor="ctr" anchorCtr="0" compatLnSpc="1">
            <a:prstTxWarp prst="textNoShape">
              <a:avLst/>
            </a:prstTxWarp>
            <a:spAutoFit/>
          </a:bodyPr>
          <a:lstStyle/>
          <a:p>
            <a:pPr marL="1183172" marR="4344" indent="-1172855">
              <a:lnSpc>
                <a:spcPts val="4968"/>
              </a:lnSpc>
              <a:spcBef>
                <a:spcPts val="257"/>
              </a:spcBef>
            </a:pPr>
            <a:r>
              <a:rPr sz="3200" b="1" spc="-4" dirty="0">
                <a:latin typeface="Century Gothic" panose="020B0502020202020204" pitchFamily="34" charset="0"/>
              </a:rPr>
              <a:t>Provedba </a:t>
            </a:r>
            <a:r>
              <a:rPr sz="3200" b="1" spc="-4" dirty="0" err="1">
                <a:latin typeface="Century Gothic" panose="020B0502020202020204" pitchFamily="34" charset="0"/>
              </a:rPr>
              <a:t>tehničke</a:t>
            </a:r>
            <a:r>
              <a:rPr sz="3200" b="1" spc="-4" dirty="0">
                <a:latin typeface="Century Gothic" panose="020B0502020202020204" pitchFamily="34" charset="0"/>
              </a:rPr>
              <a:t> </a:t>
            </a:r>
            <a:r>
              <a:rPr sz="3200" b="1" spc="-4" dirty="0" err="1">
                <a:latin typeface="Century Gothic" panose="020B0502020202020204" pitchFamily="34" charset="0"/>
              </a:rPr>
              <a:t>zaštite</a:t>
            </a:r>
            <a:r>
              <a:rPr lang="en-GB" sz="3200" b="1" spc="-4" dirty="0">
                <a:latin typeface="Century Gothic" panose="020B0502020202020204" pitchFamily="34" charset="0"/>
              </a:rPr>
              <a:t> </a:t>
            </a:r>
            <a:r>
              <a:rPr sz="3200" b="1" spc="-4" dirty="0" err="1">
                <a:latin typeface="Century Gothic" panose="020B0502020202020204" pitchFamily="34" charset="0"/>
              </a:rPr>
              <a:t>podrazumijeva</a:t>
            </a:r>
            <a:r>
              <a:rPr lang="en-GB" sz="3200" b="1" spc="-4" dirty="0">
                <a:latin typeface="Century Gothic" panose="020B0502020202020204" pitchFamily="34" charset="0"/>
              </a:rPr>
              <a:t>:</a:t>
            </a:r>
            <a:endParaRPr sz="3200" b="1" dirty="0">
              <a:latin typeface="Century Gothic" panose="020B0502020202020204" pitchFamily="34" charset="0"/>
            </a:endParaRPr>
          </a:p>
        </p:txBody>
      </p:sp>
      <p:sp>
        <p:nvSpPr>
          <p:cNvPr id="3" name="object 3"/>
          <p:cNvSpPr txBox="1"/>
          <p:nvPr/>
        </p:nvSpPr>
        <p:spPr>
          <a:xfrm>
            <a:off x="2294937" y="1718572"/>
            <a:ext cx="7587239" cy="3889586"/>
          </a:xfrm>
          <a:prstGeom prst="rect">
            <a:avLst/>
          </a:prstGeom>
        </p:spPr>
        <p:txBody>
          <a:bodyPr vert="horz" wrap="square" lIns="0" tIns="9774" rIns="0" bIns="0" rtlCol="0">
            <a:spAutoFit/>
          </a:bodyPr>
          <a:lstStyle/>
          <a:p>
            <a:pPr marL="441993" marR="4344" indent="-431676">
              <a:lnSpc>
                <a:spcPct val="101499"/>
              </a:lnSpc>
              <a:spcBef>
                <a:spcPts val="77"/>
              </a:spcBef>
              <a:buAutoNum type="arabicPeriod"/>
              <a:tabLst>
                <a:tab pos="441993" algn="l"/>
                <a:tab pos="442536" algn="l"/>
              </a:tabLst>
            </a:pPr>
            <a:r>
              <a:rPr lang="en-GB" sz="2223" b="0" spc="13" dirty="0">
                <a:latin typeface="Century Gothic" panose="020B0502020202020204" pitchFamily="34" charset="0"/>
                <a:cs typeface="Calibri"/>
              </a:rPr>
              <a:t>I</a:t>
            </a:r>
            <a:r>
              <a:rPr lang="hr-HR" sz="2223" b="0" spc="13" dirty="0">
                <a:latin typeface="Century Gothic" panose="020B0502020202020204" pitchFamily="34" charset="0"/>
                <a:cs typeface="Calibri"/>
              </a:rPr>
              <a:t>zradu prosudbe ugroženosti sa snimkom postojećeg stanja štićenog objekta ili javne i druge površine s analizom opasnosti;</a:t>
            </a:r>
          </a:p>
          <a:p>
            <a:pPr marL="441993" marR="4344" indent="-431676">
              <a:lnSpc>
                <a:spcPct val="101499"/>
              </a:lnSpc>
              <a:spcBef>
                <a:spcPts val="77"/>
              </a:spcBef>
              <a:buAutoNum type="arabicPeriod"/>
              <a:tabLst>
                <a:tab pos="441993" algn="l"/>
                <a:tab pos="442536" algn="l"/>
              </a:tabLst>
            </a:pPr>
            <a:r>
              <a:rPr lang="en-GB" sz="2223" b="0" spc="13" dirty="0">
                <a:latin typeface="Century Gothic" panose="020B0502020202020204" pitchFamily="34" charset="0"/>
                <a:cs typeface="Calibri"/>
              </a:rPr>
              <a:t>I</a:t>
            </a:r>
            <a:r>
              <a:rPr lang="hr-HR" sz="2223" b="0" spc="13" dirty="0">
                <a:latin typeface="Century Gothic" panose="020B0502020202020204" pitchFamily="34" charset="0"/>
                <a:cs typeface="Calibri"/>
              </a:rPr>
              <a:t>zradu sigurnosnog elaborata;</a:t>
            </a:r>
          </a:p>
          <a:p>
            <a:pPr marL="441993" marR="4344" indent="-431676">
              <a:lnSpc>
                <a:spcPct val="101499"/>
              </a:lnSpc>
              <a:spcBef>
                <a:spcPts val="77"/>
              </a:spcBef>
              <a:buAutoNum type="arabicPeriod"/>
              <a:tabLst>
                <a:tab pos="441993" algn="l"/>
                <a:tab pos="442536" algn="l"/>
              </a:tabLst>
            </a:pPr>
            <a:r>
              <a:rPr lang="en-GB" sz="2223" b="0" spc="13" dirty="0">
                <a:latin typeface="Century Gothic" panose="020B0502020202020204" pitchFamily="34" charset="0"/>
                <a:cs typeface="Calibri"/>
              </a:rPr>
              <a:t>D</a:t>
            </a:r>
            <a:r>
              <a:rPr lang="hr-HR" sz="2223" b="0" spc="13" dirty="0">
                <a:latin typeface="Century Gothic" panose="020B0502020202020204" pitchFamily="34" charset="0"/>
                <a:cs typeface="Calibri"/>
              </a:rPr>
              <a:t>efiniranje projektnog zadatka;</a:t>
            </a:r>
          </a:p>
          <a:p>
            <a:pPr marL="441993" marR="4344" indent="-431676">
              <a:lnSpc>
                <a:spcPct val="101499"/>
              </a:lnSpc>
              <a:spcBef>
                <a:spcPts val="77"/>
              </a:spcBef>
              <a:buAutoNum type="arabicPeriod"/>
              <a:tabLst>
                <a:tab pos="441993" algn="l"/>
                <a:tab pos="442536" algn="l"/>
              </a:tabLst>
            </a:pPr>
            <a:r>
              <a:rPr lang="en-GB" sz="2223" b="0" spc="13" dirty="0">
                <a:latin typeface="Century Gothic" panose="020B0502020202020204" pitchFamily="34" charset="0"/>
                <a:cs typeface="Calibri"/>
              </a:rPr>
              <a:t>P</a:t>
            </a:r>
            <a:r>
              <a:rPr lang="hr-HR" sz="2223" b="0" spc="13" dirty="0">
                <a:latin typeface="Century Gothic" panose="020B0502020202020204" pitchFamily="34" charset="0"/>
                <a:cs typeface="Calibri"/>
              </a:rPr>
              <a:t>rojektiranje tehničke zaštite;</a:t>
            </a:r>
          </a:p>
          <a:p>
            <a:pPr marL="441993" marR="4344" indent="-431676">
              <a:lnSpc>
                <a:spcPct val="101499"/>
              </a:lnSpc>
              <a:spcBef>
                <a:spcPts val="77"/>
              </a:spcBef>
              <a:buAutoNum type="arabicPeriod"/>
              <a:tabLst>
                <a:tab pos="441993" algn="l"/>
                <a:tab pos="442536" algn="l"/>
              </a:tabLst>
            </a:pPr>
            <a:r>
              <a:rPr lang="en-GB" sz="2223" b="0" spc="13" dirty="0">
                <a:latin typeface="Century Gothic" panose="020B0502020202020204" pitchFamily="34" charset="0"/>
                <a:cs typeface="Calibri"/>
              </a:rPr>
              <a:t>I</a:t>
            </a:r>
            <a:r>
              <a:rPr lang="hr-HR" sz="2223" b="0" spc="13" dirty="0">
                <a:latin typeface="Century Gothic" panose="020B0502020202020204" pitchFamily="34" charset="0"/>
                <a:cs typeface="Calibri"/>
              </a:rPr>
              <a:t>zvedbu tehničke zaštite;</a:t>
            </a:r>
          </a:p>
          <a:p>
            <a:pPr marL="441993" marR="4344" indent="-431676">
              <a:lnSpc>
                <a:spcPct val="101499"/>
              </a:lnSpc>
              <a:spcBef>
                <a:spcPts val="77"/>
              </a:spcBef>
              <a:buAutoNum type="arabicPeriod"/>
              <a:tabLst>
                <a:tab pos="441993" algn="l"/>
                <a:tab pos="442536" algn="l"/>
              </a:tabLst>
            </a:pPr>
            <a:r>
              <a:rPr lang="en-GB" sz="2223" b="0" spc="13" dirty="0">
                <a:latin typeface="Century Gothic" panose="020B0502020202020204" pitchFamily="34" charset="0"/>
                <a:cs typeface="Calibri"/>
              </a:rPr>
              <a:t>S</a:t>
            </a:r>
            <a:r>
              <a:rPr lang="hr-HR" sz="2223" b="0" spc="13" dirty="0">
                <a:latin typeface="Century Gothic" panose="020B0502020202020204" pitchFamily="34" charset="0"/>
                <a:cs typeface="Calibri"/>
              </a:rPr>
              <a:t>tručni nadzor nad izvedbom radova;</a:t>
            </a:r>
          </a:p>
          <a:p>
            <a:pPr marL="441993" marR="4344" indent="-431676">
              <a:lnSpc>
                <a:spcPct val="101499"/>
              </a:lnSpc>
              <a:spcBef>
                <a:spcPts val="77"/>
              </a:spcBef>
              <a:buAutoNum type="arabicPeriod"/>
              <a:tabLst>
                <a:tab pos="441993" algn="l"/>
                <a:tab pos="442536" algn="l"/>
              </a:tabLst>
            </a:pPr>
            <a:r>
              <a:rPr lang="en-GB" sz="2223" b="0" spc="13" dirty="0">
                <a:latin typeface="Century Gothic" panose="020B0502020202020204" pitchFamily="34" charset="0"/>
                <a:cs typeface="Calibri"/>
              </a:rPr>
              <a:t>T</a:t>
            </a:r>
            <a:r>
              <a:rPr lang="hr-HR" sz="2223" b="0" spc="13" dirty="0">
                <a:latin typeface="Century Gothic" panose="020B0502020202020204" pitchFamily="34" charset="0"/>
                <a:cs typeface="Calibri"/>
              </a:rPr>
              <a:t>ehnički prijem;</a:t>
            </a:r>
          </a:p>
          <a:p>
            <a:pPr marL="441993" marR="4344" indent="-431676">
              <a:lnSpc>
                <a:spcPct val="101499"/>
              </a:lnSpc>
              <a:spcBef>
                <a:spcPts val="77"/>
              </a:spcBef>
              <a:buAutoNum type="arabicPeriod"/>
              <a:tabLst>
                <a:tab pos="441993" algn="l"/>
                <a:tab pos="442536" algn="l"/>
              </a:tabLst>
            </a:pPr>
            <a:r>
              <a:rPr lang="en-GB" sz="2223" b="0" spc="13" dirty="0">
                <a:latin typeface="Century Gothic" panose="020B0502020202020204" pitchFamily="34" charset="0"/>
                <a:cs typeface="Calibri"/>
              </a:rPr>
              <a:t>O</a:t>
            </a:r>
            <a:r>
              <a:rPr lang="hr-HR" sz="2223" b="0" spc="13" dirty="0">
                <a:latin typeface="Century Gothic" panose="020B0502020202020204" pitchFamily="34" charset="0"/>
                <a:cs typeface="Calibri"/>
              </a:rPr>
              <a:t>državanje i servisiranje tehničke zaštite;</a:t>
            </a:r>
          </a:p>
          <a:p>
            <a:pPr marL="441993" marR="4344" indent="-431676">
              <a:lnSpc>
                <a:spcPct val="101499"/>
              </a:lnSpc>
              <a:spcBef>
                <a:spcPts val="77"/>
              </a:spcBef>
              <a:buAutoNum type="arabicPeriod"/>
              <a:tabLst>
                <a:tab pos="441993" algn="l"/>
                <a:tab pos="442536" algn="l"/>
              </a:tabLst>
            </a:pPr>
            <a:r>
              <a:rPr lang="en-GB" sz="2223" b="0" spc="13" dirty="0">
                <a:latin typeface="Century Gothic" panose="020B0502020202020204" pitchFamily="34" charset="0"/>
                <a:cs typeface="Calibri"/>
              </a:rPr>
              <a:t>U</a:t>
            </a:r>
            <a:r>
              <a:rPr lang="hr-HR" sz="2223" b="0" spc="13" dirty="0">
                <a:latin typeface="Century Gothic" panose="020B0502020202020204" pitchFamily="34" charset="0"/>
                <a:cs typeface="Calibri"/>
              </a:rPr>
              <a:t>porabu tehničke zaštite.</a:t>
            </a:r>
            <a:endParaRPr sz="2223" b="0" dirty="0">
              <a:latin typeface="Century Gothic" panose="020B0502020202020204" pitchFamily="34" charset="0"/>
              <a:cs typeface="Calibri"/>
            </a:endParaRPr>
          </a:p>
        </p:txBody>
      </p:sp>
    </p:spTree>
  </p:cSld>
  <p:clrMapOvr>
    <a:masterClrMapping/>
  </p:clrMapOvr>
  <p:transition>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7531AF74-F93F-4758-B0ED-51E3C2B91AD2}"/>
              </a:ext>
            </a:extLst>
          </p:cNvPr>
          <p:cNvSpPr>
            <a:spLocks noGrp="1" noChangeArrowheads="1"/>
          </p:cNvSpPr>
          <p:nvPr>
            <p:ph type="title"/>
          </p:nvPr>
        </p:nvSpPr>
        <p:spPr>
          <a:xfrm>
            <a:off x="2711625" y="548680"/>
            <a:ext cx="6234285" cy="910828"/>
          </a:xfrm>
        </p:spPr>
        <p:txBody>
          <a:bodyPr/>
          <a:lstStyle/>
          <a:p>
            <a:pPr eaLnBrk="1" hangingPunct="1">
              <a:defRPr/>
            </a:pPr>
            <a:r>
              <a:rPr lang="en-US" altLang="x-none" b="1" dirty="0" err="1">
                <a:latin typeface="Century Gothic" panose="020B0502020202020204" pitchFamily="34" charset="0"/>
                <a:sym typeface="Calibri" charset="0"/>
              </a:rPr>
              <a:t>Potrebna</a:t>
            </a:r>
            <a:r>
              <a:rPr lang="en-US" altLang="x-none" b="1" dirty="0">
                <a:latin typeface="Century Gothic" panose="020B0502020202020204" pitchFamily="34" charset="0"/>
                <a:sym typeface="Calibri" charset="0"/>
              </a:rPr>
              <a:t> </a:t>
            </a:r>
            <a:r>
              <a:rPr lang="en-US" altLang="x-none" b="1" dirty="0" err="1">
                <a:latin typeface="Century Gothic" panose="020B0502020202020204" pitchFamily="34" charset="0"/>
                <a:sym typeface="Calibri" charset="0"/>
              </a:rPr>
              <a:t>dokumentacija</a:t>
            </a:r>
            <a:endParaRPr lang="en-US" altLang="x-none" b="1" dirty="0">
              <a:latin typeface="Century Gothic" panose="020B0502020202020204" pitchFamily="34" charset="0"/>
              <a:sym typeface="Calibri" charset="0"/>
            </a:endParaRPr>
          </a:p>
        </p:txBody>
      </p:sp>
      <p:sp>
        <p:nvSpPr>
          <p:cNvPr id="11266" name="Rectangle 2">
            <a:extLst>
              <a:ext uri="{FF2B5EF4-FFF2-40B4-BE49-F238E27FC236}">
                <a16:creationId xmlns:a16="http://schemas.microsoft.com/office/drawing/2014/main" id="{2A9CE81E-F3E5-4AA9-AEB9-6D9EC97C909B}"/>
              </a:ext>
            </a:extLst>
          </p:cNvPr>
          <p:cNvSpPr>
            <a:spLocks noGrp="1" noChangeArrowheads="1"/>
          </p:cNvSpPr>
          <p:nvPr>
            <p:ph type="body" idx="1"/>
          </p:nvPr>
        </p:nvSpPr>
        <p:spPr>
          <a:xfrm>
            <a:off x="1703513" y="1700808"/>
            <a:ext cx="8590359" cy="4464496"/>
          </a:xfrm>
        </p:spPr>
        <p:txBody>
          <a:bodyPr/>
          <a:lstStyle/>
          <a:p>
            <a:pPr marL="625056" eaLnBrk="1" hangingPunct="1">
              <a:spcBef>
                <a:spcPct val="0"/>
              </a:spcBef>
            </a:pPr>
            <a:r>
              <a:rPr lang="en-US" altLang="sr-Latn-RS" sz="2200" dirty="0">
                <a:latin typeface="Century Gothic" panose="020B0502020202020204" pitchFamily="34" charset="0"/>
              </a:rPr>
              <a:t>L.S. </a:t>
            </a:r>
            <a:r>
              <a:rPr lang="en-US" altLang="sr-Latn-RS" sz="2200" dirty="0" err="1">
                <a:latin typeface="Century Gothic" panose="020B0502020202020204" pitchFamily="34" charset="0"/>
              </a:rPr>
              <a:t>upućuje</a:t>
            </a:r>
            <a:r>
              <a:rPr lang="en-US" altLang="sr-Latn-RS" sz="2200" dirty="0">
                <a:latin typeface="Century Gothic" panose="020B0502020202020204" pitchFamily="34" charset="0"/>
              </a:rPr>
              <a:t> P.U. </a:t>
            </a:r>
            <a:r>
              <a:rPr lang="en-US" altLang="sr-Latn-RS" sz="2200" b="1" dirty="0">
                <a:latin typeface="Century Gothic" panose="020B0502020202020204" pitchFamily="34" charset="0"/>
              </a:rPr>
              <a:t>“</a:t>
            </a:r>
            <a:r>
              <a:rPr lang="en-US" altLang="sr-Latn-RS" sz="2200" b="1" u="sng" dirty="0" err="1">
                <a:latin typeface="Century Gothic" panose="020B0502020202020204" pitchFamily="34" charset="0"/>
              </a:rPr>
              <a:t>Prijedlog</a:t>
            </a:r>
            <a:r>
              <a:rPr lang="en-US" altLang="sr-Latn-RS" sz="2200" b="1" u="sng" dirty="0">
                <a:latin typeface="Century Gothic" panose="020B0502020202020204" pitchFamily="34" charset="0"/>
              </a:rPr>
              <a:t> za </a:t>
            </a:r>
            <a:r>
              <a:rPr lang="en-US" altLang="sr-Latn-RS" sz="2200" b="1" u="sng" dirty="0" err="1">
                <a:latin typeface="Century Gothic" panose="020B0502020202020204" pitchFamily="34" charset="0"/>
              </a:rPr>
              <a:t>izdavanje</a:t>
            </a:r>
            <a:r>
              <a:rPr lang="en-US" altLang="sr-Latn-RS" sz="2200" b="1" u="sng" dirty="0">
                <a:latin typeface="Century Gothic" panose="020B0502020202020204" pitchFamily="34" charset="0"/>
              </a:rPr>
              <a:t> </a:t>
            </a:r>
            <a:r>
              <a:rPr lang="en-US" altLang="sr-Latn-RS" sz="2200" b="1" u="sng" dirty="0" err="1">
                <a:latin typeface="Century Gothic" panose="020B0502020202020204" pitchFamily="34" charset="0"/>
              </a:rPr>
              <a:t>odobrenja</a:t>
            </a:r>
            <a:r>
              <a:rPr lang="en-US" altLang="sr-Latn-RS" sz="2200" b="1" u="sng" dirty="0">
                <a:latin typeface="Century Gothic" panose="020B0502020202020204" pitchFamily="34" charset="0"/>
              </a:rPr>
              <a:t>”</a:t>
            </a:r>
            <a:endParaRPr lang="en-US" altLang="sr-Latn-RS" sz="2200" b="1" dirty="0">
              <a:latin typeface="Century Gothic" panose="020B0502020202020204" pitchFamily="34" charset="0"/>
            </a:endParaRPr>
          </a:p>
          <a:p>
            <a:pPr marL="937584" lvl="1" eaLnBrk="1" hangingPunct="1">
              <a:spcBef>
                <a:spcPct val="0"/>
              </a:spcBef>
            </a:pPr>
            <a:r>
              <a:rPr lang="en-US" altLang="sr-Latn-RS" sz="2200" b="1" dirty="0" err="1">
                <a:latin typeface="Century Gothic" panose="020B0502020202020204" pitchFamily="34" charset="0"/>
              </a:rPr>
              <a:t>Sigurnosna</a:t>
            </a:r>
            <a:r>
              <a:rPr lang="en-US" altLang="sr-Latn-RS" sz="2200" b="1" dirty="0">
                <a:latin typeface="Century Gothic" panose="020B0502020202020204" pitchFamily="34" charset="0"/>
              </a:rPr>
              <a:t> </a:t>
            </a:r>
            <a:r>
              <a:rPr lang="en-US" altLang="sr-Latn-RS" sz="2200" b="1" dirty="0" err="1">
                <a:latin typeface="Century Gothic" panose="020B0502020202020204" pitchFamily="34" charset="0"/>
              </a:rPr>
              <a:t>prosudba</a:t>
            </a:r>
            <a:r>
              <a:rPr lang="en-US" altLang="sr-Latn-RS" sz="2200" b="1" dirty="0">
                <a:latin typeface="Century Gothic" panose="020B0502020202020204" pitchFamily="34" charset="0"/>
              </a:rPr>
              <a:t> </a:t>
            </a:r>
            <a:r>
              <a:rPr lang="en-US" altLang="sr-Latn-RS" sz="2200" b="1" dirty="0" err="1">
                <a:latin typeface="Century Gothic" panose="020B0502020202020204" pitchFamily="34" charset="0"/>
              </a:rPr>
              <a:t>ugroženih</a:t>
            </a:r>
            <a:r>
              <a:rPr lang="en-US" altLang="sr-Latn-RS" sz="2200" b="1" dirty="0">
                <a:latin typeface="Century Gothic" panose="020B0502020202020204" pitchFamily="34" charset="0"/>
              </a:rPr>
              <a:t> </a:t>
            </a:r>
            <a:r>
              <a:rPr lang="en-US" altLang="sr-Latn-RS" sz="2200" b="1" dirty="0" err="1">
                <a:latin typeface="Century Gothic" panose="020B0502020202020204" pitchFamily="34" charset="0"/>
              </a:rPr>
              <a:t>dobara</a:t>
            </a:r>
            <a:r>
              <a:rPr lang="en-US" altLang="sr-Latn-RS" sz="2200" dirty="0">
                <a:latin typeface="Century Gothic" panose="020B0502020202020204" pitchFamily="34" charset="0"/>
              </a:rPr>
              <a:t>:</a:t>
            </a:r>
          </a:p>
          <a:p>
            <a:pPr marL="1250112" lvl="2" eaLnBrk="1" hangingPunct="1">
              <a:spcBef>
                <a:spcPct val="0"/>
              </a:spcBef>
            </a:pPr>
            <a:r>
              <a:rPr lang="en-US" altLang="sr-Latn-RS" sz="2200" dirty="0" err="1">
                <a:latin typeface="Century Gothic" panose="020B0502020202020204" pitchFamily="34" charset="0"/>
              </a:rPr>
              <a:t>skica</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javne</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površine</a:t>
            </a:r>
            <a:r>
              <a:rPr lang="en-US" altLang="sr-Latn-RS" sz="2200" dirty="0">
                <a:latin typeface="Century Gothic" panose="020B0502020202020204" pitchFamily="34" charset="0"/>
              </a:rPr>
              <a:t> s </a:t>
            </a:r>
            <a:r>
              <a:rPr lang="en-US" altLang="sr-Latn-RS" sz="2200" dirty="0" err="1">
                <a:latin typeface="Century Gothic" panose="020B0502020202020204" pitchFamily="34" charset="0"/>
              </a:rPr>
              <a:t>jasno</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ucrtanim</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perimetrom</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štićenja</a:t>
            </a:r>
            <a:r>
              <a:rPr lang="en-US" altLang="sr-Latn-RS" sz="2200" dirty="0">
                <a:latin typeface="Century Gothic" panose="020B0502020202020204" pitchFamily="34" charset="0"/>
              </a:rPr>
              <a:t>,</a:t>
            </a:r>
          </a:p>
          <a:p>
            <a:pPr marL="1250112" lvl="2" eaLnBrk="1" hangingPunct="1">
              <a:spcBef>
                <a:spcPct val="0"/>
              </a:spcBef>
            </a:pPr>
            <a:r>
              <a:rPr lang="en-US" altLang="sr-Latn-RS" sz="2200" dirty="0" err="1">
                <a:latin typeface="Century Gothic" panose="020B0502020202020204" pitchFamily="34" charset="0"/>
              </a:rPr>
              <a:t>katastarsku</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i</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drugu</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dokumentaciju</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kojom</a:t>
            </a:r>
            <a:r>
              <a:rPr lang="en-US" altLang="sr-Latn-RS" sz="2200" dirty="0">
                <a:latin typeface="Century Gothic" panose="020B0502020202020204" pitchFamily="34" charset="0"/>
              </a:rPr>
              <a:t> se </a:t>
            </a:r>
            <a:r>
              <a:rPr lang="en-US" altLang="sr-Latn-RS" sz="2200" dirty="0" err="1">
                <a:latin typeface="Century Gothic" panose="020B0502020202020204" pitchFamily="34" charset="0"/>
              </a:rPr>
              <a:t>dokazuje</a:t>
            </a:r>
            <a:r>
              <a:rPr lang="en-US" altLang="sr-Latn-RS" sz="2200" dirty="0">
                <a:latin typeface="Century Gothic" panose="020B0502020202020204" pitchFamily="34" charset="0"/>
              </a:rPr>
              <a:t> status </a:t>
            </a:r>
            <a:r>
              <a:rPr lang="en-US" altLang="sr-Latn-RS" sz="2200" dirty="0" err="1">
                <a:latin typeface="Century Gothic" panose="020B0502020202020204" pitchFamily="34" charset="0"/>
              </a:rPr>
              <a:t>javne</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površine</a:t>
            </a:r>
            <a:r>
              <a:rPr lang="en-US" altLang="sr-Latn-RS" sz="2200" dirty="0">
                <a:latin typeface="Century Gothic" panose="020B0502020202020204" pitchFamily="34" charset="0"/>
              </a:rPr>
              <a:t>.</a:t>
            </a:r>
          </a:p>
          <a:p>
            <a:pPr marL="937584" lvl="1" eaLnBrk="1" hangingPunct="1">
              <a:spcBef>
                <a:spcPct val="0"/>
              </a:spcBef>
            </a:pPr>
            <a:r>
              <a:rPr lang="en-US" altLang="sr-Latn-RS" sz="2200" b="1" dirty="0">
                <a:latin typeface="Century Gothic" panose="020B0502020202020204" pitchFamily="34" charset="0"/>
              </a:rPr>
              <a:t>Plan </a:t>
            </a:r>
            <a:r>
              <a:rPr lang="en-US" altLang="sr-Latn-RS" sz="2200" b="1" dirty="0" err="1">
                <a:latin typeface="Century Gothic" panose="020B0502020202020204" pitchFamily="34" charset="0"/>
              </a:rPr>
              <a:t>štićenja</a:t>
            </a:r>
            <a:r>
              <a:rPr lang="en-US" altLang="sr-Latn-RS" sz="2200" b="1" dirty="0">
                <a:latin typeface="Century Gothic" panose="020B0502020202020204" pitchFamily="34" charset="0"/>
              </a:rPr>
              <a:t> </a:t>
            </a:r>
            <a:r>
              <a:rPr lang="en-US" altLang="sr-Latn-RS" sz="2200" b="1" dirty="0" err="1">
                <a:latin typeface="Century Gothic" panose="020B0502020202020204" pitchFamily="34" charset="0"/>
              </a:rPr>
              <a:t>javne</a:t>
            </a:r>
            <a:r>
              <a:rPr lang="en-US" altLang="sr-Latn-RS" sz="2200" b="1" dirty="0">
                <a:latin typeface="Century Gothic" panose="020B0502020202020204" pitchFamily="34" charset="0"/>
              </a:rPr>
              <a:t> </a:t>
            </a:r>
            <a:r>
              <a:rPr lang="en-US" altLang="sr-Latn-RS" sz="2200" b="1" dirty="0" err="1">
                <a:latin typeface="Century Gothic" panose="020B0502020202020204" pitchFamily="34" charset="0"/>
              </a:rPr>
              <a:t>površine</a:t>
            </a:r>
            <a:r>
              <a:rPr lang="en-US" altLang="sr-Latn-RS" sz="2200" b="1" dirty="0">
                <a:latin typeface="Century Gothic" panose="020B0502020202020204" pitchFamily="34" charset="0"/>
              </a:rPr>
              <a:t> </a:t>
            </a:r>
            <a:r>
              <a:rPr lang="en-US" altLang="sr-Latn-RS" sz="2200" dirty="0" err="1">
                <a:latin typeface="Century Gothic" panose="020B0502020202020204" pitchFamily="34" charset="0"/>
              </a:rPr>
              <a:t>sa</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željenim</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načinom</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štićenja</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tjelesna</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i</a:t>
            </a:r>
            <a:r>
              <a:rPr lang="en-US" altLang="sr-Latn-RS" sz="2200" dirty="0">
                <a:latin typeface="Century Gothic" panose="020B0502020202020204" pitchFamily="34" charset="0"/>
              </a:rPr>
              <a:t>/</a:t>
            </a:r>
            <a:r>
              <a:rPr lang="en-US" altLang="sr-Latn-RS" sz="2200" dirty="0" err="1">
                <a:latin typeface="Century Gothic" panose="020B0502020202020204" pitchFamily="34" charset="0"/>
              </a:rPr>
              <a:t>ili</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tehnička</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zaštita</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kakva</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točno</a:t>
            </a:r>
            <a:r>
              <a:rPr lang="en-US" altLang="sr-Latn-RS" sz="2200" dirty="0">
                <a:latin typeface="Century Gothic" panose="020B0502020202020204" pitchFamily="34" charset="0"/>
              </a:rPr>
              <a:t>,...)</a:t>
            </a:r>
          </a:p>
          <a:p>
            <a:pPr marL="937584" lvl="1" eaLnBrk="1" hangingPunct="1">
              <a:spcBef>
                <a:spcPct val="0"/>
              </a:spcBef>
            </a:pPr>
            <a:r>
              <a:rPr lang="en-US" altLang="sr-Latn-RS" sz="2200" b="1" u="sng" dirty="0" err="1">
                <a:latin typeface="Century Gothic" panose="020B0502020202020204" pitchFamily="34" charset="0"/>
              </a:rPr>
              <a:t>Naziv</a:t>
            </a:r>
            <a:r>
              <a:rPr lang="en-US" altLang="sr-Latn-RS" sz="2200" b="1" u="sng" dirty="0">
                <a:latin typeface="Century Gothic" panose="020B0502020202020204" pitchFamily="34" charset="0"/>
              </a:rPr>
              <a:t> </a:t>
            </a:r>
            <a:r>
              <a:rPr lang="en-US" altLang="sr-Latn-RS" sz="2200" b="1" u="sng" dirty="0" err="1">
                <a:latin typeface="Century Gothic" panose="020B0502020202020204" pitchFamily="34" charset="0"/>
              </a:rPr>
              <a:t>pravne</a:t>
            </a:r>
            <a:r>
              <a:rPr lang="en-US" altLang="sr-Latn-RS" sz="2200" b="1" u="sng" dirty="0">
                <a:latin typeface="Century Gothic" panose="020B0502020202020204" pitchFamily="34" charset="0"/>
              </a:rPr>
              <a:t> </a:t>
            </a:r>
            <a:r>
              <a:rPr lang="en-US" altLang="sr-Latn-RS" sz="2200" b="1" u="sng" dirty="0" err="1">
                <a:latin typeface="Century Gothic" panose="020B0502020202020204" pitchFamily="34" charset="0"/>
              </a:rPr>
              <a:t>osobe</a:t>
            </a:r>
            <a:r>
              <a:rPr lang="en-US" altLang="sr-Latn-RS" sz="2200" b="1" u="sng" dirty="0">
                <a:latin typeface="Century Gothic" panose="020B0502020202020204" pitchFamily="34" charset="0"/>
              </a:rPr>
              <a:t> </a:t>
            </a:r>
            <a:r>
              <a:rPr lang="en-US" altLang="sr-Latn-RS" sz="2200" b="1" u="sng" dirty="0" err="1">
                <a:latin typeface="Century Gothic" panose="020B0502020202020204" pitchFamily="34" charset="0"/>
              </a:rPr>
              <a:t>ili</a:t>
            </a:r>
            <a:r>
              <a:rPr lang="en-US" altLang="sr-Latn-RS" sz="2200" b="1" u="sng" dirty="0">
                <a:latin typeface="Century Gothic" panose="020B0502020202020204" pitchFamily="34" charset="0"/>
              </a:rPr>
              <a:t> </a:t>
            </a:r>
            <a:r>
              <a:rPr lang="en-US" altLang="sr-Latn-RS" sz="2200" b="1" u="sng" dirty="0" err="1">
                <a:latin typeface="Century Gothic" panose="020B0502020202020204" pitchFamily="34" charset="0"/>
              </a:rPr>
              <a:t>obrta</a:t>
            </a:r>
            <a:r>
              <a:rPr lang="en-US" altLang="sr-Latn-RS" sz="2200" b="1" dirty="0">
                <a:latin typeface="Century Gothic" panose="020B0502020202020204" pitchFamily="34" charset="0"/>
              </a:rPr>
              <a:t> </a:t>
            </a:r>
            <a:r>
              <a:rPr lang="en-US" altLang="sr-Latn-RS" sz="2200" dirty="0" err="1">
                <a:latin typeface="Century Gothic" panose="020B0502020202020204" pitchFamily="34" charset="0"/>
              </a:rPr>
              <a:t>koji</a:t>
            </a:r>
            <a:r>
              <a:rPr lang="en-US" altLang="sr-Latn-RS" sz="2200" dirty="0">
                <a:latin typeface="Century Gothic" panose="020B0502020202020204" pitchFamily="34" charset="0"/>
              </a:rPr>
              <a:t> bi </a:t>
            </a:r>
            <a:r>
              <a:rPr lang="en-US" altLang="sr-Latn-RS" sz="2200" dirty="0" err="1">
                <a:latin typeface="Century Gothic" panose="020B0502020202020204" pitchFamily="34" charset="0"/>
              </a:rPr>
              <a:t>obavljao</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poslove</a:t>
            </a:r>
            <a:endParaRPr lang="en-US" altLang="sr-Latn-RS" sz="2200" dirty="0">
              <a:latin typeface="Century Gothic" panose="020B0502020202020204" pitchFamily="34" charset="0"/>
            </a:endParaRPr>
          </a:p>
          <a:p>
            <a:pPr marL="625056" eaLnBrk="1" hangingPunct="1">
              <a:spcBef>
                <a:spcPct val="0"/>
              </a:spcBef>
            </a:pPr>
            <a:endParaRPr lang="en-US" altLang="sr-Latn-RS" sz="2200" dirty="0">
              <a:latin typeface="Century Gothic" panose="020B0502020202020204" pitchFamily="34" charset="0"/>
            </a:endParaRPr>
          </a:p>
          <a:p>
            <a:pPr marL="625056" eaLnBrk="1" hangingPunct="1">
              <a:spcBef>
                <a:spcPct val="0"/>
              </a:spcBef>
            </a:pPr>
            <a:r>
              <a:rPr lang="en-US" altLang="sr-Latn-RS" sz="2200" dirty="0" err="1">
                <a:effectLst>
                  <a:outerShdw blurRad="38100" dist="38100" dir="2700000" algn="tl">
                    <a:srgbClr val="000000">
                      <a:alpha val="43137"/>
                    </a:srgbClr>
                  </a:outerShdw>
                </a:effectLst>
                <a:latin typeface="Century Gothic" panose="020B0502020202020204" pitchFamily="34" charset="0"/>
              </a:rPr>
              <a:t>Odobrenje</a:t>
            </a:r>
            <a:r>
              <a:rPr lang="en-US" altLang="sr-Latn-RS" sz="2200" dirty="0">
                <a:effectLst>
                  <a:outerShdw blurRad="38100" dist="38100" dir="2700000" algn="tl">
                    <a:srgbClr val="000000">
                      <a:alpha val="43137"/>
                    </a:srgbClr>
                  </a:outerShdw>
                </a:effectLst>
                <a:latin typeface="Century Gothic" panose="020B0502020202020204" pitchFamily="34" charset="0"/>
              </a:rPr>
              <a:t> se </a:t>
            </a:r>
            <a:r>
              <a:rPr lang="en-US" altLang="sr-Latn-RS" sz="2200" dirty="0" err="1">
                <a:effectLst>
                  <a:outerShdw blurRad="38100" dist="38100" dir="2700000" algn="tl">
                    <a:srgbClr val="000000">
                      <a:alpha val="43137"/>
                    </a:srgbClr>
                  </a:outerShdw>
                </a:effectLst>
                <a:latin typeface="Century Gothic" panose="020B0502020202020204" pitchFamily="34" charset="0"/>
              </a:rPr>
              <a:t>može</a:t>
            </a:r>
            <a:r>
              <a:rPr lang="en-US" altLang="sr-Latn-RS" sz="2200" dirty="0">
                <a:effectLst>
                  <a:outerShdw blurRad="38100" dist="38100" dir="2700000" algn="tl">
                    <a:srgbClr val="000000">
                      <a:alpha val="43137"/>
                    </a:srgbClr>
                  </a:outerShdw>
                </a:effectLst>
                <a:latin typeface="Century Gothic" panose="020B0502020202020204" pitchFamily="34" charset="0"/>
              </a:rPr>
              <a:t> </a:t>
            </a:r>
            <a:r>
              <a:rPr lang="en-US" altLang="sr-Latn-RS" sz="2200" dirty="0" err="1">
                <a:effectLst>
                  <a:outerShdw blurRad="38100" dist="38100" dir="2700000" algn="tl">
                    <a:srgbClr val="000000">
                      <a:alpha val="43137"/>
                    </a:srgbClr>
                  </a:outerShdw>
                </a:effectLst>
                <a:latin typeface="Century Gothic" panose="020B0502020202020204" pitchFamily="34" charset="0"/>
              </a:rPr>
              <a:t>izdati</a:t>
            </a:r>
            <a:r>
              <a:rPr lang="en-US" altLang="sr-Latn-RS" sz="2200" dirty="0">
                <a:effectLst>
                  <a:outerShdw blurRad="38100" dist="38100" dir="2700000" algn="tl">
                    <a:srgbClr val="000000">
                      <a:alpha val="43137"/>
                    </a:srgbClr>
                  </a:outerShdw>
                </a:effectLst>
                <a:latin typeface="Century Gothic" panose="020B0502020202020204" pitchFamily="34" charset="0"/>
              </a:rPr>
              <a:t> </a:t>
            </a:r>
            <a:r>
              <a:rPr lang="en-US" altLang="sr-Latn-RS" sz="2200" dirty="0" err="1">
                <a:effectLst>
                  <a:outerShdw blurRad="38100" dist="38100" dir="2700000" algn="tl">
                    <a:srgbClr val="000000">
                      <a:alpha val="43137"/>
                    </a:srgbClr>
                  </a:outerShdw>
                </a:effectLst>
                <a:latin typeface="Century Gothic" panose="020B0502020202020204" pitchFamily="34" charset="0"/>
              </a:rPr>
              <a:t>ako</a:t>
            </a:r>
            <a:r>
              <a:rPr lang="en-US" altLang="sr-Latn-RS" sz="2200" dirty="0">
                <a:effectLst>
                  <a:outerShdw blurRad="38100" dist="38100" dir="2700000" algn="tl">
                    <a:srgbClr val="000000">
                      <a:alpha val="43137"/>
                    </a:srgbClr>
                  </a:outerShdw>
                </a:effectLst>
                <a:latin typeface="Century Gothic" panose="020B0502020202020204" pitchFamily="34" charset="0"/>
              </a:rPr>
              <a:t> je </a:t>
            </a:r>
            <a:r>
              <a:rPr lang="en-US" altLang="sr-Latn-RS" sz="2200" dirty="0" err="1">
                <a:effectLst>
                  <a:outerShdw blurRad="38100" dist="38100" dir="2700000" algn="tl">
                    <a:srgbClr val="000000">
                      <a:alpha val="43137"/>
                    </a:srgbClr>
                  </a:outerShdw>
                </a:effectLst>
                <a:latin typeface="Century Gothic" panose="020B0502020202020204" pitchFamily="34" charset="0"/>
              </a:rPr>
              <a:t>iz</a:t>
            </a:r>
            <a:r>
              <a:rPr lang="en-US" altLang="sr-Latn-RS" sz="2200" dirty="0">
                <a:effectLst>
                  <a:outerShdw blurRad="38100" dist="38100" dir="2700000" algn="tl">
                    <a:srgbClr val="000000">
                      <a:alpha val="43137"/>
                    </a:srgbClr>
                  </a:outerShdw>
                </a:effectLst>
                <a:latin typeface="Century Gothic" panose="020B0502020202020204" pitchFamily="34" charset="0"/>
              </a:rPr>
              <a:t> </a:t>
            </a:r>
            <a:r>
              <a:rPr lang="en-US" altLang="sr-Latn-RS" sz="2200" dirty="0" err="1">
                <a:effectLst>
                  <a:outerShdw blurRad="38100" dist="38100" dir="2700000" algn="tl">
                    <a:srgbClr val="000000">
                      <a:alpha val="43137"/>
                    </a:srgbClr>
                  </a:outerShdw>
                </a:effectLst>
                <a:latin typeface="Century Gothic" panose="020B0502020202020204" pitchFamily="34" charset="0"/>
              </a:rPr>
              <a:t>Prijedloga</a:t>
            </a:r>
            <a:r>
              <a:rPr lang="en-US" altLang="sr-Latn-RS" sz="2200" dirty="0">
                <a:effectLst>
                  <a:outerShdw blurRad="38100" dist="38100" dir="2700000" algn="tl">
                    <a:srgbClr val="000000">
                      <a:alpha val="43137"/>
                    </a:srgbClr>
                  </a:outerShdw>
                </a:effectLst>
                <a:latin typeface="Century Gothic" panose="020B0502020202020204" pitchFamily="34" charset="0"/>
              </a:rPr>
              <a:t> </a:t>
            </a:r>
            <a:r>
              <a:rPr lang="en-US" altLang="sr-Latn-RS" sz="2200" dirty="0" err="1">
                <a:effectLst>
                  <a:outerShdw blurRad="38100" dist="38100" dir="2700000" algn="tl">
                    <a:srgbClr val="000000">
                      <a:alpha val="43137"/>
                    </a:srgbClr>
                  </a:outerShdw>
                </a:effectLst>
                <a:latin typeface="Century Gothic" panose="020B0502020202020204" pitchFamily="34" charset="0"/>
              </a:rPr>
              <a:t>razvidno</a:t>
            </a:r>
            <a:r>
              <a:rPr lang="en-US" altLang="sr-Latn-RS" sz="2200" dirty="0">
                <a:effectLst>
                  <a:outerShdw blurRad="38100" dist="38100" dir="2700000" algn="tl">
                    <a:srgbClr val="000000">
                      <a:alpha val="43137"/>
                    </a:srgbClr>
                  </a:outerShdw>
                </a:effectLst>
                <a:latin typeface="Century Gothic" panose="020B0502020202020204" pitchFamily="34" charset="0"/>
              </a:rPr>
              <a:t> da </a:t>
            </a:r>
            <a:r>
              <a:rPr lang="en-US" altLang="sr-Latn-RS" sz="2200" dirty="0" err="1">
                <a:effectLst>
                  <a:outerShdw blurRad="38100" dist="38100" dir="2700000" algn="tl">
                    <a:srgbClr val="000000">
                      <a:alpha val="43137"/>
                    </a:srgbClr>
                  </a:outerShdw>
                </a:effectLst>
                <a:latin typeface="Century Gothic" panose="020B0502020202020204" pitchFamily="34" charset="0"/>
              </a:rPr>
              <a:t>će</a:t>
            </a:r>
            <a:r>
              <a:rPr lang="en-US" altLang="sr-Latn-RS" sz="2200" dirty="0">
                <a:effectLst>
                  <a:outerShdw blurRad="38100" dist="38100" dir="2700000" algn="tl">
                    <a:srgbClr val="000000">
                      <a:alpha val="43137"/>
                    </a:srgbClr>
                  </a:outerShdw>
                </a:effectLst>
                <a:latin typeface="Century Gothic" panose="020B0502020202020204" pitchFamily="34" charset="0"/>
              </a:rPr>
              <a:t> </a:t>
            </a:r>
            <a:r>
              <a:rPr lang="en-US" altLang="sr-Latn-RS" sz="2200" dirty="0" err="1">
                <a:effectLst>
                  <a:outerShdw blurRad="38100" dist="38100" dir="2700000" algn="tl">
                    <a:srgbClr val="000000">
                      <a:alpha val="43137"/>
                    </a:srgbClr>
                  </a:outerShdw>
                </a:effectLst>
                <a:latin typeface="Century Gothic" panose="020B0502020202020204" pitchFamily="34" charset="0"/>
              </a:rPr>
              <a:t>štićenje</a:t>
            </a:r>
            <a:r>
              <a:rPr lang="en-US" altLang="sr-Latn-RS" sz="2200" dirty="0">
                <a:effectLst>
                  <a:outerShdw blurRad="38100" dist="38100" dir="2700000" algn="tl">
                    <a:srgbClr val="000000">
                      <a:alpha val="43137"/>
                    </a:srgbClr>
                  </a:outerShdw>
                </a:effectLst>
                <a:latin typeface="Century Gothic" panose="020B0502020202020204" pitchFamily="34" charset="0"/>
              </a:rPr>
              <a:t> </a:t>
            </a:r>
            <a:r>
              <a:rPr lang="en-US" altLang="sr-Latn-RS" sz="2200" dirty="0" err="1">
                <a:effectLst>
                  <a:outerShdw blurRad="38100" dist="38100" dir="2700000" algn="tl">
                    <a:srgbClr val="000000">
                      <a:alpha val="43137"/>
                    </a:srgbClr>
                  </a:outerShdw>
                </a:effectLst>
                <a:latin typeface="Century Gothic" panose="020B0502020202020204" pitchFamily="34" charset="0"/>
              </a:rPr>
              <a:t>javne</a:t>
            </a:r>
            <a:r>
              <a:rPr lang="en-US" altLang="sr-Latn-RS" sz="2200" dirty="0">
                <a:effectLst>
                  <a:outerShdw blurRad="38100" dist="38100" dir="2700000" algn="tl">
                    <a:srgbClr val="000000">
                      <a:alpha val="43137"/>
                    </a:srgbClr>
                  </a:outerShdw>
                </a:effectLst>
                <a:latin typeface="Century Gothic" panose="020B0502020202020204" pitchFamily="34" charset="0"/>
              </a:rPr>
              <a:t> </a:t>
            </a:r>
            <a:r>
              <a:rPr lang="en-US" altLang="sr-Latn-RS" sz="2200" dirty="0" err="1">
                <a:effectLst>
                  <a:outerShdw blurRad="38100" dist="38100" dir="2700000" algn="tl">
                    <a:srgbClr val="000000">
                      <a:alpha val="43137"/>
                    </a:srgbClr>
                  </a:outerShdw>
                </a:effectLst>
                <a:latin typeface="Century Gothic" panose="020B0502020202020204" pitchFamily="34" charset="0"/>
              </a:rPr>
              <a:t>površine</a:t>
            </a:r>
            <a:r>
              <a:rPr lang="en-US" altLang="sr-Latn-RS" sz="2200" dirty="0">
                <a:effectLst>
                  <a:outerShdw blurRad="38100" dist="38100" dir="2700000" algn="tl">
                    <a:srgbClr val="000000">
                      <a:alpha val="43137"/>
                    </a:srgbClr>
                  </a:outerShdw>
                </a:effectLst>
                <a:latin typeface="Century Gothic" panose="020B0502020202020204" pitchFamily="34" charset="0"/>
              </a:rPr>
              <a:t> </a:t>
            </a:r>
            <a:r>
              <a:rPr lang="en-US" altLang="sr-Latn-RS" sz="2200" dirty="0" err="1">
                <a:effectLst>
                  <a:outerShdw blurRad="38100" dist="38100" dir="2700000" algn="tl">
                    <a:srgbClr val="000000">
                      <a:alpha val="43137"/>
                    </a:srgbClr>
                  </a:outerShdw>
                </a:effectLst>
                <a:latin typeface="Century Gothic" panose="020B0502020202020204" pitchFamily="34" charset="0"/>
              </a:rPr>
              <a:t>podići</a:t>
            </a:r>
            <a:r>
              <a:rPr lang="en-US" altLang="sr-Latn-RS" sz="2200" dirty="0">
                <a:effectLst>
                  <a:outerShdw blurRad="38100" dist="38100" dir="2700000" algn="tl">
                    <a:srgbClr val="000000">
                      <a:alpha val="43137"/>
                    </a:srgbClr>
                  </a:outerShdw>
                </a:effectLst>
                <a:latin typeface="Century Gothic" panose="020B0502020202020204" pitchFamily="34" charset="0"/>
              </a:rPr>
              <a:t> </a:t>
            </a:r>
            <a:r>
              <a:rPr lang="en-US" altLang="sr-Latn-RS" sz="2200" dirty="0" err="1">
                <a:effectLst>
                  <a:outerShdw blurRad="38100" dist="38100" dir="2700000" algn="tl">
                    <a:srgbClr val="000000">
                      <a:alpha val="43137"/>
                    </a:srgbClr>
                  </a:outerShdw>
                </a:effectLst>
                <a:latin typeface="Century Gothic" panose="020B0502020202020204" pitchFamily="34" charset="0"/>
              </a:rPr>
              <a:t>razinu</a:t>
            </a:r>
            <a:r>
              <a:rPr lang="en-US" altLang="sr-Latn-RS" sz="2200" dirty="0">
                <a:effectLst>
                  <a:outerShdw blurRad="38100" dist="38100" dir="2700000" algn="tl">
                    <a:srgbClr val="000000">
                      <a:alpha val="43137"/>
                    </a:srgbClr>
                  </a:outerShdw>
                </a:effectLst>
                <a:latin typeface="Century Gothic" panose="020B0502020202020204" pitchFamily="34" charset="0"/>
              </a:rPr>
              <a:t> </a:t>
            </a:r>
            <a:r>
              <a:rPr lang="en-US" altLang="sr-Latn-RS" sz="2200" dirty="0" err="1">
                <a:effectLst>
                  <a:outerShdw blurRad="38100" dist="38100" dir="2700000" algn="tl">
                    <a:srgbClr val="000000">
                      <a:alpha val="43137"/>
                    </a:srgbClr>
                  </a:outerShdw>
                </a:effectLst>
                <a:latin typeface="Century Gothic" panose="020B0502020202020204" pitchFamily="34" charset="0"/>
              </a:rPr>
              <a:t>opće</a:t>
            </a:r>
            <a:r>
              <a:rPr lang="en-US" altLang="sr-Latn-RS" sz="2200" dirty="0">
                <a:effectLst>
                  <a:outerShdw blurRad="38100" dist="38100" dir="2700000" algn="tl">
                    <a:srgbClr val="000000">
                      <a:alpha val="43137"/>
                    </a:srgbClr>
                  </a:outerShdw>
                </a:effectLst>
                <a:latin typeface="Century Gothic" panose="020B0502020202020204" pitchFamily="34" charset="0"/>
              </a:rPr>
              <a:t> </a:t>
            </a:r>
            <a:r>
              <a:rPr lang="en-US" altLang="sr-Latn-RS" sz="2200" dirty="0" err="1">
                <a:effectLst>
                  <a:outerShdw blurRad="38100" dist="38100" dir="2700000" algn="tl">
                    <a:srgbClr val="000000">
                      <a:alpha val="43137"/>
                    </a:srgbClr>
                  </a:outerShdw>
                </a:effectLst>
                <a:latin typeface="Century Gothic" panose="020B0502020202020204" pitchFamily="34" charset="0"/>
              </a:rPr>
              <a:t>sigurnosti</a:t>
            </a:r>
            <a:endParaRPr lang="en-US" altLang="sr-Latn-RS" sz="2200" dirty="0">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1589810880"/>
      </p:ext>
    </p:extLst>
  </p:cSld>
  <p:clrMapOvr>
    <a:masterClrMapping/>
  </p:clrMapOvr>
  <p:transition>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a:extLst>
              <a:ext uri="{FF2B5EF4-FFF2-40B4-BE49-F238E27FC236}">
                <a16:creationId xmlns:a16="http://schemas.microsoft.com/office/drawing/2014/main" id="{E3F404FC-C3F3-4077-9598-8EE9F3C8E843}"/>
              </a:ext>
            </a:extLst>
          </p:cNvPr>
          <p:cNvSpPr>
            <a:spLocks noGrp="1" noChangeArrowheads="1"/>
          </p:cNvSpPr>
          <p:nvPr>
            <p:ph type="title"/>
          </p:nvPr>
        </p:nvSpPr>
        <p:spPr>
          <a:xfrm>
            <a:off x="2207569" y="620688"/>
            <a:ext cx="7625953" cy="982266"/>
          </a:xfrm>
        </p:spPr>
        <p:txBody>
          <a:bodyPr/>
          <a:lstStyle/>
          <a:p>
            <a:pPr eaLnBrk="1" hangingPunct="1">
              <a:defRPr/>
            </a:pPr>
            <a:r>
              <a:rPr lang="hr-HR" altLang="x-none" b="1" dirty="0">
                <a:latin typeface="Century Gothic" panose="020B0502020202020204" pitchFamily="34" charset="0"/>
                <a:sym typeface="Calibri" charset="0"/>
              </a:rPr>
              <a:t>Prosudba ugroženosti</a:t>
            </a:r>
            <a:endParaRPr lang="en-US" altLang="x-none" b="1" dirty="0">
              <a:latin typeface="Century Gothic" panose="020B0502020202020204" pitchFamily="34" charset="0"/>
              <a:sym typeface="Calibri" charset="0"/>
            </a:endParaRPr>
          </a:p>
        </p:txBody>
      </p:sp>
      <p:sp>
        <p:nvSpPr>
          <p:cNvPr id="16386" name="Rectangle 2">
            <a:extLst>
              <a:ext uri="{FF2B5EF4-FFF2-40B4-BE49-F238E27FC236}">
                <a16:creationId xmlns:a16="http://schemas.microsoft.com/office/drawing/2014/main" id="{AD66DF63-8677-4783-9E45-68AAA407F0E9}"/>
              </a:ext>
            </a:extLst>
          </p:cNvPr>
          <p:cNvSpPr>
            <a:spLocks noGrp="1" noChangeArrowheads="1"/>
          </p:cNvSpPr>
          <p:nvPr>
            <p:ph type="body" idx="1"/>
          </p:nvPr>
        </p:nvSpPr>
        <p:spPr>
          <a:xfrm>
            <a:off x="1961556" y="1772816"/>
            <a:ext cx="8590359" cy="4104457"/>
          </a:xfrm>
        </p:spPr>
        <p:txBody>
          <a:bodyPr/>
          <a:lstStyle/>
          <a:p>
            <a:pPr marL="625056" eaLnBrk="1" hangingPunct="1"/>
            <a:r>
              <a:rPr lang="en-US" altLang="sr-Latn-RS" sz="2400" dirty="0" err="1">
                <a:latin typeface="Century Gothic" panose="020B0502020202020204" pitchFamily="34" charset="0"/>
              </a:rPr>
              <a:t>opći</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opis</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prostora</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navesti</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bitne</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odrednice</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ceste</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trgove</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parkove</a:t>
            </a:r>
            <a:r>
              <a:rPr lang="en-US" altLang="sr-Latn-RS" sz="2400" dirty="0">
                <a:latin typeface="Century Gothic" panose="020B0502020202020204" pitchFamily="34" charset="0"/>
              </a:rPr>
              <a:t>...),</a:t>
            </a:r>
          </a:p>
          <a:p>
            <a:pPr marL="625056" eaLnBrk="1" hangingPunct="1"/>
            <a:r>
              <a:rPr lang="en-US" altLang="sr-Latn-RS" sz="2400" dirty="0" err="1">
                <a:latin typeface="Century Gothic" panose="020B0502020202020204" pitchFamily="34" charset="0"/>
              </a:rPr>
              <a:t>lokacije</a:t>
            </a:r>
            <a:r>
              <a:rPr lang="en-US" altLang="sr-Latn-RS" sz="2400" dirty="0">
                <a:latin typeface="Century Gothic" panose="020B0502020202020204" pitchFamily="34" charset="0"/>
              </a:rPr>
              <a:t> od </a:t>
            </a:r>
            <a:r>
              <a:rPr lang="en-US" altLang="sr-Latn-RS" sz="2400" dirty="0" err="1">
                <a:latin typeface="Century Gothic" panose="020B0502020202020204" pitchFamily="34" charset="0"/>
              </a:rPr>
              <a:t>posebnog</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sigurnosnog</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interesa</a:t>
            </a:r>
            <a:r>
              <a:rPr lang="en-US" altLang="sr-Latn-RS" sz="2400" dirty="0">
                <a:latin typeface="Century Gothic" panose="020B0502020202020204" pitchFamily="34" charset="0"/>
              </a:rPr>
              <a:t>,</a:t>
            </a:r>
          </a:p>
          <a:p>
            <a:pPr marL="625056" eaLnBrk="1" hangingPunct="1"/>
            <a:r>
              <a:rPr lang="en-US" altLang="sr-Latn-RS" sz="2400" dirty="0" err="1">
                <a:latin typeface="Century Gothic" panose="020B0502020202020204" pitchFamily="34" charset="0"/>
              </a:rPr>
              <a:t>postojeće</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mjere</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sigurnosti</a:t>
            </a:r>
            <a:r>
              <a:rPr lang="en-US" altLang="sr-Latn-RS" sz="2400" dirty="0">
                <a:latin typeface="Century Gothic" panose="020B0502020202020204" pitchFamily="34" charset="0"/>
              </a:rPr>
              <a:t>,</a:t>
            </a:r>
          </a:p>
          <a:p>
            <a:pPr marL="625056" eaLnBrk="1" hangingPunct="1"/>
            <a:r>
              <a:rPr lang="en-US" altLang="sr-Latn-RS" sz="2400" dirty="0" err="1">
                <a:latin typeface="Century Gothic" panose="020B0502020202020204" pitchFamily="34" charset="0"/>
              </a:rPr>
              <a:t>povijest</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štetnih</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događaja</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vandalizam</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nasilje</a:t>
            </a:r>
            <a:r>
              <a:rPr lang="en-US" altLang="sr-Latn-RS" sz="2400" dirty="0">
                <a:latin typeface="Century Gothic" panose="020B0502020202020204" pitchFamily="34" charset="0"/>
              </a:rPr>
              <a:t>...),</a:t>
            </a:r>
          </a:p>
          <a:p>
            <a:pPr marL="625056" eaLnBrk="1" hangingPunct="1"/>
            <a:r>
              <a:rPr lang="en-US" altLang="sr-Latn-RS" sz="2400" dirty="0" err="1">
                <a:latin typeface="Century Gothic" panose="020B0502020202020204" pitchFamily="34" charset="0"/>
              </a:rPr>
              <a:t>procjena</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vrsta</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ugroza</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nositelja</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vjerojatnosti</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i</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posljedica</a:t>
            </a:r>
            <a:r>
              <a:rPr lang="en-US" altLang="sr-Latn-RS" sz="2400" dirty="0">
                <a:latin typeface="Century Gothic" panose="020B0502020202020204" pitchFamily="34" charset="0"/>
              </a:rPr>
              <a:t>.</a:t>
            </a:r>
          </a:p>
        </p:txBody>
      </p:sp>
    </p:spTree>
    <p:extLst>
      <p:ext uri="{BB962C8B-B14F-4D97-AF65-F5344CB8AC3E}">
        <p14:creationId xmlns:p14="http://schemas.microsoft.com/office/powerpoint/2010/main" val="4122391496"/>
      </p:ext>
    </p:extLst>
  </p:cSld>
  <p:clrMapOvr>
    <a:masterClrMapping/>
  </p:clrMapOvr>
  <p:transition>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FD2B-8F4E-45F6-8E1F-99F6A3B66752}"/>
              </a:ext>
            </a:extLst>
          </p:cNvPr>
          <p:cNvSpPr>
            <a:spLocks noGrp="1"/>
          </p:cNvSpPr>
          <p:nvPr>
            <p:ph type="title"/>
          </p:nvPr>
        </p:nvSpPr>
        <p:spPr>
          <a:xfrm>
            <a:off x="1676400" y="692696"/>
            <a:ext cx="8839200" cy="1224880"/>
          </a:xfrm>
        </p:spPr>
        <p:txBody>
          <a:bodyPr/>
          <a:lstStyle/>
          <a:p>
            <a:br>
              <a:rPr lang="hr-HR" b="1" i="1" dirty="0">
                <a:effectLst>
                  <a:outerShdw blurRad="38100" dist="19050" dir="2700000" algn="tl">
                    <a:schemeClr val="dk1">
                      <a:alpha val="40000"/>
                    </a:schemeClr>
                  </a:outerShdw>
                </a:effectLst>
              </a:rPr>
            </a:br>
            <a:r>
              <a:rPr lang="hr-HR" b="1" i="1" dirty="0">
                <a:effectLst>
                  <a:outerShdw blurRad="38100" dist="19050" dir="2700000" algn="tl">
                    <a:schemeClr val="dk1">
                      <a:alpha val="40000"/>
                    </a:schemeClr>
                  </a:outerShdw>
                </a:effectLst>
              </a:rPr>
              <a:t>Upitnik za prosudbu ugroženosti za prostor javnih površina </a:t>
            </a:r>
            <a:br>
              <a:rPr lang="hr-HR" dirty="0"/>
            </a:br>
            <a:endParaRPr lang="hr-HR" dirty="0"/>
          </a:p>
        </p:txBody>
      </p:sp>
      <p:sp>
        <p:nvSpPr>
          <p:cNvPr id="3" name="Content Placeholder 2">
            <a:extLst>
              <a:ext uri="{FF2B5EF4-FFF2-40B4-BE49-F238E27FC236}">
                <a16:creationId xmlns:a16="http://schemas.microsoft.com/office/drawing/2014/main" id="{349EC068-80BD-4B8A-A741-223D6076EA05}"/>
              </a:ext>
            </a:extLst>
          </p:cNvPr>
          <p:cNvSpPr>
            <a:spLocks noGrp="1"/>
          </p:cNvSpPr>
          <p:nvPr>
            <p:ph sz="half" idx="1"/>
          </p:nvPr>
        </p:nvSpPr>
        <p:spPr>
          <a:xfrm>
            <a:off x="1676400" y="2060848"/>
            <a:ext cx="4343400" cy="4416152"/>
          </a:xfrm>
        </p:spPr>
        <p:txBody>
          <a:bodyPr/>
          <a:lstStyle/>
          <a:p>
            <a:pPr lvl="0">
              <a:buFont typeface="Wingdings" panose="05000000000000000000" pitchFamily="2" charset="2"/>
              <a:buChar char="v"/>
            </a:pPr>
            <a:r>
              <a:rPr lang="de-DE" sz="2200" dirty="0" err="1"/>
              <a:t>Položaj</a:t>
            </a:r>
            <a:r>
              <a:rPr lang="de-DE" sz="2200" dirty="0"/>
              <a:t> </a:t>
            </a:r>
            <a:r>
              <a:rPr lang="de-DE" sz="2200" dirty="0" err="1"/>
              <a:t>predmetne</a:t>
            </a:r>
            <a:r>
              <a:rPr lang="de-DE" sz="2200" dirty="0"/>
              <a:t> </a:t>
            </a:r>
            <a:r>
              <a:rPr lang="de-DE" sz="2200" dirty="0" err="1"/>
              <a:t>javne</a:t>
            </a:r>
            <a:r>
              <a:rPr lang="de-DE" sz="2200" dirty="0"/>
              <a:t> </a:t>
            </a:r>
            <a:r>
              <a:rPr lang="de-DE" sz="2200" dirty="0" err="1"/>
              <a:t>površine</a:t>
            </a:r>
            <a:r>
              <a:rPr lang="de-DE" sz="2200" dirty="0"/>
              <a:t>?</a:t>
            </a:r>
            <a:endParaRPr lang="hr-HR" sz="2200" dirty="0"/>
          </a:p>
          <a:p>
            <a:pPr lvl="0">
              <a:buFont typeface="Wingdings" panose="05000000000000000000" pitchFamily="2" charset="2"/>
              <a:buChar char="v"/>
            </a:pPr>
            <a:r>
              <a:rPr lang="de-DE" sz="2200" dirty="0" err="1"/>
              <a:t>Ukupna</a:t>
            </a:r>
            <a:r>
              <a:rPr lang="de-DE" sz="2200" dirty="0"/>
              <a:t> </a:t>
            </a:r>
            <a:r>
              <a:rPr lang="de-DE" sz="2200" dirty="0" err="1"/>
              <a:t>tlocrtna</a:t>
            </a:r>
            <a:r>
              <a:rPr lang="de-DE" sz="2200" dirty="0"/>
              <a:t> </a:t>
            </a:r>
            <a:r>
              <a:rPr lang="de-DE" sz="2200" dirty="0" err="1"/>
              <a:t>površina</a:t>
            </a:r>
            <a:r>
              <a:rPr lang="de-DE" sz="2200" dirty="0"/>
              <a:t>?</a:t>
            </a:r>
            <a:endParaRPr lang="hr-HR" sz="2200" dirty="0"/>
          </a:p>
          <a:p>
            <a:pPr lvl="0">
              <a:buFont typeface="Wingdings" panose="05000000000000000000" pitchFamily="2" charset="2"/>
              <a:buChar char="v"/>
            </a:pPr>
            <a:r>
              <a:rPr lang="de-DE" sz="2200" dirty="0" err="1"/>
              <a:t>Koliki</a:t>
            </a:r>
            <a:r>
              <a:rPr lang="de-DE" sz="2200" dirty="0"/>
              <a:t> je </a:t>
            </a:r>
            <a:r>
              <a:rPr lang="de-DE" sz="2200" dirty="0" err="1"/>
              <a:t>broj</a:t>
            </a:r>
            <a:r>
              <a:rPr lang="de-DE" sz="2200" dirty="0"/>
              <a:t> i </a:t>
            </a:r>
            <a:r>
              <a:rPr lang="de-DE" sz="2200" dirty="0" err="1"/>
              <a:t>frekvencija</a:t>
            </a:r>
            <a:r>
              <a:rPr lang="de-DE" sz="2200" dirty="0"/>
              <a:t> </a:t>
            </a:r>
            <a:r>
              <a:rPr lang="de-DE" sz="2200" dirty="0" err="1"/>
              <a:t>ljudi</a:t>
            </a:r>
            <a:r>
              <a:rPr lang="de-DE" sz="2200" dirty="0"/>
              <a:t> i </a:t>
            </a:r>
            <a:r>
              <a:rPr lang="de-DE" sz="2200" dirty="0" err="1"/>
              <a:t>vozila</a:t>
            </a:r>
            <a:r>
              <a:rPr lang="de-DE" sz="2200" dirty="0"/>
              <a:t> na </a:t>
            </a:r>
            <a:r>
              <a:rPr lang="de-DE" sz="2200" dirty="0" err="1"/>
              <a:t>predmetnoj</a:t>
            </a:r>
            <a:r>
              <a:rPr lang="de-DE" sz="2200" dirty="0"/>
              <a:t> </a:t>
            </a:r>
            <a:r>
              <a:rPr lang="de-DE" sz="2200" dirty="0" err="1"/>
              <a:t>javnoj</a:t>
            </a:r>
            <a:r>
              <a:rPr lang="de-DE" sz="2200" dirty="0"/>
              <a:t> </a:t>
            </a:r>
            <a:r>
              <a:rPr lang="de-DE" sz="2200" dirty="0" err="1"/>
              <a:t>površini</a:t>
            </a:r>
            <a:r>
              <a:rPr lang="de-DE" sz="2200" dirty="0"/>
              <a:t>?</a:t>
            </a:r>
            <a:endParaRPr lang="hr-HR" sz="2200" dirty="0"/>
          </a:p>
          <a:p>
            <a:pPr lvl="0">
              <a:buFont typeface="Wingdings" panose="05000000000000000000" pitchFamily="2" charset="2"/>
              <a:buChar char="v"/>
            </a:pPr>
            <a:r>
              <a:rPr lang="de-DE" sz="2200" dirty="0" err="1"/>
              <a:t>Glavne</a:t>
            </a:r>
            <a:r>
              <a:rPr lang="de-DE" sz="2200" dirty="0"/>
              <a:t> </a:t>
            </a:r>
            <a:r>
              <a:rPr lang="de-DE" sz="2200" dirty="0" err="1"/>
              <a:t>gospodarske</a:t>
            </a:r>
            <a:r>
              <a:rPr lang="de-DE" sz="2200" dirty="0"/>
              <a:t> </a:t>
            </a:r>
            <a:r>
              <a:rPr lang="de-DE" sz="2200" dirty="0" err="1"/>
              <a:t>aktivnosti</a:t>
            </a:r>
            <a:r>
              <a:rPr lang="de-DE" sz="2200" dirty="0"/>
              <a:t> na </a:t>
            </a:r>
            <a:r>
              <a:rPr lang="de-DE" sz="2200" dirty="0" err="1"/>
              <a:t>predmetnoj</a:t>
            </a:r>
            <a:r>
              <a:rPr lang="de-DE" sz="2200" dirty="0"/>
              <a:t> </a:t>
            </a:r>
            <a:r>
              <a:rPr lang="de-DE" sz="2200" dirty="0" err="1"/>
              <a:t>javnoj</a:t>
            </a:r>
            <a:r>
              <a:rPr lang="de-DE" sz="2200" dirty="0"/>
              <a:t> </a:t>
            </a:r>
            <a:r>
              <a:rPr lang="de-DE" sz="2200" dirty="0" err="1"/>
              <a:t>površini</a:t>
            </a:r>
            <a:r>
              <a:rPr lang="de-DE" sz="2200" dirty="0"/>
              <a:t>?</a:t>
            </a:r>
            <a:endParaRPr lang="hr-HR" sz="2200" dirty="0"/>
          </a:p>
          <a:p>
            <a:pPr lvl="0">
              <a:buFont typeface="Wingdings" panose="05000000000000000000" pitchFamily="2" charset="2"/>
              <a:buChar char="v"/>
            </a:pPr>
            <a:r>
              <a:rPr lang="hr-HR" sz="2200" dirty="0"/>
              <a:t>Da li je prostor predmetne javne površine adekvatno osvjetljen?</a:t>
            </a:r>
          </a:p>
          <a:p>
            <a:endParaRPr lang="hr-HR" dirty="0"/>
          </a:p>
        </p:txBody>
      </p:sp>
      <p:sp>
        <p:nvSpPr>
          <p:cNvPr id="5" name="Content Placeholder 4">
            <a:extLst>
              <a:ext uri="{FF2B5EF4-FFF2-40B4-BE49-F238E27FC236}">
                <a16:creationId xmlns:a16="http://schemas.microsoft.com/office/drawing/2014/main" id="{0598F5D2-A3E8-4682-97E6-091C774F36F6}"/>
              </a:ext>
            </a:extLst>
          </p:cNvPr>
          <p:cNvSpPr>
            <a:spLocks noGrp="1"/>
          </p:cNvSpPr>
          <p:nvPr>
            <p:ph sz="half" idx="2"/>
          </p:nvPr>
        </p:nvSpPr>
        <p:spPr>
          <a:xfrm>
            <a:off x="6172200" y="1921024"/>
            <a:ext cx="4343400" cy="4416152"/>
          </a:xfrm>
        </p:spPr>
        <p:txBody>
          <a:bodyPr/>
          <a:lstStyle/>
          <a:p>
            <a:pPr>
              <a:buFont typeface="Wingdings" panose="05000000000000000000" pitchFamily="2" charset="2"/>
              <a:buChar char="v"/>
            </a:pPr>
            <a:r>
              <a:rPr lang="de-DE" sz="2200" dirty="0"/>
              <a:t>U </a:t>
            </a:r>
            <a:r>
              <a:rPr lang="de-DE" sz="2200" dirty="0" err="1"/>
              <a:t>kakvom</a:t>
            </a:r>
            <a:r>
              <a:rPr lang="de-DE" sz="2200" dirty="0"/>
              <a:t> </a:t>
            </a:r>
            <a:r>
              <a:rPr lang="de-DE" sz="2200" dirty="0" err="1"/>
              <a:t>su</a:t>
            </a:r>
            <a:r>
              <a:rPr lang="de-DE" sz="2200" dirty="0"/>
              <a:t> </a:t>
            </a:r>
            <a:r>
              <a:rPr lang="de-DE" sz="2200" dirty="0" err="1"/>
              <a:t>stanju</a:t>
            </a:r>
            <a:r>
              <a:rPr lang="de-DE" sz="2200" dirty="0"/>
              <a:t> </a:t>
            </a:r>
            <a:r>
              <a:rPr lang="de-DE" sz="2200" dirty="0" err="1"/>
              <a:t>instalacije</a:t>
            </a:r>
            <a:r>
              <a:rPr lang="de-DE" sz="2200" dirty="0"/>
              <a:t> (</a:t>
            </a:r>
            <a:r>
              <a:rPr lang="de-DE" sz="2200" dirty="0" err="1"/>
              <a:t>energetska</a:t>
            </a:r>
            <a:r>
              <a:rPr lang="de-DE" sz="2200" dirty="0"/>
              <a:t> </a:t>
            </a:r>
            <a:r>
              <a:rPr lang="de-DE" sz="2200" dirty="0" err="1"/>
              <a:t>mreža</a:t>
            </a:r>
            <a:r>
              <a:rPr lang="de-DE" sz="2200" dirty="0"/>
              <a:t>, </a:t>
            </a:r>
            <a:r>
              <a:rPr lang="de-DE" sz="2200" dirty="0" err="1"/>
              <a:t>plin</a:t>
            </a:r>
            <a:r>
              <a:rPr lang="de-DE" sz="2200" dirty="0"/>
              <a:t>, </a:t>
            </a:r>
            <a:r>
              <a:rPr lang="de-DE" sz="2200" dirty="0" err="1"/>
              <a:t>voda</a:t>
            </a:r>
            <a:r>
              <a:rPr lang="de-DE" sz="2200" dirty="0"/>
              <a:t>, </a:t>
            </a:r>
            <a:r>
              <a:rPr lang="de-DE" sz="2200" dirty="0" err="1"/>
              <a:t>kanalizacija</a:t>
            </a:r>
            <a:r>
              <a:rPr lang="de-DE" sz="2200" dirty="0"/>
              <a:t>) u </a:t>
            </a:r>
            <a:r>
              <a:rPr lang="de-DE" sz="2200" dirty="0" err="1"/>
              <a:t>smislu</a:t>
            </a:r>
            <a:r>
              <a:rPr lang="de-DE" sz="2200" dirty="0"/>
              <a:t> </a:t>
            </a:r>
            <a:r>
              <a:rPr lang="de-DE" sz="2200" dirty="0" err="1"/>
              <a:t>funkcionalnosti</a:t>
            </a:r>
            <a:r>
              <a:rPr lang="de-DE" sz="2200" dirty="0"/>
              <a:t>, </a:t>
            </a:r>
            <a:r>
              <a:rPr lang="de-DE" sz="2200" dirty="0" err="1"/>
              <a:t>starosti</a:t>
            </a:r>
            <a:r>
              <a:rPr lang="de-DE" sz="2200" dirty="0"/>
              <a:t>, </a:t>
            </a:r>
            <a:r>
              <a:rPr lang="de-DE" sz="2200" dirty="0" err="1"/>
              <a:t>pouzdanosti</a:t>
            </a:r>
            <a:r>
              <a:rPr lang="de-DE" sz="2200" dirty="0"/>
              <a:t>?  </a:t>
            </a:r>
            <a:endParaRPr lang="hr-HR" sz="2200" dirty="0"/>
          </a:p>
          <a:p>
            <a:pPr>
              <a:buFont typeface="Wingdings" panose="05000000000000000000" pitchFamily="2" charset="2"/>
              <a:buChar char="v"/>
            </a:pPr>
            <a:r>
              <a:rPr lang="hr-HR" sz="2200" dirty="0"/>
              <a:t>S koliko strana je omogućen pristup javnoj površini?</a:t>
            </a:r>
          </a:p>
          <a:p>
            <a:pPr>
              <a:buFont typeface="Wingdings" panose="05000000000000000000" pitchFamily="2" charset="2"/>
              <a:buChar char="v"/>
            </a:pPr>
            <a:r>
              <a:rPr lang="hr-HR" sz="2200" dirty="0"/>
              <a:t> Kolika je udaljenost  do najbliže policijske postaje i javne vatrogasne postrojbe?</a:t>
            </a:r>
          </a:p>
          <a:p>
            <a:pPr>
              <a:buFont typeface="Wingdings" panose="05000000000000000000" pitchFamily="2" charset="2"/>
              <a:buChar char="v"/>
            </a:pPr>
            <a:r>
              <a:rPr lang="hr-HR" sz="2200" dirty="0"/>
              <a:t>Koliko je prosječno vremena potrebno za intervenciju (policija, vatrogasci, zaštitari)</a:t>
            </a:r>
            <a:r>
              <a:rPr lang="en-GB" sz="2200" dirty="0"/>
              <a:t>?</a:t>
            </a:r>
            <a:endParaRPr lang="hr-HR" sz="2200" dirty="0"/>
          </a:p>
          <a:p>
            <a:pPr>
              <a:buFont typeface="Wingdings" panose="05000000000000000000" pitchFamily="2" charset="2"/>
              <a:buChar char="v"/>
            </a:pPr>
            <a:endParaRPr lang="hr-HR" sz="2200" dirty="0"/>
          </a:p>
          <a:p>
            <a:endParaRPr lang="hr-HR" dirty="0"/>
          </a:p>
        </p:txBody>
      </p:sp>
    </p:spTree>
    <p:extLst>
      <p:ext uri="{BB962C8B-B14F-4D97-AF65-F5344CB8AC3E}">
        <p14:creationId xmlns:p14="http://schemas.microsoft.com/office/powerpoint/2010/main" val="2006124339"/>
      </p:ext>
    </p:extLst>
  </p:cSld>
  <p:clrMapOvr>
    <a:masterClrMapping/>
  </p:clrMapOvr>
  <p:transition>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FD2B-8F4E-45F6-8E1F-99F6A3B66752}"/>
              </a:ext>
            </a:extLst>
          </p:cNvPr>
          <p:cNvSpPr>
            <a:spLocks noGrp="1"/>
          </p:cNvSpPr>
          <p:nvPr>
            <p:ph type="title"/>
          </p:nvPr>
        </p:nvSpPr>
        <p:spPr>
          <a:xfrm>
            <a:off x="1676400" y="692696"/>
            <a:ext cx="8839200" cy="1224880"/>
          </a:xfrm>
        </p:spPr>
        <p:txBody>
          <a:bodyPr/>
          <a:lstStyle/>
          <a:p>
            <a:br>
              <a:rPr lang="hr-HR" b="1" i="1" dirty="0">
                <a:effectLst>
                  <a:outerShdw blurRad="38100" dist="19050" dir="2700000" algn="tl">
                    <a:schemeClr val="dk1">
                      <a:alpha val="40000"/>
                    </a:schemeClr>
                  </a:outerShdw>
                </a:effectLst>
              </a:rPr>
            </a:br>
            <a:r>
              <a:rPr lang="hr-HR" b="1" i="1" dirty="0">
                <a:effectLst>
                  <a:outerShdw blurRad="38100" dist="19050" dir="2700000" algn="tl">
                    <a:schemeClr val="dk1">
                      <a:alpha val="40000"/>
                    </a:schemeClr>
                  </a:outerShdw>
                </a:effectLst>
              </a:rPr>
              <a:t>Upitnik za prosudbu ugroženosti za prostor javnih površina </a:t>
            </a:r>
            <a:br>
              <a:rPr lang="hr-HR" dirty="0"/>
            </a:br>
            <a:endParaRPr lang="hr-HR" dirty="0"/>
          </a:p>
        </p:txBody>
      </p:sp>
      <p:sp>
        <p:nvSpPr>
          <p:cNvPr id="3" name="Content Placeholder 2">
            <a:extLst>
              <a:ext uri="{FF2B5EF4-FFF2-40B4-BE49-F238E27FC236}">
                <a16:creationId xmlns:a16="http://schemas.microsoft.com/office/drawing/2014/main" id="{349EC068-80BD-4B8A-A741-223D6076EA05}"/>
              </a:ext>
            </a:extLst>
          </p:cNvPr>
          <p:cNvSpPr>
            <a:spLocks noGrp="1"/>
          </p:cNvSpPr>
          <p:nvPr>
            <p:ph sz="half" idx="1"/>
          </p:nvPr>
        </p:nvSpPr>
        <p:spPr>
          <a:xfrm>
            <a:off x="1676400" y="2060848"/>
            <a:ext cx="4343400" cy="4416152"/>
          </a:xfrm>
        </p:spPr>
        <p:txBody>
          <a:bodyPr/>
          <a:lstStyle/>
          <a:p>
            <a:pPr>
              <a:buFont typeface="Wingdings" panose="05000000000000000000" pitchFamily="2" charset="2"/>
              <a:buChar char="v"/>
            </a:pPr>
            <a:r>
              <a:rPr lang="hr-HR" sz="2200" dirty="0"/>
              <a:t>Da li na predmetnoj javnoj površini postoje sustavi tehničke zaštite?</a:t>
            </a:r>
          </a:p>
          <a:p>
            <a:pPr>
              <a:buFont typeface="Wingdings" panose="05000000000000000000" pitchFamily="2" charset="2"/>
              <a:buChar char="v"/>
            </a:pPr>
            <a:r>
              <a:rPr lang="hr-HR" sz="2200" dirty="0"/>
              <a:t>Da li je angažirana zaštitarska tvrtka?</a:t>
            </a:r>
          </a:p>
          <a:p>
            <a:pPr>
              <a:buFont typeface="Wingdings" panose="05000000000000000000" pitchFamily="2" charset="2"/>
              <a:buChar char="v"/>
            </a:pPr>
            <a:r>
              <a:rPr lang="hr-HR" sz="2200" dirty="0"/>
              <a:t>Koji su prostori od osobitog značaja na predmetnoj javnoj površini?</a:t>
            </a:r>
          </a:p>
          <a:p>
            <a:pPr>
              <a:buFont typeface="Wingdings" panose="05000000000000000000" pitchFamily="2" charset="2"/>
              <a:buChar char="v"/>
            </a:pPr>
            <a:r>
              <a:rPr lang="hr-HR" sz="2200" dirty="0"/>
              <a:t>Koje su kritične točke i problematika javne površine (npr. problem parkinga, oštećenja imovine, otpad..)?</a:t>
            </a:r>
          </a:p>
          <a:p>
            <a:pPr>
              <a:buFont typeface="Wingdings" panose="05000000000000000000" pitchFamily="2" charset="2"/>
              <a:buChar char="v"/>
            </a:pPr>
            <a:endParaRPr lang="hr-HR" sz="2200" dirty="0"/>
          </a:p>
          <a:p>
            <a:pPr>
              <a:buFont typeface="Wingdings" panose="05000000000000000000" pitchFamily="2" charset="2"/>
              <a:buChar char="v"/>
            </a:pPr>
            <a:endParaRPr lang="hr-HR" sz="2200" dirty="0"/>
          </a:p>
          <a:p>
            <a:endParaRPr lang="hr-HR" dirty="0"/>
          </a:p>
        </p:txBody>
      </p:sp>
      <p:sp>
        <p:nvSpPr>
          <p:cNvPr id="5" name="Content Placeholder 4">
            <a:extLst>
              <a:ext uri="{FF2B5EF4-FFF2-40B4-BE49-F238E27FC236}">
                <a16:creationId xmlns:a16="http://schemas.microsoft.com/office/drawing/2014/main" id="{0598F5D2-A3E8-4682-97E6-091C774F36F6}"/>
              </a:ext>
            </a:extLst>
          </p:cNvPr>
          <p:cNvSpPr>
            <a:spLocks noGrp="1"/>
          </p:cNvSpPr>
          <p:nvPr>
            <p:ph sz="half" idx="2"/>
          </p:nvPr>
        </p:nvSpPr>
        <p:spPr>
          <a:xfrm>
            <a:off x="6172200" y="2060848"/>
            <a:ext cx="4343400" cy="4416152"/>
          </a:xfrm>
        </p:spPr>
        <p:txBody>
          <a:bodyPr/>
          <a:lstStyle/>
          <a:p>
            <a:pPr>
              <a:buFont typeface="Wingdings" panose="05000000000000000000" pitchFamily="2" charset="2"/>
              <a:buChar char="v"/>
            </a:pPr>
            <a:r>
              <a:rPr lang="hr-HR" sz="2200" dirty="0"/>
              <a:t>Koji su štetni događaji (vandalizam, krađe/teške krađe, razbojništva, prepadi, provale, sabotaže, prometne nesreće, ugrožavanje javnog reda i mira...) </a:t>
            </a:r>
            <a:r>
              <a:rPr lang="pl-PL" sz="2200" dirty="0"/>
              <a:t>bili na predmetnoj javnoj površini</a:t>
            </a:r>
            <a:r>
              <a:rPr lang="en-GB" sz="2200" dirty="0"/>
              <a:t>, </a:t>
            </a:r>
            <a:r>
              <a:rPr lang="hr-HR" sz="2200" dirty="0"/>
              <a:t>unutar</a:t>
            </a:r>
            <a:r>
              <a:rPr lang="en-GB" sz="2200" dirty="0"/>
              <a:t> </a:t>
            </a:r>
            <a:r>
              <a:rPr lang="en-GB" sz="2200" dirty="0" err="1"/>
              <a:t>proteklih</a:t>
            </a:r>
            <a:r>
              <a:rPr lang="hr-HR" sz="2200" dirty="0"/>
              <a:t> 5 godina?  Ako da, koliki je bio broj događaja i iznos štete?</a:t>
            </a:r>
          </a:p>
          <a:p>
            <a:pPr>
              <a:buFont typeface="Wingdings" panose="05000000000000000000" pitchFamily="2" charset="2"/>
              <a:buChar char="v"/>
            </a:pPr>
            <a:r>
              <a:rPr lang="hr-HR" sz="2200" dirty="0"/>
              <a:t>Da li postoji povijest požara, poplava, potresa i zagađenja okoliša na javnoj površini?  </a:t>
            </a:r>
          </a:p>
          <a:p>
            <a:pPr>
              <a:buFont typeface="Wingdings" panose="05000000000000000000" pitchFamily="2" charset="2"/>
              <a:buChar char="v"/>
            </a:pPr>
            <a:endParaRPr lang="hr-HR" sz="2200" dirty="0"/>
          </a:p>
          <a:p>
            <a:endParaRPr lang="hr-HR" dirty="0"/>
          </a:p>
        </p:txBody>
      </p:sp>
    </p:spTree>
    <p:extLst>
      <p:ext uri="{BB962C8B-B14F-4D97-AF65-F5344CB8AC3E}">
        <p14:creationId xmlns:p14="http://schemas.microsoft.com/office/powerpoint/2010/main" val="620949983"/>
      </p:ext>
    </p:extLst>
  </p:cSld>
  <p:clrMapOvr>
    <a:masterClrMapping/>
  </p:clrMapOvr>
  <p:transition>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2C9DF-CDFE-4380-BFBD-047564C4517B}"/>
              </a:ext>
            </a:extLst>
          </p:cNvPr>
          <p:cNvSpPr>
            <a:spLocks noGrp="1"/>
          </p:cNvSpPr>
          <p:nvPr>
            <p:ph type="title"/>
          </p:nvPr>
        </p:nvSpPr>
        <p:spPr>
          <a:xfrm>
            <a:off x="1676400" y="836712"/>
            <a:ext cx="8839200" cy="718592"/>
          </a:xfrm>
        </p:spPr>
        <p:txBody>
          <a:bodyPr/>
          <a:lstStyle/>
          <a:p>
            <a:r>
              <a:rPr lang="hr-HR" dirty="0"/>
              <a:t>Kvantifikator</a:t>
            </a:r>
            <a:r>
              <a:rPr lang="en-GB" dirty="0"/>
              <a:t> </a:t>
            </a:r>
            <a:r>
              <a:rPr lang="hr-HR" dirty="0"/>
              <a:t>-</a:t>
            </a:r>
            <a:r>
              <a:rPr lang="en-GB" dirty="0"/>
              <a:t> </a:t>
            </a:r>
            <a:r>
              <a:rPr lang="hr-HR" dirty="0"/>
              <a:t>prosudba ugroženosti</a:t>
            </a:r>
          </a:p>
        </p:txBody>
      </p:sp>
      <p:graphicFrame>
        <p:nvGraphicFramePr>
          <p:cNvPr id="7" name="Content Placeholder 6">
            <a:extLst>
              <a:ext uri="{FF2B5EF4-FFF2-40B4-BE49-F238E27FC236}">
                <a16:creationId xmlns:a16="http://schemas.microsoft.com/office/drawing/2014/main" id="{06E65468-5589-4F60-96D7-557862DE2B1C}"/>
              </a:ext>
            </a:extLst>
          </p:cNvPr>
          <p:cNvGraphicFramePr>
            <a:graphicFrameLocks noGrp="1"/>
          </p:cNvGraphicFramePr>
          <p:nvPr>
            <p:ph idx="1"/>
            <p:extLst>
              <p:ext uri="{D42A27DB-BD31-4B8C-83A1-F6EECF244321}">
                <p14:modId xmlns:p14="http://schemas.microsoft.com/office/powerpoint/2010/main" val="963864060"/>
              </p:ext>
            </p:extLst>
          </p:nvPr>
        </p:nvGraphicFramePr>
        <p:xfrm>
          <a:off x="1775522" y="1700809"/>
          <a:ext cx="8496943" cy="4819145"/>
        </p:xfrm>
        <a:graphic>
          <a:graphicData uri="http://schemas.openxmlformats.org/drawingml/2006/table">
            <a:tbl>
              <a:tblPr/>
              <a:tblGrid>
                <a:gridCol w="64698">
                  <a:extLst>
                    <a:ext uri="{9D8B030D-6E8A-4147-A177-3AD203B41FA5}">
                      <a16:colId xmlns:a16="http://schemas.microsoft.com/office/drawing/2014/main" val="3454181274"/>
                    </a:ext>
                  </a:extLst>
                </a:gridCol>
                <a:gridCol w="1020783">
                  <a:extLst>
                    <a:ext uri="{9D8B030D-6E8A-4147-A177-3AD203B41FA5}">
                      <a16:colId xmlns:a16="http://schemas.microsoft.com/office/drawing/2014/main" val="103655361"/>
                    </a:ext>
                  </a:extLst>
                </a:gridCol>
                <a:gridCol w="1610250">
                  <a:extLst>
                    <a:ext uri="{9D8B030D-6E8A-4147-A177-3AD203B41FA5}">
                      <a16:colId xmlns:a16="http://schemas.microsoft.com/office/drawing/2014/main" val="2321471622"/>
                    </a:ext>
                  </a:extLst>
                </a:gridCol>
                <a:gridCol w="1365837">
                  <a:extLst>
                    <a:ext uri="{9D8B030D-6E8A-4147-A177-3AD203B41FA5}">
                      <a16:colId xmlns:a16="http://schemas.microsoft.com/office/drawing/2014/main" val="3938131062"/>
                    </a:ext>
                  </a:extLst>
                </a:gridCol>
                <a:gridCol w="632598">
                  <a:extLst>
                    <a:ext uri="{9D8B030D-6E8A-4147-A177-3AD203B41FA5}">
                      <a16:colId xmlns:a16="http://schemas.microsoft.com/office/drawing/2014/main" val="1843175781"/>
                    </a:ext>
                  </a:extLst>
                </a:gridCol>
                <a:gridCol w="402563">
                  <a:extLst>
                    <a:ext uri="{9D8B030D-6E8A-4147-A177-3AD203B41FA5}">
                      <a16:colId xmlns:a16="http://schemas.microsoft.com/office/drawing/2014/main" val="1431000103"/>
                    </a:ext>
                  </a:extLst>
                </a:gridCol>
                <a:gridCol w="57508">
                  <a:extLst>
                    <a:ext uri="{9D8B030D-6E8A-4147-A177-3AD203B41FA5}">
                      <a16:colId xmlns:a16="http://schemas.microsoft.com/office/drawing/2014/main" val="3490535457"/>
                    </a:ext>
                  </a:extLst>
                </a:gridCol>
                <a:gridCol w="992029">
                  <a:extLst>
                    <a:ext uri="{9D8B030D-6E8A-4147-A177-3AD203B41FA5}">
                      <a16:colId xmlns:a16="http://schemas.microsoft.com/office/drawing/2014/main" val="3092683400"/>
                    </a:ext>
                  </a:extLst>
                </a:gridCol>
                <a:gridCol w="1286762">
                  <a:extLst>
                    <a:ext uri="{9D8B030D-6E8A-4147-A177-3AD203B41FA5}">
                      <a16:colId xmlns:a16="http://schemas.microsoft.com/office/drawing/2014/main" val="1512780070"/>
                    </a:ext>
                  </a:extLst>
                </a:gridCol>
                <a:gridCol w="330676">
                  <a:extLst>
                    <a:ext uri="{9D8B030D-6E8A-4147-A177-3AD203B41FA5}">
                      <a16:colId xmlns:a16="http://schemas.microsoft.com/office/drawing/2014/main" val="485962568"/>
                    </a:ext>
                  </a:extLst>
                </a:gridCol>
                <a:gridCol w="330676">
                  <a:extLst>
                    <a:ext uri="{9D8B030D-6E8A-4147-A177-3AD203B41FA5}">
                      <a16:colId xmlns:a16="http://schemas.microsoft.com/office/drawing/2014/main" val="594530802"/>
                    </a:ext>
                  </a:extLst>
                </a:gridCol>
                <a:gridCol w="402563">
                  <a:extLst>
                    <a:ext uri="{9D8B030D-6E8A-4147-A177-3AD203B41FA5}">
                      <a16:colId xmlns:a16="http://schemas.microsoft.com/office/drawing/2014/main" val="3263317193"/>
                    </a:ext>
                  </a:extLst>
                </a:gridCol>
              </a:tblGrid>
              <a:tr h="100878">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534226851"/>
                  </a:ext>
                </a:extLst>
              </a:tr>
              <a:tr h="100878">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9281449"/>
                  </a:ext>
                </a:extLst>
              </a:tr>
              <a:tr h="109285">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ctr"/>
                      <a:endParaRPr lang="hr-HR" sz="5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endParaRPr lang="hr-HR" sz="5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hr-HR" sz="600" b="1" i="0" u="none" strike="noStrike">
                          <a:solidFill>
                            <a:srgbClr val="000000"/>
                          </a:solidFill>
                          <a:effectLst/>
                          <a:latin typeface="Arial" panose="020B0604020202020204" pitchFamily="34" charset="0"/>
                        </a:rPr>
                        <a:t>PROSUDBA UGROŽENOSTI </a:t>
                      </a:r>
                    </a:p>
                  </a:txBody>
                  <a:tcPr marL="0" marR="0" marT="0" marB="0" anchor="ctr">
                    <a:lnL>
                      <a:noFill/>
                    </a:lnL>
                    <a:lnR>
                      <a:noFill/>
                    </a:lnR>
                    <a:lnT>
                      <a:noFill/>
                    </a:lnT>
                    <a:lnB>
                      <a:noFill/>
                    </a:lnB>
                  </a:tcPr>
                </a:tc>
                <a:tc>
                  <a:txBody>
                    <a:bodyPr/>
                    <a:lstStyle/>
                    <a:p>
                      <a:pPr algn="r" fontAlgn="ctr"/>
                      <a:endParaRPr lang="hr-HR" sz="6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endParaRPr lang="hr-HR" sz="6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endParaRPr lang="hr-HR" sz="6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just" fontAlgn="ctr"/>
                      <a:endParaRPr lang="hr-HR" sz="6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ctr"/>
                      <a:endParaRPr lang="hr-HR" sz="5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endParaRPr lang="hr-HR" sz="500" b="0" i="0" u="none" strike="noStrike">
                        <a:solidFill>
                          <a:srgbClr val="000000"/>
                        </a:solidFill>
                        <a:effectLst/>
                        <a:latin typeface="Calibri" panose="020F050202020403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hr-HR" sz="500" b="1" i="0" u="none" strike="noStrike">
                        <a:solidFill>
                          <a:srgbClr val="000000"/>
                        </a:solidFill>
                        <a:effectLst/>
                        <a:latin typeface="Arial" panose="020B060402020202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8380938"/>
                  </a:ext>
                </a:extLst>
              </a:tr>
              <a:tr h="100878">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ctr"/>
                      <a:endParaRPr lang="hr-HR" sz="5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hr-HR" sz="500" b="0" i="0" u="none" strike="noStrike">
                        <a:solidFill>
                          <a:srgbClr val="000000"/>
                        </a:solidFill>
                        <a:effectLst/>
                        <a:latin typeface="Calibri" panose="020F050202020403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hr-HR" sz="500" b="0" i="0" u="none" strike="noStrike">
                        <a:solidFill>
                          <a:srgbClr val="000000"/>
                        </a:solidFill>
                        <a:effectLst/>
                        <a:latin typeface="Calibri" panose="020F050202020403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hr-HR" sz="500" b="0" i="1" u="none" strike="noStrike">
                        <a:solidFill>
                          <a:srgbClr val="000000"/>
                        </a:solidFill>
                        <a:effectLst/>
                        <a:latin typeface="Arial" panose="020B060402020202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hr-HR" sz="500" b="0" i="1" u="none" strike="noStrike">
                        <a:solidFill>
                          <a:srgbClr val="000000"/>
                        </a:solidFill>
                        <a:effectLst/>
                        <a:latin typeface="Arial" panose="020B060402020202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hr-HR" sz="500" b="0" i="1" u="none" strike="noStrike">
                        <a:solidFill>
                          <a:srgbClr val="000000"/>
                        </a:solidFill>
                        <a:effectLst/>
                        <a:latin typeface="Arial" panose="020B060402020202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hr-HR" sz="500" b="0" i="1" u="none" strike="noStrike">
                        <a:solidFill>
                          <a:srgbClr val="000000"/>
                        </a:solidFill>
                        <a:effectLst/>
                        <a:latin typeface="Arial" panose="020B060402020202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hr-HR" sz="400" b="0" i="1" u="none" strike="noStrike">
                          <a:solidFill>
                            <a:srgbClr val="000000"/>
                          </a:solidFill>
                          <a:effectLst/>
                          <a:latin typeface="Arial" panose="020B0604020202020204" pitchFamily="34" charset="0"/>
                        </a:rPr>
                        <a:t>Datum: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lang="hr-HR"/>
                    </a:p>
                  </a:txBody>
                  <a:tcPr/>
                </a:tc>
                <a:extLst>
                  <a:ext uri="{0D108BD9-81ED-4DB2-BD59-A6C34878D82A}">
                    <a16:rowId xmlns:a16="http://schemas.microsoft.com/office/drawing/2014/main" val="1278495852"/>
                  </a:ext>
                </a:extLst>
              </a:tr>
              <a:tr h="121895">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hr-HR" sz="700" b="1" i="1" u="none" strike="noStrike">
                          <a:solidFill>
                            <a:srgbClr val="000000"/>
                          </a:solidFill>
                          <a:effectLst/>
                          <a:latin typeface="Arial" panose="020B0604020202020204" pitchFamily="34" charset="0"/>
                        </a:rPr>
                        <a:t>Tvrtka procjenitelj</a:t>
                      </a:r>
                      <a:endParaRPr lang="hr-HR" sz="5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b"/>
                      <a:r>
                        <a:rPr lang="hr-HR" sz="700" b="1" i="1" u="none" strike="noStrike">
                          <a:solidFill>
                            <a:srgbClr val="000000"/>
                          </a:solidFill>
                          <a:effectLst/>
                          <a:latin typeface="Arial" panose="020B0604020202020204" pitchFamily="34" charset="0"/>
                        </a:rPr>
                        <a:t>Alarm automatika</a:t>
                      </a:r>
                      <a:endParaRPr lang="hr-HR" sz="500" b="0" i="0" u="none" strike="noStrike">
                        <a:solidFill>
                          <a:srgbClr val="000000"/>
                        </a:solidFill>
                        <a:effectLst/>
                        <a:latin typeface="Calibri" panose="020F050202020403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hr-HR" sz="500" b="0" i="0" u="none" strike="noStrike">
                          <a:solidFill>
                            <a:srgbClr val="000000"/>
                          </a:solidFill>
                          <a:effectLst/>
                          <a:latin typeface="Arial" panose="020B0604020202020204" pitchFamily="34" charset="0"/>
                        </a:rPr>
                        <a:t>Javna površina(e):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500" b="1" i="0" u="none" strike="noStrike">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500" b="1"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500" b="1"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500" b="1"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500" b="1" i="0" u="none" strike="noStrike">
                          <a:solidFill>
                            <a:srgbClr val="000000"/>
                          </a:solidFill>
                          <a:effectLst/>
                          <a:latin typeface="Arial" panose="020B060402020202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hr-HR" sz="500" b="0" i="1"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hr-HR" sz="5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5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9950445"/>
                  </a:ext>
                </a:extLst>
              </a:tr>
              <a:tr h="109285">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gridSpan="2">
                  <a:txBody>
                    <a:bodyPr/>
                    <a:lstStyle/>
                    <a:p>
                      <a:pPr algn="ctr" fontAlgn="ctr"/>
                      <a:r>
                        <a:rPr lang="hr-HR" sz="600" b="0" i="1" u="none" strike="noStrike">
                          <a:solidFill>
                            <a:srgbClr val="000000"/>
                          </a:solidFill>
                          <a:effectLst/>
                          <a:latin typeface="Arial" panose="020B0604020202020204" pitchFamily="34" charset="0"/>
                        </a:rPr>
                        <a:t>Adresa</a:t>
                      </a:r>
                    </a:p>
                  </a:txBody>
                  <a:tcPr marL="0" marR="0" marT="0" marB="0" anchor="ctr">
                    <a:lnL>
                      <a:noFill/>
                    </a:lnL>
                    <a:lnR>
                      <a:noFill/>
                    </a:lnR>
                    <a:lnT>
                      <a:noFill/>
                    </a:lnT>
                    <a:lnB>
                      <a:noFill/>
                    </a:lnB>
                  </a:tcPr>
                </a:tc>
                <a:tc hMerge="1">
                  <a:txBody>
                    <a:bodyPr/>
                    <a:lstStyle/>
                    <a:p>
                      <a:endParaRPr lang="hr-HR"/>
                    </a:p>
                  </a:txBody>
                  <a:tcPr/>
                </a:tc>
                <a:tc>
                  <a:txBody>
                    <a:bodyPr/>
                    <a:lstStyle/>
                    <a:p>
                      <a:pPr algn="r" fontAlgn="t"/>
                      <a:endParaRPr lang="hr-HR" sz="500" b="0" i="0" u="none" strike="noStrike">
                        <a:solidFill>
                          <a:srgbClr val="000000"/>
                        </a:solidFill>
                        <a:effectLst/>
                        <a:latin typeface="Calibri" panose="020F0502020204030204" pitchFamily="34" charset="0"/>
                      </a:endParaRPr>
                    </a:p>
                  </a:txBody>
                  <a:tcPr marL="0" marR="0" marT="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hr-HR" sz="5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hr-HR" sz="5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hr-HR" sz="5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hr-HR" sz="5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hr-HR" sz="5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hr-HR" sz="500" b="0" i="1" u="none" strike="noStrike">
                        <a:solidFill>
                          <a:srgbClr val="000000"/>
                        </a:solidFill>
                        <a:effectLst/>
                        <a:latin typeface="Arial" panose="020B060402020202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hr-HR" sz="500" b="0" i="1"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hr-HR" sz="5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8751585"/>
                  </a:ext>
                </a:extLst>
              </a:tr>
              <a:tr h="109285">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ctr"/>
                      <a:endParaRPr lang="hr-HR" sz="600" b="0" i="1"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endParaRPr lang="hr-HR" sz="600" b="0" i="1" u="none" strike="noStrike">
                        <a:solidFill>
                          <a:srgbClr val="000000"/>
                        </a:solidFill>
                        <a:effectLst/>
                        <a:latin typeface="Arial" panose="020B060402020202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gridSpan="5">
                  <a:txBody>
                    <a:bodyPr/>
                    <a:lstStyle/>
                    <a:p>
                      <a:pPr algn="ctr" fontAlgn="ctr"/>
                      <a:r>
                        <a:rPr lang="hr-HR" sz="400" b="0" i="0" u="none" strike="noStrike">
                          <a:solidFill>
                            <a:srgbClr val="000000"/>
                          </a:solidFill>
                          <a:effectLst/>
                          <a:latin typeface="Arial" panose="020B0604020202020204" pitchFamily="34" charset="0"/>
                        </a:rPr>
                        <a:t>Prethodna procjena: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hr-HR"/>
                    </a:p>
                  </a:txBody>
                  <a:tcPr/>
                </a:tc>
                <a:tc hMerge="1">
                  <a:txBody>
                    <a:bodyPr/>
                    <a:lstStyle/>
                    <a:p>
                      <a:endParaRPr lang="hr-HR"/>
                    </a:p>
                  </a:txBody>
                  <a:tcPr/>
                </a:tc>
                <a:tc hMerge="1">
                  <a:txBody>
                    <a:bodyPr/>
                    <a:lstStyle/>
                    <a:p>
                      <a:endParaRPr lang="hr-HR"/>
                    </a:p>
                  </a:txBody>
                  <a:tcPr/>
                </a:tc>
                <a:tc hMerge="1">
                  <a:txBody>
                    <a:bodyPr/>
                    <a:lstStyle/>
                    <a:p>
                      <a:endParaRPr lang="hr-HR"/>
                    </a:p>
                  </a:txBody>
                  <a:tcPr/>
                </a:tc>
                <a:tc gridSpan="3">
                  <a:txBody>
                    <a:bodyPr/>
                    <a:lstStyle/>
                    <a:p>
                      <a:pPr algn="ctr" fontAlgn="ctr"/>
                      <a:r>
                        <a:rPr lang="hr-HR" sz="500" b="0" i="1" u="none" strike="noStrike">
                          <a:solidFill>
                            <a:srgbClr val="000000"/>
                          </a:solidFill>
                          <a:effectLst/>
                          <a:latin typeface="Arial" panose="020B0604020202020204" pitchFamily="34" charset="0"/>
                        </a:rPr>
                        <a:t>Odgovorna osoba:</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lang="hr-HR"/>
                    </a:p>
                  </a:txBody>
                  <a:tcPr/>
                </a:tc>
                <a:tc hMerge="1">
                  <a:txBody>
                    <a:bodyPr/>
                    <a:lstStyle/>
                    <a:p>
                      <a:endParaRPr lang="hr-HR"/>
                    </a:p>
                  </a:txBody>
                  <a:tcPr/>
                </a:tc>
                <a:tc>
                  <a:txBody>
                    <a:bodyPr/>
                    <a:lstStyle/>
                    <a:p>
                      <a:pPr algn="ctr" fontAlgn="ctr"/>
                      <a:r>
                        <a:rPr lang="hr-HR" sz="400" b="0" i="0" u="none" strike="noStrike">
                          <a:solidFill>
                            <a:srgbClr val="000000"/>
                          </a:solidFill>
                          <a:effectLst/>
                          <a:latin typeface="Arial" panose="020B0604020202020204" pitchFamily="34" charset="0"/>
                        </a:rPr>
                        <a:t>Redni broj:</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734723373"/>
                  </a:ext>
                </a:extLst>
              </a:tr>
              <a:tr h="109285">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gridSpan="2">
                  <a:txBody>
                    <a:bodyPr/>
                    <a:lstStyle/>
                    <a:p>
                      <a:pPr algn="ctr" fontAlgn="ctr"/>
                      <a:r>
                        <a:rPr lang="hr-HR" sz="600" b="0" i="1" u="none" strike="noStrike">
                          <a:solidFill>
                            <a:srgbClr val="000000"/>
                          </a:solidFill>
                          <a:effectLst/>
                          <a:latin typeface="Arial" panose="020B0604020202020204" pitchFamily="34" charset="0"/>
                        </a:rPr>
                        <a:t>Poštanski broj i grad</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hr-HR"/>
                    </a:p>
                  </a:txBody>
                  <a:tcPr/>
                </a:tc>
                <a:tc>
                  <a:txBody>
                    <a:bodyPr/>
                    <a:lstStyle/>
                    <a:p>
                      <a:pPr algn="ctr" fontAlgn="ctr"/>
                      <a:r>
                        <a:rPr lang="hr-HR" sz="500" b="0" i="0" u="none" strike="noStrike">
                          <a:solidFill>
                            <a:srgbClr val="000000"/>
                          </a:solidFill>
                          <a:effectLst/>
                          <a:latin typeface="Calibri" panose="020F0502020204030204" pitchFamily="34" charset="0"/>
                        </a:rPr>
                        <a:t>Kp: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5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hr-HR" sz="500" b="0" i="0" u="none" strike="noStrike">
                          <a:solidFill>
                            <a:srgbClr val="000000"/>
                          </a:solidFill>
                          <a:effectLst/>
                          <a:latin typeface="Calibri" panose="020F0502020204030204" pitchFamily="34" charset="0"/>
                        </a:rPr>
                        <a:t>Datum:</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5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500" b="0" i="0" u="none" strike="noStrike">
                          <a:solidFill>
                            <a:srgbClr val="000000"/>
                          </a:solidFill>
                          <a:effectLst/>
                          <a:latin typeface="Calibri" panose="020F0502020204030204" pitchFamily="34" charset="0"/>
                        </a:rPr>
                        <a:t> </a:t>
                      </a:r>
                    </a:p>
                  </a:txBody>
                  <a:tcPr marL="0" marR="0" marT="0" marB="0" anchor="ctr">
                    <a:lnL>
                      <a:noFill/>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Arial" panose="020B0604020202020204" pitchFamily="34" charset="0"/>
                        </a:rPr>
                        <a:t> </a:t>
                      </a:r>
                    </a:p>
                  </a:txBody>
                  <a:tcPr marL="0" marR="0" marT="0" marB="0" anchor="ctr">
                    <a:lnL w="25400" cap="flat" cmpd="dbl"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Arial" panose="020B0604020202020204" pitchFamily="34" charset="0"/>
                        </a:rPr>
                        <a:t> </a:t>
                      </a:r>
                    </a:p>
                  </a:txBody>
                  <a:tcPr marL="0" marR="0" marT="0" marB="0" anchor="ctr">
                    <a:lnL>
                      <a:noFill/>
                    </a:lnL>
                    <a:lnR w="25400" cap="flat" cmpd="dbl"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500" b="0" i="0" u="none" strike="noStrike">
                          <a:solidFill>
                            <a:srgbClr val="000000"/>
                          </a:solidFill>
                          <a:effectLst/>
                          <a:latin typeface="Calibri" panose="020F0502020204030204" pitchFamily="34" charset="0"/>
                        </a:rPr>
                        <a:t> </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5904062"/>
                  </a:ext>
                </a:extLst>
              </a:tr>
              <a:tr h="126097">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hr-HR"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hr-HR" sz="500" b="0"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488343798"/>
                  </a:ext>
                </a:extLst>
              </a:tr>
              <a:tr h="131352">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gridSpan="5">
                  <a:txBody>
                    <a:bodyPr/>
                    <a:lstStyle/>
                    <a:p>
                      <a:pPr algn="ctr" fontAlgn="ctr"/>
                      <a:r>
                        <a:rPr lang="hr-HR" sz="500" b="1" i="0" u="none" strike="noStrike">
                          <a:solidFill>
                            <a:srgbClr val="000000"/>
                          </a:solidFill>
                          <a:effectLst/>
                          <a:latin typeface="Times New Roman" panose="02020603050405020304" pitchFamily="18" charset="0"/>
                        </a:rPr>
                        <a:t>ČIMBENICI UGROŽENOSTI</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hr-HR"/>
                    </a:p>
                  </a:txBody>
                  <a:tcPr/>
                </a:tc>
                <a:tc hMerge="1">
                  <a:txBody>
                    <a:bodyPr/>
                    <a:lstStyle/>
                    <a:p>
                      <a:endParaRPr lang="hr-HR"/>
                    </a:p>
                  </a:txBody>
                  <a:tcPr/>
                </a:tc>
                <a:tc hMerge="1">
                  <a:txBody>
                    <a:bodyPr/>
                    <a:lstStyle/>
                    <a:p>
                      <a:endParaRPr lang="hr-HR"/>
                    </a:p>
                  </a:txBody>
                  <a:tcPr/>
                </a:tc>
                <a:tc hMerge="1">
                  <a:txBody>
                    <a:bodyPr/>
                    <a:lstStyle/>
                    <a:p>
                      <a:endParaRPr lang="hr-HR"/>
                    </a:p>
                  </a:txBody>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hr-HR" sz="500" b="1" i="0" u="none" strike="noStrike">
                          <a:solidFill>
                            <a:srgbClr val="000000"/>
                          </a:solidFill>
                          <a:effectLst/>
                          <a:latin typeface="Times New Roman" panose="02020603050405020304" pitchFamily="18" charset="0"/>
                        </a:rPr>
                        <a:t>ČIMBENICI SIGURNOSTI</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hr-HR" sz="500" b="1"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hr-HR" sz="500" b="1"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hr-HR" sz="500" b="1"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dot"/>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4877280"/>
                  </a:ext>
                </a:extLst>
              </a:tr>
              <a:tr h="163927">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l" fontAlgn="ctr"/>
                      <a:r>
                        <a:rPr lang="hr-HR" sz="400" b="1" i="0" u="none" strike="noStrike">
                          <a:solidFill>
                            <a:srgbClr val="000000"/>
                          </a:solidFill>
                          <a:effectLst/>
                          <a:latin typeface="Times New Roman" panose="02020603050405020304" pitchFamily="18" charset="0"/>
                        </a:rPr>
                        <a:t>OZNAKA</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hr-HR" sz="400" b="1" i="0" u="none" strike="noStrike">
                          <a:solidFill>
                            <a:srgbClr val="000000"/>
                          </a:solidFill>
                          <a:effectLst/>
                          <a:latin typeface="Times New Roman" panose="02020603050405020304" pitchFamily="18" charset="0"/>
                        </a:rPr>
                        <a:t>NAZIV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hr-HR" sz="400" b="1" i="0" u="none" strike="noStrike">
                          <a:solidFill>
                            <a:srgbClr val="000000"/>
                          </a:solidFill>
                          <a:effectLst/>
                          <a:latin typeface="Times New Roman" panose="02020603050405020304" pitchFamily="18" charset="0"/>
                        </a:rPr>
                        <a:t>Težišni udjel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hr-HR" sz="400" b="1" i="0" u="none" strike="noStrike">
                          <a:solidFill>
                            <a:srgbClr val="000000"/>
                          </a:solidFill>
                          <a:effectLst/>
                          <a:latin typeface="Times New Roman" panose="02020603050405020304" pitchFamily="18" charset="0"/>
                        </a:rPr>
                        <a:t>Ocjena [Oui]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hr-HR" sz="400" b="1" i="0" u="none" strike="noStrike">
                          <a:solidFill>
                            <a:srgbClr val="000000"/>
                          </a:solidFill>
                          <a:effectLst/>
                          <a:latin typeface="Times New Roman" panose="02020603050405020304" pitchFamily="18" charset="0"/>
                        </a:rPr>
                        <a:t>Vrijednost [Ui]</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l" fontAlgn="ctr"/>
                      <a:r>
                        <a:rPr lang="hr-HR" sz="400" b="1" i="0" u="none" strike="noStrike">
                          <a:solidFill>
                            <a:srgbClr val="000000"/>
                          </a:solidFill>
                          <a:effectLst/>
                          <a:latin typeface="Times New Roman" panose="02020603050405020304" pitchFamily="18" charset="0"/>
                        </a:rPr>
                        <a:t>OZNAKA</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hr-HR" sz="400" b="1" i="0" u="none" strike="noStrike">
                          <a:solidFill>
                            <a:srgbClr val="000000"/>
                          </a:solidFill>
                          <a:effectLst/>
                          <a:latin typeface="Times New Roman" panose="02020603050405020304" pitchFamily="18" charset="0"/>
                        </a:rPr>
                        <a:t>NAZIV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hr-HR" sz="400" b="1" i="0" u="none" strike="noStrike">
                          <a:solidFill>
                            <a:srgbClr val="000000"/>
                          </a:solidFill>
                          <a:effectLst/>
                          <a:latin typeface="Times New Roman" panose="02020603050405020304" pitchFamily="18" charset="0"/>
                        </a:rPr>
                        <a:t>Težišni udjel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hr-HR" sz="400" b="1" i="0" u="none" strike="noStrike">
                          <a:solidFill>
                            <a:srgbClr val="000000"/>
                          </a:solidFill>
                          <a:effectLst/>
                          <a:latin typeface="Times New Roman" panose="02020603050405020304" pitchFamily="18" charset="0"/>
                        </a:rPr>
                        <a:t>Ocjena [Osj]</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hr-HR" sz="400" b="1" i="0" u="none" strike="noStrike">
                          <a:solidFill>
                            <a:srgbClr val="000000"/>
                          </a:solidFill>
                          <a:effectLst/>
                          <a:latin typeface="Times New Roman" panose="02020603050405020304" pitchFamily="18" charset="0"/>
                        </a:rPr>
                        <a:t>Vrijednost [Sj]</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8331854"/>
                  </a:ext>
                </a:extLst>
              </a:tr>
              <a:tr h="100878">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500" b="1" i="0" u="none" strike="noStrike">
                          <a:solidFill>
                            <a:srgbClr val="000000"/>
                          </a:solidFill>
                          <a:effectLst/>
                          <a:latin typeface="Times New Roman" panose="02020603050405020304" pitchFamily="18" charset="0"/>
                        </a:rPr>
                        <a:t>U</a:t>
                      </a:r>
                      <a:r>
                        <a:rPr lang="hr-HR" sz="500" b="1" i="0" u="none" strike="noStrike" baseline="-25000">
                          <a:solidFill>
                            <a:srgbClr val="000000"/>
                          </a:solidFill>
                          <a:effectLst/>
                          <a:latin typeface="Times New Roman" panose="02020603050405020304" pitchFamily="18" charset="0"/>
                        </a:rPr>
                        <a:t>1</a:t>
                      </a:r>
                      <a:endParaRPr lang="hr-HR" sz="500" b="1" i="0" u="none" strike="noStrike">
                        <a:solidFill>
                          <a:srgbClr val="000000"/>
                        </a:solidFill>
                        <a:effectLst/>
                        <a:latin typeface="Times New Roman" panose="02020603050405020304" pitchFamily="18" charset="0"/>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400" b="0" i="0" u="none" strike="noStrike">
                          <a:solidFill>
                            <a:srgbClr val="000000"/>
                          </a:solidFill>
                          <a:effectLst/>
                          <a:latin typeface="Times New Roman" panose="02020603050405020304" pitchFamily="18" charset="0"/>
                        </a:rPr>
                        <a:t>Povijest počinjenja kaznenih djela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CC"/>
                    </a:solidFill>
                  </a:tcPr>
                </a:tc>
                <a:tc>
                  <a:txBody>
                    <a:bodyPr/>
                    <a:lstStyle/>
                    <a:p>
                      <a:pPr algn="ctr" fontAlgn="ctr"/>
                      <a:r>
                        <a:rPr lang="hr-HR" sz="400" b="0" i="0" u="none" strike="noStrike">
                          <a:solidFill>
                            <a:srgbClr val="000000"/>
                          </a:solidFill>
                          <a:effectLst/>
                          <a:latin typeface="Times New Roman" panose="02020603050405020304" pitchFamily="18" charset="0"/>
                        </a:rPr>
                        <a:t>10</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500" b="1" i="0" u="none" strike="noStrike">
                          <a:solidFill>
                            <a:srgbClr val="000000"/>
                          </a:solidFill>
                          <a:effectLst/>
                          <a:latin typeface="Times New Roman" panose="02020603050405020304" pitchFamily="18" charset="0"/>
                        </a:rPr>
                        <a:t>S</a:t>
                      </a:r>
                      <a:r>
                        <a:rPr lang="hr-HR" sz="500" b="1" i="0" u="none" strike="noStrike" baseline="-25000">
                          <a:solidFill>
                            <a:srgbClr val="000000"/>
                          </a:solidFill>
                          <a:effectLst/>
                          <a:latin typeface="Times New Roman" panose="02020603050405020304" pitchFamily="18" charset="0"/>
                        </a:rPr>
                        <a:t>1</a:t>
                      </a:r>
                      <a:endParaRPr lang="hr-HR" sz="500" b="1" i="0" u="none" strike="noStrike">
                        <a:solidFill>
                          <a:srgbClr val="000000"/>
                        </a:solidFill>
                        <a:effectLst/>
                        <a:latin typeface="Times New Roman" panose="02020603050405020304" pitchFamily="18" charset="0"/>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400" b="0" i="0" u="none" strike="noStrike">
                          <a:solidFill>
                            <a:srgbClr val="000000"/>
                          </a:solidFill>
                          <a:effectLst/>
                          <a:latin typeface="Times New Roman" panose="02020603050405020304" pitchFamily="18" charset="0"/>
                        </a:rPr>
                        <a:t>Tjelesna zaštita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ctr"/>
                      <a:r>
                        <a:rPr lang="hr-HR" sz="400" b="0" i="0" u="none" strike="noStrike">
                          <a:solidFill>
                            <a:srgbClr val="000000"/>
                          </a:solidFill>
                          <a:effectLst/>
                          <a:latin typeface="Times New Roman" panose="02020603050405020304" pitchFamily="18" charset="0"/>
                        </a:rPr>
                        <a:t>10</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7685850"/>
                  </a:ext>
                </a:extLst>
              </a:tr>
              <a:tr h="168130">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500" b="1" i="0" u="none" strike="noStrike">
                          <a:solidFill>
                            <a:srgbClr val="000000"/>
                          </a:solidFill>
                          <a:effectLst/>
                          <a:latin typeface="Times New Roman" panose="02020603050405020304" pitchFamily="18" charset="0"/>
                        </a:rPr>
                        <a:t>U</a:t>
                      </a:r>
                      <a:r>
                        <a:rPr lang="hr-HR" sz="500" b="1" i="0" u="none" strike="noStrike" baseline="-25000">
                          <a:solidFill>
                            <a:srgbClr val="000000"/>
                          </a:solidFill>
                          <a:effectLst/>
                          <a:latin typeface="Times New Roman" panose="02020603050405020304" pitchFamily="18" charset="0"/>
                        </a:rPr>
                        <a:t>2</a:t>
                      </a:r>
                      <a:endParaRPr lang="hr-HR" sz="500" b="1" i="0" u="none" strike="noStrike">
                        <a:solidFill>
                          <a:srgbClr val="000000"/>
                        </a:solidFill>
                        <a:effectLst/>
                        <a:latin typeface="Times New Roman" panose="02020603050405020304" pitchFamily="18" charset="0"/>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400" b="0" i="0" u="none" strike="noStrike">
                          <a:solidFill>
                            <a:srgbClr val="000000"/>
                          </a:solidFill>
                          <a:effectLst/>
                          <a:latin typeface="Times New Roman" panose="02020603050405020304" pitchFamily="18" charset="0"/>
                        </a:rPr>
                        <a:t>Visina vrijednosti na javnoj površini (vrijednost prostora, objekata i infrastrukture)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dirty="0">
                          <a:solidFill>
                            <a:srgbClr val="000000"/>
                          </a:solidFill>
                          <a:effectLst/>
                          <a:latin typeface="Times New Roman" panose="02020603050405020304" pitchFamily="18"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CC"/>
                    </a:solidFill>
                  </a:tcPr>
                </a:tc>
                <a:tc>
                  <a:txBody>
                    <a:bodyPr/>
                    <a:lstStyle/>
                    <a:p>
                      <a:pPr algn="ctr" fontAlgn="ctr"/>
                      <a:r>
                        <a:rPr lang="hr-HR" sz="400" b="0" i="0" u="none" strike="noStrike">
                          <a:solidFill>
                            <a:srgbClr val="000000"/>
                          </a:solidFill>
                          <a:effectLst/>
                          <a:latin typeface="Times New Roman" panose="02020603050405020304" pitchFamily="18" charset="0"/>
                        </a:rPr>
                        <a:t>6,25</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500" b="1" i="0" u="none" strike="noStrike">
                          <a:solidFill>
                            <a:srgbClr val="000000"/>
                          </a:solidFill>
                          <a:effectLst/>
                          <a:latin typeface="Times New Roman" panose="02020603050405020304" pitchFamily="18" charset="0"/>
                        </a:rPr>
                        <a:t>S</a:t>
                      </a:r>
                      <a:r>
                        <a:rPr lang="hr-HR" sz="500" b="1" i="0" u="none" strike="noStrike" baseline="-25000">
                          <a:solidFill>
                            <a:srgbClr val="000000"/>
                          </a:solidFill>
                          <a:effectLst/>
                          <a:latin typeface="Times New Roman" panose="02020603050405020304" pitchFamily="18" charset="0"/>
                        </a:rPr>
                        <a:t>2</a:t>
                      </a:r>
                      <a:endParaRPr lang="hr-HR" sz="500" b="1" i="0" u="none" strike="noStrike">
                        <a:solidFill>
                          <a:srgbClr val="000000"/>
                        </a:solidFill>
                        <a:effectLst/>
                        <a:latin typeface="Times New Roman" panose="02020603050405020304" pitchFamily="18" charset="0"/>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400" b="0" i="0" u="none" strike="noStrike">
                          <a:solidFill>
                            <a:srgbClr val="000000"/>
                          </a:solidFill>
                          <a:effectLst/>
                          <a:latin typeface="Times New Roman" panose="02020603050405020304" pitchFamily="18" charset="0"/>
                        </a:rPr>
                        <a:t>Brzina intervencije zaštitara ili policije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ctr"/>
                      <a:r>
                        <a:rPr lang="hr-HR" sz="400" b="0" i="0" u="none" strike="noStrike">
                          <a:solidFill>
                            <a:srgbClr val="000000"/>
                          </a:solidFill>
                          <a:effectLst/>
                          <a:latin typeface="Times New Roman" panose="02020603050405020304" pitchFamily="18" charset="0"/>
                        </a:rPr>
                        <a:t>8</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5752117"/>
                  </a:ext>
                </a:extLst>
              </a:tr>
              <a:tr h="100878">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500" b="1" i="0" u="none" strike="noStrike">
                          <a:solidFill>
                            <a:srgbClr val="000000"/>
                          </a:solidFill>
                          <a:effectLst/>
                          <a:latin typeface="Times New Roman" panose="02020603050405020304" pitchFamily="18" charset="0"/>
                        </a:rPr>
                        <a:t>U</a:t>
                      </a:r>
                      <a:r>
                        <a:rPr lang="hr-HR" sz="500" b="1" i="0" u="none" strike="noStrike" baseline="-25000">
                          <a:solidFill>
                            <a:srgbClr val="000000"/>
                          </a:solidFill>
                          <a:effectLst/>
                          <a:latin typeface="Times New Roman" panose="02020603050405020304" pitchFamily="18" charset="0"/>
                        </a:rPr>
                        <a:t>3</a:t>
                      </a:r>
                      <a:endParaRPr lang="hr-HR" sz="500" b="1" i="0" u="none" strike="noStrike">
                        <a:solidFill>
                          <a:srgbClr val="000000"/>
                        </a:solidFill>
                        <a:effectLst/>
                        <a:latin typeface="Times New Roman" panose="02020603050405020304" pitchFamily="18" charset="0"/>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400" b="0" i="0" u="none" strike="noStrike">
                          <a:solidFill>
                            <a:srgbClr val="000000"/>
                          </a:solidFill>
                          <a:effectLst/>
                          <a:latin typeface="Times New Roman" panose="02020603050405020304" pitchFamily="18" charset="0"/>
                        </a:rPr>
                        <a:t>Makro lokacija javne površine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CC"/>
                    </a:solidFill>
                  </a:tcPr>
                </a:tc>
                <a:tc>
                  <a:txBody>
                    <a:bodyPr/>
                    <a:lstStyle/>
                    <a:p>
                      <a:pPr algn="ctr" fontAlgn="ctr"/>
                      <a:r>
                        <a:rPr lang="hr-HR" sz="400" b="0" i="0" u="none" strike="noStrike">
                          <a:solidFill>
                            <a:srgbClr val="000000"/>
                          </a:solidFill>
                          <a:effectLst/>
                          <a:latin typeface="Times New Roman" panose="02020603050405020304" pitchFamily="18" charset="0"/>
                        </a:rPr>
                        <a:t>8</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500" b="1" i="0" u="none" strike="noStrike">
                          <a:solidFill>
                            <a:srgbClr val="000000"/>
                          </a:solidFill>
                          <a:effectLst/>
                          <a:latin typeface="Times New Roman" panose="02020603050405020304" pitchFamily="18" charset="0"/>
                        </a:rPr>
                        <a:t>S</a:t>
                      </a:r>
                      <a:r>
                        <a:rPr lang="hr-HR" sz="500" b="1" i="0" u="none" strike="noStrike" baseline="-25000">
                          <a:solidFill>
                            <a:srgbClr val="000000"/>
                          </a:solidFill>
                          <a:effectLst/>
                          <a:latin typeface="Times New Roman" panose="02020603050405020304" pitchFamily="18" charset="0"/>
                        </a:rPr>
                        <a:t>3</a:t>
                      </a:r>
                      <a:endParaRPr lang="hr-HR" sz="500" b="1" i="0" u="none" strike="noStrike">
                        <a:solidFill>
                          <a:srgbClr val="000000"/>
                        </a:solidFill>
                        <a:effectLst/>
                        <a:latin typeface="Times New Roman" panose="02020603050405020304" pitchFamily="18" charset="0"/>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400" b="0" i="0" u="none" strike="noStrike">
                          <a:solidFill>
                            <a:srgbClr val="000000"/>
                          </a:solidFill>
                          <a:effectLst/>
                          <a:latin typeface="Times New Roman" panose="02020603050405020304" pitchFamily="18" charset="0"/>
                        </a:rPr>
                        <a:t>Prostorno - tehnički uvjeti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ctr"/>
                      <a:r>
                        <a:rPr lang="hr-HR" sz="400" b="0" i="0" u="none" strike="noStrike">
                          <a:solidFill>
                            <a:srgbClr val="000000"/>
                          </a:solidFill>
                          <a:effectLst/>
                          <a:latin typeface="Times New Roman" panose="02020603050405020304" pitchFamily="18" charset="0"/>
                        </a:rPr>
                        <a:t>8</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867268"/>
                  </a:ext>
                </a:extLst>
              </a:tr>
              <a:tr h="100878">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500" b="1" i="0" u="none" strike="noStrike">
                          <a:solidFill>
                            <a:srgbClr val="000000"/>
                          </a:solidFill>
                          <a:effectLst/>
                          <a:latin typeface="Times New Roman" panose="02020603050405020304" pitchFamily="18" charset="0"/>
                        </a:rPr>
                        <a:t>U</a:t>
                      </a:r>
                      <a:r>
                        <a:rPr lang="hr-HR" sz="500" b="1" i="0" u="none" strike="noStrike" baseline="-25000">
                          <a:solidFill>
                            <a:srgbClr val="000000"/>
                          </a:solidFill>
                          <a:effectLst/>
                          <a:latin typeface="Times New Roman" panose="02020603050405020304" pitchFamily="18" charset="0"/>
                        </a:rPr>
                        <a:t>4</a:t>
                      </a:r>
                      <a:endParaRPr lang="hr-HR" sz="500" b="1" i="0" u="none" strike="noStrike">
                        <a:solidFill>
                          <a:srgbClr val="000000"/>
                        </a:solidFill>
                        <a:effectLst/>
                        <a:latin typeface="Times New Roman" panose="02020603050405020304" pitchFamily="18" charset="0"/>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400" b="0" i="0" u="none" strike="noStrike">
                          <a:solidFill>
                            <a:srgbClr val="000000"/>
                          </a:solidFill>
                          <a:effectLst/>
                          <a:latin typeface="Times New Roman" panose="02020603050405020304" pitchFamily="18" charset="0"/>
                        </a:rPr>
                        <a:t>Mikro lokacija javne površine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CC"/>
                    </a:solidFill>
                  </a:tcPr>
                </a:tc>
                <a:tc>
                  <a:txBody>
                    <a:bodyPr/>
                    <a:lstStyle/>
                    <a:p>
                      <a:pPr algn="ctr" fontAlgn="ctr"/>
                      <a:r>
                        <a:rPr lang="hr-HR" sz="400" b="0" i="0" u="none" strike="noStrike">
                          <a:solidFill>
                            <a:srgbClr val="000000"/>
                          </a:solidFill>
                          <a:effectLst/>
                          <a:latin typeface="Times New Roman" panose="02020603050405020304" pitchFamily="18" charset="0"/>
                        </a:rPr>
                        <a:t>2</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500" b="1" i="0" u="none" strike="noStrike">
                          <a:solidFill>
                            <a:srgbClr val="000000"/>
                          </a:solidFill>
                          <a:effectLst/>
                          <a:latin typeface="Times New Roman" panose="02020603050405020304" pitchFamily="18" charset="0"/>
                        </a:rPr>
                        <a:t>S</a:t>
                      </a:r>
                      <a:r>
                        <a:rPr lang="hr-HR" sz="500" b="1" i="0" u="none" strike="noStrike" baseline="-25000">
                          <a:solidFill>
                            <a:srgbClr val="000000"/>
                          </a:solidFill>
                          <a:effectLst/>
                          <a:latin typeface="Times New Roman" panose="02020603050405020304" pitchFamily="18" charset="0"/>
                        </a:rPr>
                        <a:t>4</a:t>
                      </a:r>
                      <a:endParaRPr lang="hr-HR" sz="500" b="1" i="0" u="none" strike="noStrike">
                        <a:solidFill>
                          <a:srgbClr val="000000"/>
                        </a:solidFill>
                        <a:effectLst/>
                        <a:latin typeface="Times New Roman" panose="02020603050405020304" pitchFamily="18" charset="0"/>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400" b="0" i="0" u="none" strike="noStrike">
                          <a:solidFill>
                            <a:srgbClr val="000000"/>
                          </a:solidFill>
                          <a:effectLst/>
                          <a:latin typeface="Times New Roman" panose="02020603050405020304" pitchFamily="18" charset="0"/>
                        </a:rPr>
                        <a:t>Video nadzor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ctr"/>
                      <a:r>
                        <a:rPr lang="hr-HR" sz="400" b="0" i="0" u="none" strike="noStrike">
                          <a:solidFill>
                            <a:srgbClr val="000000"/>
                          </a:solidFill>
                          <a:effectLst/>
                          <a:latin typeface="Times New Roman" panose="02020603050405020304" pitchFamily="18" charset="0"/>
                        </a:rPr>
                        <a:t>2</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319620"/>
                  </a:ext>
                </a:extLst>
              </a:tr>
              <a:tr h="100878">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500" b="1" i="0" u="none" strike="noStrike">
                          <a:solidFill>
                            <a:srgbClr val="000000"/>
                          </a:solidFill>
                          <a:effectLst/>
                          <a:latin typeface="Times New Roman" panose="02020603050405020304" pitchFamily="18" charset="0"/>
                        </a:rPr>
                        <a:t>U</a:t>
                      </a:r>
                      <a:r>
                        <a:rPr lang="hr-HR" sz="500" b="1" i="0" u="none" strike="noStrike" baseline="-25000">
                          <a:solidFill>
                            <a:srgbClr val="000000"/>
                          </a:solidFill>
                          <a:effectLst/>
                          <a:latin typeface="Times New Roman" panose="02020603050405020304" pitchFamily="18" charset="0"/>
                        </a:rPr>
                        <a:t>5</a:t>
                      </a:r>
                      <a:endParaRPr lang="hr-HR" sz="500" b="1" i="0" u="none" strike="noStrike">
                        <a:solidFill>
                          <a:srgbClr val="000000"/>
                        </a:solidFill>
                        <a:effectLst/>
                        <a:latin typeface="Times New Roman" panose="02020603050405020304" pitchFamily="18" charset="0"/>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400" b="0" i="0" u="none" strike="noStrike">
                          <a:solidFill>
                            <a:srgbClr val="000000"/>
                          </a:solidFill>
                          <a:effectLst/>
                          <a:latin typeface="Times New Roman" panose="02020603050405020304" pitchFamily="18" charset="0"/>
                        </a:rPr>
                        <a:t>Veličina javne površine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CC"/>
                    </a:solidFill>
                  </a:tcPr>
                </a:tc>
                <a:tc>
                  <a:txBody>
                    <a:bodyPr/>
                    <a:lstStyle/>
                    <a:p>
                      <a:pPr algn="ctr" fontAlgn="ctr"/>
                      <a:r>
                        <a:rPr lang="hr-HR" sz="400" b="0" i="0" u="none" strike="noStrike">
                          <a:solidFill>
                            <a:srgbClr val="000000"/>
                          </a:solidFill>
                          <a:effectLst/>
                          <a:latin typeface="Times New Roman" panose="02020603050405020304" pitchFamily="18" charset="0"/>
                        </a:rPr>
                        <a:t>7,5</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500" b="1" i="0" u="none" strike="noStrike">
                          <a:solidFill>
                            <a:srgbClr val="000000"/>
                          </a:solidFill>
                          <a:effectLst/>
                          <a:latin typeface="Times New Roman" panose="02020603050405020304" pitchFamily="18" charset="0"/>
                        </a:rPr>
                        <a:t>S</a:t>
                      </a:r>
                      <a:r>
                        <a:rPr lang="hr-HR" sz="500" b="1" i="0" u="none" strike="noStrike" baseline="-25000">
                          <a:solidFill>
                            <a:srgbClr val="000000"/>
                          </a:solidFill>
                          <a:effectLst/>
                          <a:latin typeface="Times New Roman" panose="02020603050405020304" pitchFamily="18" charset="0"/>
                        </a:rPr>
                        <a:t>5</a:t>
                      </a:r>
                      <a:endParaRPr lang="hr-HR" sz="500" b="1" i="0" u="none" strike="noStrike">
                        <a:solidFill>
                          <a:srgbClr val="000000"/>
                        </a:solidFill>
                        <a:effectLst/>
                        <a:latin typeface="Times New Roman" panose="02020603050405020304" pitchFamily="18" charset="0"/>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400" b="0" i="0" u="none" strike="noStrike">
                          <a:solidFill>
                            <a:srgbClr val="000000"/>
                          </a:solidFill>
                          <a:effectLst/>
                          <a:latin typeface="Times New Roman" panose="02020603050405020304" pitchFamily="18" charset="0"/>
                        </a:rPr>
                        <a:t>Mehanička zaštita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ctr"/>
                      <a:r>
                        <a:rPr lang="hr-HR" sz="400" b="0" i="0" u="none" strike="noStrike">
                          <a:solidFill>
                            <a:srgbClr val="000000"/>
                          </a:solidFill>
                          <a:effectLst/>
                          <a:latin typeface="Times New Roman" panose="02020603050405020304" pitchFamily="18" charset="0"/>
                        </a:rPr>
                        <a:t>6</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6821108"/>
                  </a:ext>
                </a:extLst>
              </a:tr>
              <a:tr h="168130">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500" b="1" i="0" u="none" strike="noStrike">
                          <a:solidFill>
                            <a:srgbClr val="000000"/>
                          </a:solidFill>
                          <a:effectLst/>
                          <a:latin typeface="Times New Roman" panose="02020603050405020304" pitchFamily="18" charset="0"/>
                        </a:rPr>
                        <a:t>U</a:t>
                      </a:r>
                      <a:r>
                        <a:rPr lang="hr-HR" sz="500" b="1" i="0" u="none" strike="noStrike" baseline="-25000">
                          <a:solidFill>
                            <a:srgbClr val="000000"/>
                          </a:solidFill>
                          <a:effectLst/>
                          <a:latin typeface="Times New Roman" panose="02020603050405020304" pitchFamily="18" charset="0"/>
                        </a:rPr>
                        <a:t>6</a:t>
                      </a:r>
                      <a:endParaRPr lang="hr-HR" sz="500" b="1" i="0" u="none" strike="noStrike">
                        <a:solidFill>
                          <a:srgbClr val="000000"/>
                        </a:solidFill>
                        <a:effectLst/>
                        <a:latin typeface="Times New Roman" panose="02020603050405020304" pitchFamily="18" charset="0"/>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400" b="0" i="0" u="none" strike="noStrike">
                          <a:solidFill>
                            <a:srgbClr val="000000"/>
                          </a:solidFill>
                          <a:effectLst/>
                          <a:latin typeface="Times New Roman" panose="02020603050405020304" pitchFamily="18" charset="0"/>
                        </a:rPr>
                        <a:t>Procijenjeni prosječni dnevni broj osoba/broj osoba na javnim okupljanjima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CC"/>
                    </a:solidFill>
                  </a:tcPr>
                </a:tc>
                <a:tc>
                  <a:txBody>
                    <a:bodyPr/>
                    <a:lstStyle/>
                    <a:p>
                      <a:pPr algn="ctr" fontAlgn="ctr"/>
                      <a:r>
                        <a:rPr lang="hr-HR" sz="400" b="0" i="0" u="none" strike="noStrike">
                          <a:solidFill>
                            <a:srgbClr val="000000"/>
                          </a:solidFill>
                          <a:effectLst/>
                          <a:latin typeface="Times New Roman" panose="02020603050405020304" pitchFamily="18" charset="0"/>
                        </a:rPr>
                        <a:t>4,5</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500" b="1" i="0" u="none" strike="noStrike">
                          <a:solidFill>
                            <a:srgbClr val="000000"/>
                          </a:solidFill>
                          <a:effectLst/>
                          <a:latin typeface="Times New Roman" panose="02020603050405020304" pitchFamily="18" charset="0"/>
                        </a:rPr>
                        <a:t>S</a:t>
                      </a:r>
                      <a:r>
                        <a:rPr lang="hr-HR" sz="500" b="1" i="0" u="none" strike="noStrike" baseline="-25000">
                          <a:solidFill>
                            <a:srgbClr val="000000"/>
                          </a:solidFill>
                          <a:effectLst/>
                          <a:latin typeface="Times New Roman" panose="02020603050405020304" pitchFamily="18" charset="0"/>
                        </a:rPr>
                        <a:t>6</a:t>
                      </a:r>
                      <a:endParaRPr lang="hr-HR" sz="500" b="1" i="0" u="none" strike="noStrike">
                        <a:solidFill>
                          <a:srgbClr val="000000"/>
                        </a:solidFill>
                        <a:effectLst/>
                        <a:latin typeface="Times New Roman" panose="02020603050405020304" pitchFamily="18" charset="0"/>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400" b="0" i="0" u="none" strike="noStrike">
                          <a:solidFill>
                            <a:srgbClr val="000000"/>
                          </a:solidFill>
                          <a:effectLst/>
                          <a:latin typeface="Times New Roman" panose="02020603050405020304" pitchFamily="18" charset="0"/>
                        </a:rPr>
                        <a:t>Organizacijske mjere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ctr"/>
                      <a:r>
                        <a:rPr lang="hr-HR" sz="400" b="0" i="0" u="none" strike="noStrike">
                          <a:solidFill>
                            <a:srgbClr val="000000"/>
                          </a:solidFill>
                          <a:effectLst/>
                          <a:latin typeface="Times New Roman" panose="02020603050405020304" pitchFamily="18" charset="0"/>
                        </a:rPr>
                        <a:t>6</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4217830"/>
                  </a:ext>
                </a:extLst>
              </a:tr>
              <a:tr h="168130">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500" b="1" i="0" u="none" strike="noStrike">
                          <a:solidFill>
                            <a:srgbClr val="000000"/>
                          </a:solidFill>
                          <a:effectLst/>
                          <a:latin typeface="Times New Roman" panose="02020603050405020304" pitchFamily="18" charset="0"/>
                        </a:rPr>
                        <a:t>U</a:t>
                      </a:r>
                      <a:r>
                        <a:rPr lang="hr-HR" sz="500" b="1" i="0" u="none" strike="noStrike" baseline="-25000">
                          <a:solidFill>
                            <a:srgbClr val="000000"/>
                          </a:solidFill>
                          <a:effectLst/>
                          <a:latin typeface="Times New Roman" panose="02020603050405020304" pitchFamily="18" charset="0"/>
                        </a:rPr>
                        <a:t>7</a:t>
                      </a:r>
                      <a:endParaRPr lang="hr-HR" sz="500" b="1" i="0" u="none" strike="noStrike">
                        <a:solidFill>
                          <a:srgbClr val="000000"/>
                        </a:solidFill>
                        <a:effectLst/>
                        <a:latin typeface="Times New Roman" panose="02020603050405020304" pitchFamily="18" charset="0"/>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400" b="0" i="0" u="none" strike="noStrike">
                          <a:solidFill>
                            <a:srgbClr val="000000"/>
                          </a:solidFill>
                          <a:effectLst/>
                          <a:latin typeface="Times New Roman" panose="02020603050405020304" pitchFamily="18" charset="0"/>
                        </a:rPr>
                        <a:t>Frekvencija prometa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CC"/>
                    </a:solidFill>
                  </a:tcPr>
                </a:tc>
                <a:tc>
                  <a:txBody>
                    <a:bodyPr/>
                    <a:lstStyle/>
                    <a:p>
                      <a:pPr algn="ctr" fontAlgn="ctr"/>
                      <a:r>
                        <a:rPr lang="hr-HR" sz="400" b="0" i="0" u="none" strike="noStrike">
                          <a:solidFill>
                            <a:srgbClr val="000000"/>
                          </a:solidFill>
                          <a:effectLst/>
                          <a:latin typeface="Times New Roman" panose="02020603050405020304" pitchFamily="18" charset="0"/>
                        </a:rPr>
                        <a:t>7,5</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500" b="1" i="0" u="none" strike="noStrike">
                          <a:solidFill>
                            <a:srgbClr val="000000"/>
                          </a:solidFill>
                          <a:effectLst/>
                          <a:latin typeface="Times New Roman" panose="02020603050405020304" pitchFamily="18" charset="0"/>
                        </a:rPr>
                        <a:t>S</a:t>
                      </a:r>
                      <a:r>
                        <a:rPr lang="hr-HR" sz="500" b="1" i="0" u="none" strike="noStrike" baseline="-25000">
                          <a:solidFill>
                            <a:srgbClr val="000000"/>
                          </a:solidFill>
                          <a:effectLst/>
                          <a:latin typeface="Times New Roman" panose="02020603050405020304" pitchFamily="18" charset="0"/>
                        </a:rPr>
                        <a:t>7</a:t>
                      </a:r>
                      <a:endParaRPr lang="hr-HR" sz="500" b="1" i="0" u="none" strike="noStrike">
                        <a:solidFill>
                          <a:srgbClr val="000000"/>
                        </a:solidFill>
                        <a:effectLst/>
                        <a:latin typeface="Times New Roman" panose="02020603050405020304" pitchFamily="18" charset="0"/>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400" b="0" i="0" u="none" strike="noStrike">
                          <a:solidFill>
                            <a:srgbClr val="000000"/>
                          </a:solidFill>
                          <a:effectLst/>
                          <a:latin typeface="Times New Roman" panose="02020603050405020304" pitchFamily="18" charset="0"/>
                        </a:rPr>
                        <a:t>Dinamička prosudba ugroženosti i osuvremenjivanje mjera zaštite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ctr"/>
                      <a:r>
                        <a:rPr lang="hr-HR" sz="400" b="0" i="0" u="none" strike="noStrike">
                          <a:solidFill>
                            <a:srgbClr val="000000"/>
                          </a:solidFill>
                          <a:effectLst/>
                          <a:latin typeface="Times New Roman" panose="02020603050405020304" pitchFamily="18" charset="0"/>
                        </a:rPr>
                        <a:t>3</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3389810"/>
                  </a:ext>
                </a:extLst>
              </a:tr>
              <a:tr h="172334">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500" b="1" i="0" u="none" strike="noStrike">
                          <a:solidFill>
                            <a:srgbClr val="000000"/>
                          </a:solidFill>
                          <a:effectLst/>
                          <a:latin typeface="Times New Roman" panose="02020603050405020304" pitchFamily="18" charset="0"/>
                        </a:rPr>
                        <a:t>U</a:t>
                      </a:r>
                      <a:r>
                        <a:rPr lang="hr-HR" sz="500" b="1" i="0" u="none" strike="noStrike" baseline="-25000">
                          <a:solidFill>
                            <a:srgbClr val="000000"/>
                          </a:solidFill>
                          <a:effectLst/>
                          <a:latin typeface="Times New Roman" panose="02020603050405020304" pitchFamily="18" charset="0"/>
                        </a:rPr>
                        <a:t>8</a:t>
                      </a:r>
                      <a:endParaRPr lang="hr-HR" sz="500" b="1" i="0" u="none" strike="noStrike">
                        <a:solidFill>
                          <a:srgbClr val="000000"/>
                        </a:solidFill>
                        <a:effectLst/>
                        <a:latin typeface="Times New Roman" panose="02020603050405020304" pitchFamily="18" charset="0"/>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ctr"/>
                      <a:r>
                        <a:rPr lang="hr-HR" sz="400" b="0" i="0" u="none" strike="noStrike">
                          <a:solidFill>
                            <a:srgbClr val="000000"/>
                          </a:solidFill>
                          <a:effectLst/>
                          <a:latin typeface="Times New Roman" panose="02020603050405020304" pitchFamily="18" charset="0"/>
                        </a:rPr>
                        <a:t>Organizacija prostora unutar javne površine i broj objekata unutar perimetra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99CC"/>
                    </a:solidFill>
                  </a:tcPr>
                </a:tc>
                <a:tc>
                  <a:txBody>
                    <a:bodyPr/>
                    <a:lstStyle/>
                    <a:p>
                      <a:pPr algn="ctr" fontAlgn="ctr"/>
                      <a:r>
                        <a:rPr lang="hr-HR" sz="400" b="0" i="0" u="none" strike="noStrike">
                          <a:solidFill>
                            <a:srgbClr val="000000"/>
                          </a:solidFill>
                          <a:effectLst/>
                          <a:latin typeface="Times New Roman" panose="02020603050405020304" pitchFamily="18" charset="0"/>
                        </a:rPr>
                        <a:t>3</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500" b="1" i="0" u="none" strike="noStrike">
                          <a:solidFill>
                            <a:srgbClr val="000000"/>
                          </a:solidFill>
                          <a:effectLst/>
                          <a:latin typeface="Times New Roman" panose="02020603050405020304" pitchFamily="18" charset="0"/>
                        </a:rPr>
                        <a:t>S</a:t>
                      </a:r>
                      <a:r>
                        <a:rPr lang="hr-HR" sz="500" b="1" i="0" u="none" strike="noStrike" baseline="-25000">
                          <a:solidFill>
                            <a:srgbClr val="000000"/>
                          </a:solidFill>
                          <a:effectLst/>
                          <a:latin typeface="Times New Roman" panose="02020603050405020304" pitchFamily="18" charset="0"/>
                        </a:rPr>
                        <a:t>8</a:t>
                      </a:r>
                      <a:endParaRPr lang="hr-HR" sz="500" b="1" i="0" u="none" strike="noStrike">
                        <a:solidFill>
                          <a:srgbClr val="000000"/>
                        </a:solidFill>
                        <a:effectLst/>
                        <a:latin typeface="Times New Roman" panose="02020603050405020304" pitchFamily="18" charset="0"/>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ctr"/>
                      <a:r>
                        <a:rPr lang="pl-PL" sz="400" b="0" i="0" u="none" strike="noStrike">
                          <a:solidFill>
                            <a:srgbClr val="000000"/>
                          </a:solidFill>
                          <a:effectLst/>
                          <a:latin typeface="Times New Roman" panose="02020603050405020304" pitchFamily="18" charset="0"/>
                        </a:rPr>
                        <a:t>Edukacija i provjera znanja korisnika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CCFF"/>
                    </a:solidFill>
                  </a:tcPr>
                </a:tc>
                <a:tc>
                  <a:txBody>
                    <a:bodyPr/>
                    <a:lstStyle/>
                    <a:p>
                      <a:pPr algn="ctr" fontAlgn="ctr"/>
                      <a:r>
                        <a:rPr lang="hr-HR" sz="400" b="0" i="0" u="none" strike="noStrike">
                          <a:solidFill>
                            <a:srgbClr val="000000"/>
                          </a:solidFill>
                          <a:effectLst/>
                          <a:latin typeface="Times New Roman" panose="02020603050405020304" pitchFamily="18" charset="0"/>
                        </a:rPr>
                        <a:t>3</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591398364"/>
                  </a:ext>
                </a:extLst>
              </a:tr>
              <a:tr h="130301">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l" fontAlgn="b"/>
                      <a:r>
                        <a:rPr lang="hr-HR" sz="400" b="0" i="0" u="none" strike="noStrike">
                          <a:solidFill>
                            <a:srgbClr val="000000"/>
                          </a:solidFill>
                          <a:effectLst/>
                          <a:latin typeface="Times New Roman" panose="02020603050405020304" pitchFamily="18" charset="0"/>
                        </a:rPr>
                        <a:t> </a:t>
                      </a:r>
                    </a:p>
                  </a:txBody>
                  <a:tcPr marL="0" marR="0" marT="0" marB="0" anchor="b">
                    <a:lnL w="25400" cap="flat" cmpd="dbl"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hr-HR" sz="500" b="1" i="0" u="none" strike="noStrike">
                          <a:solidFill>
                            <a:srgbClr val="000000"/>
                          </a:solidFill>
                          <a:effectLst/>
                          <a:latin typeface="Times New Roman" panose="02020603050405020304" pitchFamily="18" charset="0"/>
                        </a:rPr>
                        <a:t>Parametar ugrožavanja [Pu]</a:t>
                      </a:r>
                    </a:p>
                  </a:txBody>
                  <a:tcPr marL="0" marR="0" marT="0"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hr-HR" sz="500" b="1" i="0" u="none" strike="noStrike">
                          <a:solidFill>
                            <a:srgbClr val="000000"/>
                          </a:solidFill>
                          <a:effectLst/>
                          <a:latin typeface="Times New Roman" panose="02020603050405020304" pitchFamily="18" charset="0"/>
                        </a:rPr>
                        <a:t> </a:t>
                      </a:r>
                    </a:p>
                  </a:txBody>
                  <a:tcPr marL="0" marR="0" marT="0"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hr-HR" sz="500" b="1" i="0" u="none" strike="noStrike">
                          <a:solidFill>
                            <a:srgbClr val="000000"/>
                          </a:solidFill>
                          <a:effectLst/>
                          <a:latin typeface="Times New Roman" panose="02020603050405020304" pitchFamily="18" charset="0"/>
                        </a:rPr>
                        <a:t> </a:t>
                      </a:r>
                    </a:p>
                  </a:txBody>
                  <a:tcPr marL="0" marR="0" marT="0" marB="0" anchor="ctr">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hr-HR" sz="700" b="1" i="0" u="none" strike="noStrike">
                          <a:solidFill>
                            <a:srgbClr val="000000"/>
                          </a:solidFill>
                          <a:effectLst/>
                          <a:latin typeface="Times New Roman" panose="02020603050405020304" pitchFamily="18" charset="0"/>
                        </a:rPr>
                        <a:t>48,75</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0000"/>
                    </a:solidFill>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l" fontAlgn="b"/>
                      <a:r>
                        <a:rPr lang="hr-HR" sz="400" b="0" i="0" u="none" strike="noStrike">
                          <a:solidFill>
                            <a:srgbClr val="000000"/>
                          </a:solidFill>
                          <a:effectLst/>
                          <a:latin typeface="Times New Roman" panose="02020603050405020304" pitchFamily="18" charset="0"/>
                        </a:rPr>
                        <a:t> </a:t>
                      </a:r>
                    </a:p>
                  </a:txBody>
                  <a:tcPr marL="0" marR="0" marT="0" marB="0" anchor="b">
                    <a:lnL w="25400" cap="flat" cmpd="dbl"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hr-HR" sz="500" b="1" i="0" u="none" strike="noStrike">
                          <a:solidFill>
                            <a:srgbClr val="000000"/>
                          </a:solidFill>
                          <a:effectLst/>
                          <a:latin typeface="Times New Roman" panose="02020603050405020304" pitchFamily="18" charset="0"/>
                        </a:rPr>
                        <a:t>Parametar sigurnosti [Ps]</a:t>
                      </a:r>
                    </a:p>
                  </a:txBody>
                  <a:tcPr marL="0" marR="0" marT="0" marB="0" anchor="ctr">
                    <a:lnL>
                      <a:noFill/>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ctr"/>
                      <a:r>
                        <a:rPr lang="hr-HR" sz="500" b="1" i="0" u="none" strike="noStrike">
                          <a:solidFill>
                            <a:srgbClr val="000000"/>
                          </a:solidFill>
                          <a:effectLst/>
                          <a:latin typeface="Arial" panose="020B060402020202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ctr"/>
                      <a:r>
                        <a:rPr lang="hr-HR" sz="500" b="1" i="0" u="none" strike="noStrike">
                          <a:solidFill>
                            <a:srgbClr val="000000"/>
                          </a:solidFill>
                          <a:effectLst/>
                          <a:latin typeface="Arial" panose="020B060402020202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hr-HR" sz="700" b="1" i="0" u="none" strike="noStrike">
                          <a:solidFill>
                            <a:srgbClr val="000000"/>
                          </a:solidFill>
                          <a:effectLst/>
                          <a:latin typeface="Times New Roman" panose="02020603050405020304" pitchFamily="18" charset="0"/>
                        </a:rPr>
                        <a:t>46</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00CCFF"/>
                    </a:solidFill>
                  </a:tcPr>
                </a:tc>
                <a:extLst>
                  <a:ext uri="{0D108BD9-81ED-4DB2-BD59-A6C34878D82A}">
                    <a16:rowId xmlns:a16="http://schemas.microsoft.com/office/drawing/2014/main" val="3750170042"/>
                  </a:ext>
                </a:extLst>
              </a:tr>
              <a:tr h="92472">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r>
                        <a:rPr lang="hr-HR" sz="400" b="0" i="0" u="none" strike="noStrike">
                          <a:solidFill>
                            <a:srgbClr val="000000"/>
                          </a:solidFill>
                          <a:effectLst/>
                          <a:latin typeface="Times New Roman" panose="02020603050405020304" pitchFamily="18" charset="0"/>
                        </a:rPr>
                        <a:t> </a:t>
                      </a:r>
                    </a:p>
                  </a:txBody>
                  <a:tcPr marL="0" marR="0" marT="0"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w="25400" cap="flat" cmpd="dbl"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469245550"/>
                  </a:ext>
                </a:extLst>
              </a:tr>
              <a:tr h="151317">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r" fontAlgn="ctr"/>
                      <a:r>
                        <a:rPr lang="hr-HR" sz="500" b="1" i="0" u="none" strike="noStrike">
                          <a:solidFill>
                            <a:srgbClr val="000000"/>
                          </a:solidFill>
                          <a:effectLst/>
                          <a:latin typeface="Times New Roman" panose="02020603050405020304" pitchFamily="18" charset="0"/>
                        </a:rPr>
                        <a:t>Kvantifikator procjene [Kp]</a:t>
                      </a:r>
                    </a:p>
                  </a:txBody>
                  <a:tcPr marL="0" marR="0" marT="0" marB="0" anchor="ctr">
                    <a:lnL w="25400" cap="flat" cmpd="dbl"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hr-HR" sz="500" b="1" i="0" u="none" strike="noStrike">
                          <a:solidFill>
                            <a:srgbClr val="000000"/>
                          </a:solidFill>
                          <a:effectLst/>
                          <a:latin typeface="Times New Roman" panose="02020603050405020304" pitchFamily="18" charset="0"/>
                        </a:rPr>
                        <a:t> </a:t>
                      </a:r>
                    </a:p>
                  </a:txBody>
                  <a:tcPr marL="0" marR="0" marT="0"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hr-HR" sz="500" b="1" i="0" u="none" strike="noStrike">
                          <a:solidFill>
                            <a:srgbClr val="000000"/>
                          </a:solidFill>
                          <a:effectLst/>
                          <a:latin typeface="Times New Roman" panose="02020603050405020304" pitchFamily="18" charset="0"/>
                        </a:rPr>
                        <a:t> </a:t>
                      </a:r>
                    </a:p>
                  </a:txBody>
                  <a:tcPr marL="0" marR="0" marT="0"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hr-HR" sz="500" b="1" i="0" u="none" strike="noStrike">
                          <a:solidFill>
                            <a:srgbClr val="000000"/>
                          </a:solidFill>
                          <a:effectLst/>
                          <a:latin typeface="Times New Roman" panose="02020603050405020304" pitchFamily="18" charset="0"/>
                        </a:rPr>
                        <a:t> </a:t>
                      </a:r>
                    </a:p>
                  </a:txBody>
                  <a:tcPr marL="0" marR="0" marT="0" marB="0" anchor="ctr">
                    <a:lnL>
                      <a:noFill/>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hr-HR" sz="800" b="1" i="0" u="none" strike="noStrike">
                          <a:solidFill>
                            <a:srgbClr val="000000"/>
                          </a:solidFill>
                          <a:effectLst/>
                          <a:latin typeface="Times New Roman" panose="02020603050405020304" pitchFamily="18" charset="0"/>
                        </a:rPr>
                        <a:t>2,75</a:t>
                      </a:r>
                    </a:p>
                  </a:txBody>
                  <a:tcPr marL="0" marR="0" marT="0" marB="0" anchor="ctr">
                    <a:lnL w="6350" cap="flat" cmpd="sng" algn="ctr">
                      <a:solidFill>
                        <a:srgbClr val="000000"/>
                      </a:solidFill>
                      <a:prstDash val="dot"/>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00FF"/>
                    </a:solidFill>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4000547120"/>
                  </a:ext>
                </a:extLst>
              </a:tr>
              <a:tr h="92472">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r>
                        <a:rPr lang="hr-HR" sz="400" b="0" i="0" u="none" strike="noStrike">
                          <a:solidFill>
                            <a:srgbClr val="000000"/>
                          </a:solidFill>
                          <a:effectLst/>
                          <a:latin typeface="Times New Roman" panose="02020603050405020304" pitchFamily="18" charset="0"/>
                        </a:rPr>
                        <a:t> </a:t>
                      </a: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r>
                        <a:rPr lang="hr-HR" sz="400" b="0" i="0" u="none" strike="noStrike">
                          <a:solidFill>
                            <a:srgbClr val="000000"/>
                          </a:solidFill>
                          <a:effectLst/>
                          <a:latin typeface="Times New Roman" panose="02020603050405020304" pitchFamily="18" charset="0"/>
                        </a:rPr>
                        <a:t> </a:t>
                      </a:r>
                    </a:p>
                  </a:txBody>
                  <a:tcPr marL="0" marR="0" marT="0"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hr-HR" sz="400" b="0" i="0" u="none" strike="noStrike">
                          <a:solidFill>
                            <a:srgbClr val="000000"/>
                          </a:solidFill>
                          <a:effectLst/>
                          <a:latin typeface="Times New Roman" panose="02020603050405020304" pitchFamily="18" charset="0"/>
                        </a:rPr>
                        <a:t> </a:t>
                      </a:r>
                    </a:p>
                  </a:txBody>
                  <a:tcPr marL="0" marR="0" marT="0"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hr-HR" sz="400" b="0" i="0" u="none" strike="noStrike">
                          <a:solidFill>
                            <a:srgbClr val="000000"/>
                          </a:solidFill>
                          <a:effectLst/>
                          <a:latin typeface="Times New Roman" panose="02020603050405020304" pitchFamily="18" charset="0"/>
                        </a:rPr>
                        <a:t> </a:t>
                      </a:r>
                    </a:p>
                  </a:txBody>
                  <a:tcPr marL="0" marR="0" marT="0"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hr-HR" sz="400" b="0" i="0" u="none" strike="noStrike">
                          <a:solidFill>
                            <a:srgbClr val="000000"/>
                          </a:solidFill>
                          <a:effectLst/>
                          <a:latin typeface="Times New Roman" panose="02020603050405020304" pitchFamily="18" charset="0"/>
                        </a:rPr>
                        <a:t> </a:t>
                      </a:r>
                    </a:p>
                  </a:txBody>
                  <a:tcPr marL="0" marR="0" marT="0"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hr-HR" sz="400" b="0" i="0" u="none" strike="noStrike">
                          <a:solidFill>
                            <a:srgbClr val="000000"/>
                          </a:solidFill>
                          <a:effectLst/>
                          <a:latin typeface="Times New Roman" panose="02020603050405020304" pitchFamily="18" charset="0"/>
                        </a:rPr>
                        <a:t> </a:t>
                      </a:r>
                    </a:p>
                  </a:txBody>
                  <a:tcPr marL="0" marR="0" marT="0"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hr-HR" sz="400" b="0" i="0" u="none" strike="noStrike">
                          <a:solidFill>
                            <a:srgbClr val="000000"/>
                          </a:solidFill>
                          <a:effectLst/>
                          <a:latin typeface="Times New Roman" panose="02020603050405020304" pitchFamily="18" charset="0"/>
                        </a:rPr>
                        <a:t> </a:t>
                      </a: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754191764"/>
                  </a:ext>
                </a:extLst>
              </a:tr>
              <a:tr h="113488">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hr-HR" sz="500" b="0" i="0" u="none" strike="noStrike">
                          <a:solidFill>
                            <a:srgbClr val="000000"/>
                          </a:solidFill>
                          <a:effectLst/>
                          <a:latin typeface="Calibri" panose="020F0502020204030204" pitchFamily="34" charset="0"/>
                        </a:rPr>
                        <a:t> </a:t>
                      </a: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600" b="1" i="0" u="none" strike="noStrike">
                          <a:solidFill>
                            <a:srgbClr val="000000"/>
                          </a:solidFill>
                          <a:effectLst/>
                          <a:latin typeface="Times New Roman" panose="02020603050405020304" pitchFamily="18" charset="0"/>
                        </a:rPr>
                        <a:t>Stupanj ugroženosti</a:t>
                      </a:r>
                    </a:p>
                  </a:txBody>
                  <a:tcPr marL="0" marR="0" marT="0" marB="0" anchor="ctr">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a:txBody>
                    <a:bodyPr/>
                    <a:lstStyle/>
                    <a:p>
                      <a:pPr algn="ctr" fontAlgn="b"/>
                      <a:r>
                        <a:rPr lang="hr-HR" sz="500" b="1" i="0" u="none" strike="noStrike">
                          <a:solidFill>
                            <a:srgbClr val="000000"/>
                          </a:solidFill>
                          <a:effectLst/>
                          <a:latin typeface="Arial" panose="020B0604020202020204" pitchFamily="34" charset="0"/>
                        </a:rPr>
                        <a:t>Područje  kvantifikatora procjene [Kp]</a:t>
                      </a:r>
                    </a:p>
                  </a:txBody>
                  <a:tcPr marL="0" marR="0" marT="0" marB="0" anchor="b">
                    <a:lnL w="1270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500" b="1" i="0" u="none" strike="noStrike">
                          <a:solidFill>
                            <a:srgbClr val="000000"/>
                          </a:solidFill>
                          <a:effectLst/>
                          <a:latin typeface="Arial" panose="020B0604020202020204" pitchFamily="34" charset="0"/>
                        </a:rPr>
                        <a:t> </a:t>
                      </a:r>
                    </a:p>
                  </a:txBody>
                  <a:tcPr marL="0" marR="0" marT="0"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500" b="1" i="0" u="none" strike="noStrike">
                          <a:solidFill>
                            <a:srgbClr val="000000"/>
                          </a:solidFill>
                          <a:effectLst/>
                          <a:latin typeface="Arial" panose="020B0604020202020204" pitchFamily="34" charset="0"/>
                        </a:rPr>
                        <a:t> </a:t>
                      </a:r>
                    </a:p>
                  </a:txBody>
                  <a:tcPr marL="0" marR="0" marT="0"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500" b="1" i="0" u="none" strike="noStrike">
                          <a:solidFill>
                            <a:srgbClr val="000000"/>
                          </a:solidFill>
                          <a:effectLst/>
                          <a:latin typeface="Arial" panose="020B0604020202020204" pitchFamily="34" charset="0"/>
                        </a:rPr>
                        <a:t> </a:t>
                      </a:r>
                    </a:p>
                  </a:txBody>
                  <a:tcPr marL="0" marR="0" marT="0"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500" b="1" i="0" u="none" strike="noStrike">
                          <a:solidFill>
                            <a:srgbClr val="000000"/>
                          </a:solidFill>
                          <a:effectLst/>
                          <a:latin typeface="Arial" panose="020B0604020202020204" pitchFamily="34" charset="0"/>
                        </a:rPr>
                        <a:t> </a:t>
                      </a:r>
                    </a:p>
                  </a:txBody>
                  <a:tcPr marL="0" marR="0" marT="0" marB="0" anchor="b">
                    <a:lnL>
                      <a:noFill/>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600" b="1" i="0" u="none" strike="noStrike">
                          <a:solidFill>
                            <a:srgbClr val="000000"/>
                          </a:solidFill>
                          <a:effectLst/>
                          <a:latin typeface="Times New Roman" panose="02020603050405020304" pitchFamily="18" charset="0"/>
                        </a:rPr>
                        <a:t>Procijenjeni stupanj ugroženosti </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523127300"/>
                  </a:ext>
                </a:extLst>
              </a:tr>
              <a:tr h="113488">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hr-HR" sz="500" b="0" i="0" u="none" strike="noStrike">
                          <a:solidFill>
                            <a:srgbClr val="000000"/>
                          </a:solidFill>
                          <a:effectLst/>
                          <a:latin typeface="Calibri" panose="020F0502020204030204" pitchFamily="34" charset="0"/>
                        </a:rPr>
                        <a:t> </a:t>
                      </a: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600" b="1" i="0" u="none" strike="noStrike">
                          <a:solidFill>
                            <a:srgbClr val="000000"/>
                          </a:solidFill>
                          <a:effectLst/>
                          <a:latin typeface="Times New Roman" panose="02020603050405020304" pitchFamily="18" charset="0"/>
                        </a:rPr>
                        <a:t> </a:t>
                      </a:r>
                    </a:p>
                  </a:txBody>
                  <a:tcPr marL="0" marR="0" marT="0" marB="0" anchor="ctr">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hr-HR" sz="500" b="0" i="0" u="none" strike="noStrike">
                          <a:solidFill>
                            <a:srgbClr val="000000"/>
                          </a:solidFill>
                          <a:effectLst/>
                          <a:latin typeface="Times New Roman" panose="02020603050405020304" pitchFamily="18" charset="0"/>
                        </a:rPr>
                        <a:t>jednako i veće od</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hr-HR" sz="500" b="0" i="0" u="none" strike="noStrike">
                          <a:solidFill>
                            <a:srgbClr val="000000"/>
                          </a:solidFill>
                          <a:effectLst/>
                          <a:latin typeface="Times New Roman" panose="02020603050405020304" pitchFamily="18" charset="0"/>
                        </a:rPr>
                        <a:t> </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hr-HR" sz="600" b="0" i="0" u="none" strike="noStrike">
                          <a:solidFill>
                            <a:srgbClr val="000000"/>
                          </a:solidFill>
                          <a:effectLst/>
                          <a:latin typeface="Times New Roman" panose="02020603050405020304" pitchFamily="18" charset="0"/>
                        </a:rPr>
                        <a:t>do</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hr-HR" sz="600" b="1" i="0" u="none" strike="noStrike">
                          <a:solidFill>
                            <a:srgbClr val="000000"/>
                          </a:solidFill>
                          <a:effectLst/>
                          <a:latin typeface="Times New Roman" panose="02020603050405020304" pitchFamily="18" charset="0"/>
                        </a:rPr>
                        <a:t> </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ctr" fontAlgn="b"/>
                      <a:endParaRPr lang="hr-HR" sz="500" b="0" i="1"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942245239"/>
                  </a:ext>
                </a:extLst>
              </a:tr>
              <a:tr h="109285">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hr-HR" sz="600" b="0" i="0" u="none" strike="noStrike">
                          <a:solidFill>
                            <a:srgbClr val="000000"/>
                          </a:solidFill>
                          <a:effectLst/>
                          <a:latin typeface="Times New Roman" panose="02020603050405020304" pitchFamily="18" charset="0"/>
                        </a:rPr>
                        <a:t>vrlo visoki rizik [1]</a:t>
                      </a:r>
                    </a:p>
                  </a:txBody>
                  <a:tcPr marL="0" marR="0" marT="0" marB="0" anchor="b">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600" b="0" i="0" u="none" strike="noStrike">
                          <a:solidFill>
                            <a:srgbClr val="000000"/>
                          </a:solidFill>
                          <a:effectLst/>
                          <a:latin typeface="Times New Roman" panose="02020603050405020304" pitchFamily="18" charset="0"/>
                        </a:rPr>
                        <a:t>35</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600" b="0" i="0" u="none" strike="noStrike">
                          <a:solidFill>
                            <a:srgbClr val="000000"/>
                          </a:solidFill>
                          <a:effectLst/>
                          <a:latin typeface="Times New Roman" panose="02020603050405020304" pitchFamily="18" charset="0"/>
                        </a:rPr>
                        <a:t> </a:t>
                      </a:r>
                    </a:p>
                  </a:txBody>
                  <a:tcPr marL="0" marR="0" marT="0"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600" b="0" i="0" u="none" strike="noStrike">
                          <a:solidFill>
                            <a:srgbClr val="000000"/>
                          </a:solidFill>
                          <a:effectLst/>
                          <a:latin typeface="Times New Roman" panose="02020603050405020304" pitchFamily="18" charset="0"/>
                        </a:rPr>
                        <a:t>73</a:t>
                      </a:r>
                    </a:p>
                  </a:txBody>
                  <a:tcPr marL="0" marR="0" marT="0"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600" b="1" i="0" u="none" strike="noStrike">
                          <a:solidFill>
                            <a:srgbClr val="000000"/>
                          </a:solidFill>
                          <a:effectLst/>
                          <a:latin typeface="Arial" panose="020B0604020202020204" pitchFamily="34" charset="0"/>
                        </a:rPr>
                        <a:t>0</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641821057"/>
                  </a:ext>
                </a:extLst>
              </a:tr>
              <a:tr h="109285">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hr-HR" sz="600" b="0" i="0" u="none" strike="noStrike">
                          <a:solidFill>
                            <a:srgbClr val="000000"/>
                          </a:solidFill>
                          <a:effectLst/>
                          <a:latin typeface="Times New Roman" panose="02020603050405020304" pitchFamily="18" charset="0"/>
                        </a:rPr>
                        <a:t>visoki rizik [2]</a:t>
                      </a:r>
                    </a:p>
                  </a:txBody>
                  <a:tcPr marL="0" marR="0" marT="0" marB="0" anchor="b">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600" b="0" i="0" u="none" strike="noStrike">
                          <a:solidFill>
                            <a:srgbClr val="000000"/>
                          </a:solidFill>
                          <a:effectLst/>
                          <a:latin typeface="Times New Roman" panose="02020603050405020304" pitchFamily="18" charset="0"/>
                        </a:rPr>
                        <a:t>5</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600" b="0" i="0" u="none" strike="noStrike">
                          <a:solidFill>
                            <a:srgbClr val="000000"/>
                          </a:solidFill>
                          <a:effectLst/>
                          <a:latin typeface="Times New Roman" panose="02020603050405020304" pitchFamily="18"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600" b="0" i="0" u="none" strike="noStrike">
                          <a:solidFill>
                            <a:srgbClr val="000000"/>
                          </a:solidFill>
                          <a:effectLst/>
                          <a:latin typeface="Times New Roman" panose="02020603050405020304" pitchFamily="18" charset="0"/>
                        </a:rPr>
                        <a:t>35</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600" b="1" i="0" u="none" strike="noStrike">
                          <a:solidFill>
                            <a:srgbClr val="000000"/>
                          </a:solidFill>
                          <a:effectLst/>
                          <a:latin typeface="Arial" panose="020B0604020202020204" pitchFamily="34" charset="0"/>
                        </a:rPr>
                        <a:t>0</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ctr"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181709201"/>
                  </a:ext>
                </a:extLst>
              </a:tr>
              <a:tr h="109285">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hr-HR" sz="600" b="0" i="0" u="none" strike="noStrike">
                          <a:solidFill>
                            <a:srgbClr val="000000"/>
                          </a:solidFill>
                          <a:effectLst/>
                          <a:latin typeface="Times New Roman" panose="02020603050405020304" pitchFamily="18" charset="0"/>
                        </a:rPr>
                        <a:t>povišeni rizik [3]</a:t>
                      </a:r>
                    </a:p>
                  </a:txBody>
                  <a:tcPr marL="0" marR="0" marT="0" marB="0" anchor="b">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600" b="0" i="0" u="none" strike="noStrike">
                          <a:solidFill>
                            <a:srgbClr val="000000"/>
                          </a:solidFill>
                          <a:effectLst/>
                          <a:latin typeface="Times New Roman" panose="02020603050405020304" pitchFamily="18" charset="0"/>
                        </a:rPr>
                        <a:t>-5</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600" b="0" i="0" u="none" strike="noStrike">
                          <a:solidFill>
                            <a:srgbClr val="000000"/>
                          </a:solidFill>
                          <a:effectLst/>
                          <a:latin typeface="Times New Roman" panose="02020603050405020304" pitchFamily="18"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600" b="0" i="0" u="none" strike="noStrike">
                          <a:solidFill>
                            <a:srgbClr val="000000"/>
                          </a:solidFill>
                          <a:effectLst/>
                          <a:latin typeface="Times New Roman" panose="02020603050405020304" pitchFamily="18" charset="0"/>
                        </a:rPr>
                        <a:t>5</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600" b="1" i="0" u="none" strike="noStrike">
                          <a:solidFill>
                            <a:srgbClr val="000000"/>
                          </a:solidFill>
                          <a:effectLst/>
                          <a:latin typeface="Arial" panose="020B0604020202020204" pitchFamily="34" charset="0"/>
                        </a:rPr>
                        <a:t>POVIŠENI RIZIK [3]</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531598842"/>
                  </a:ext>
                </a:extLst>
              </a:tr>
              <a:tr h="109285">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hr-HR" sz="600" b="0" i="0" u="none" strike="noStrike">
                          <a:solidFill>
                            <a:srgbClr val="000000"/>
                          </a:solidFill>
                          <a:effectLst/>
                          <a:latin typeface="Times New Roman" panose="02020603050405020304" pitchFamily="18" charset="0"/>
                        </a:rPr>
                        <a:t>podnošljiv rizik [4]</a:t>
                      </a:r>
                    </a:p>
                  </a:txBody>
                  <a:tcPr marL="0" marR="0" marT="0" marB="0" anchor="b">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600" b="0" i="0" u="none" strike="noStrike">
                          <a:solidFill>
                            <a:srgbClr val="000000"/>
                          </a:solidFill>
                          <a:effectLst/>
                          <a:latin typeface="Times New Roman" panose="02020603050405020304" pitchFamily="18" charset="0"/>
                        </a:rPr>
                        <a:t>-35</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600" b="0" i="0" u="none" strike="noStrike">
                          <a:solidFill>
                            <a:srgbClr val="000000"/>
                          </a:solidFill>
                          <a:effectLst/>
                          <a:latin typeface="Times New Roman" panose="02020603050405020304" pitchFamily="18"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600" b="0" i="0" u="none" strike="noStrike">
                          <a:solidFill>
                            <a:srgbClr val="000000"/>
                          </a:solidFill>
                          <a:effectLst/>
                          <a:latin typeface="Times New Roman" panose="02020603050405020304" pitchFamily="18" charset="0"/>
                        </a:rPr>
                        <a:t>-5</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600" b="1" i="0" u="none" strike="noStrike">
                          <a:solidFill>
                            <a:srgbClr val="000000"/>
                          </a:solidFill>
                          <a:effectLst/>
                          <a:latin typeface="Arial" panose="020B0604020202020204" pitchFamily="34" charset="0"/>
                        </a:rPr>
                        <a:t>0</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hr-HR" sz="500" b="0" i="0" u="none" strike="noStrike">
                          <a:solidFill>
                            <a:srgbClr val="000000"/>
                          </a:solidFill>
                          <a:effectLst/>
                          <a:latin typeface="Calibri" panose="020F0502020204030204" pitchFamily="34" charset="0"/>
                        </a:rPr>
                        <a:t> </a:t>
                      </a: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ctr"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211796182"/>
                  </a:ext>
                </a:extLst>
              </a:tr>
              <a:tr h="113488">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hr-HR" sz="600" b="0" i="0" u="none" strike="noStrike">
                          <a:solidFill>
                            <a:srgbClr val="000000"/>
                          </a:solidFill>
                          <a:effectLst/>
                          <a:latin typeface="Times New Roman" panose="02020603050405020304" pitchFamily="18" charset="0"/>
                        </a:rPr>
                        <a:t>prihvatljiv rizik [5]</a:t>
                      </a:r>
                    </a:p>
                  </a:txBody>
                  <a:tcPr marL="0" marR="0" marT="0" marB="0" anchor="b">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hr-HR" sz="600" b="0" i="0" u="none" strike="noStrike">
                          <a:solidFill>
                            <a:srgbClr val="000000"/>
                          </a:solidFill>
                          <a:effectLst/>
                          <a:latin typeface="Times New Roman" panose="02020603050405020304" pitchFamily="18" charset="0"/>
                        </a:rPr>
                        <a:t>-35</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hr-HR" sz="600" b="0" i="0" u="none" strike="noStrike">
                          <a:solidFill>
                            <a:srgbClr val="000000"/>
                          </a:solidFill>
                          <a:effectLst/>
                          <a:latin typeface="Times New Roman" panose="02020603050405020304" pitchFamily="18"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hr-HR" sz="600" b="0" i="0" u="none" strike="noStrike">
                          <a:solidFill>
                            <a:srgbClr val="000000"/>
                          </a:solidFill>
                          <a:effectLst/>
                          <a:latin typeface="Times New Roman" panose="02020603050405020304" pitchFamily="18" charset="0"/>
                        </a:rPr>
                        <a:t>-68</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hr-HR" sz="600" b="1" i="0" u="none" strike="noStrike">
                          <a:solidFill>
                            <a:srgbClr val="000000"/>
                          </a:solidFill>
                          <a:effectLst/>
                          <a:latin typeface="Arial" panose="020B0604020202020204" pitchFamily="34" charset="0"/>
                        </a:rPr>
                        <a:t>0</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00FF00"/>
                    </a:solidFill>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r" fontAlgn="t"/>
                      <a:endParaRPr lang="hr-HR" sz="500" b="0" i="1" u="none" strike="noStrike">
                        <a:solidFill>
                          <a:srgbClr val="000000"/>
                        </a:solidFill>
                        <a:effectLst/>
                        <a:latin typeface="Arial" panose="020B0604020202020204" pitchFamily="34" charset="0"/>
                      </a:endParaRPr>
                    </a:p>
                  </a:txBody>
                  <a:tcPr marL="0" marR="0" marT="0" marB="0">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793222876"/>
                  </a:ext>
                </a:extLst>
              </a:tr>
              <a:tr h="105082">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33156556"/>
                  </a:ext>
                </a:extLst>
              </a:tr>
              <a:tr h="236433">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704410913"/>
                  </a:ext>
                </a:extLst>
              </a:tr>
              <a:tr h="109285">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r" fontAlgn="ctr"/>
                      <a:r>
                        <a:rPr lang="hr-HR" sz="500" b="1" i="0" u="none" strike="noStrike">
                          <a:solidFill>
                            <a:srgbClr val="000000"/>
                          </a:solidFill>
                          <a:effectLst/>
                          <a:latin typeface="Times New Roman" panose="02020603050405020304" pitchFamily="18" charset="0"/>
                        </a:rPr>
                        <a:t>Kategorizacija javne površine</a:t>
                      </a:r>
                    </a:p>
                  </a:txBody>
                  <a:tcPr marL="0" marR="0" marT="0" marB="0" anchor="ctr">
                    <a:lnL w="25400" cap="flat" cmpd="dbl"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hr-HR" sz="500" b="1" i="0" u="none" strike="noStrike">
                          <a:solidFill>
                            <a:srgbClr val="000000"/>
                          </a:solidFill>
                          <a:effectLst/>
                          <a:latin typeface="Times New Roman" panose="02020603050405020304" pitchFamily="18" charset="0"/>
                        </a:rPr>
                        <a:t> </a:t>
                      </a:r>
                    </a:p>
                  </a:txBody>
                  <a:tcPr marL="0" marR="0" marT="0"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hr-HR" sz="500" b="1" i="0" u="none" strike="noStrike">
                          <a:solidFill>
                            <a:srgbClr val="000000"/>
                          </a:solidFill>
                          <a:effectLst/>
                          <a:latin typeface="Times New Roman" panose="02020603050405020304" pitchFamily="18" charset="0"/>
                        </a:rPr>
                        <a:t> </a:t>
                      </a:r>
                    </a:p>
                  </a:txBody>
                  <a:tcPr marL="0" marR="0" marT="0"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hr-HR" sz="500" b="1" i="0" u="none" strike="noStrike">
                          <a:solidFill>
                            <a:srgbClr val="000000"/>
                          </a:solidFill>
                          <a:effectLst/>
                          <a:latin typeface="Times New Roman" panose="02020603050405020304" pitchFamily="18" charset="0"/>
                        </a:rPr>
                        <a:t> </a:t>
                      </a:r>
                    </a:p>
                  </a:txBody>
                  <a:tcPr marL="0" marR="0" marT="0" marB="0" anchor="ctr">
                    <a:lnL>
                      <a:noFill/>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w="6350" cap="flat" cmpd="sng" algn="ctr">
                      <a:solidFill>
                        <a:srgbClr val="000000"/>
                      </a:solidFill>
                      <a:prstDash val="dot"/>
                      <a:round/>
                      <a:headEnd type="none" w="med" len="med"/>
                      <a:tailEnd type="none" w="med" len="med"/>
                    </a:lnL>
                    <a:lnR>
                      <a:noFill/>
                    </a:lnR>
                    <a:lnT>
                      <a:noFill/>
                    </a:lnT>
                    <a:lnB>
                      <a:noFill/>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887581404"/>
                  </a:ext>
                </a:extLst>
              </a:tr>
              <a:tr h="109285">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hr-HR" sz="400" b="0" i="0" u="none" strike="noStrike">
                          <a:solidFill>
                            <a:srgbClr val="000000"/>
                          </a:solidFill>
                          <a:effectLst/>
                          <a:latin typeface="Times New Roman" panose="02020603050405020304" pitchFamily="18" charset="0"/>
                        </a:rPr>
                        <a:t> </a:t>
                      </a: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r>
                        <a:rPr lang="hr-HR" sz="400" b="0" i="0" u="none" strike="noStrike">
                          <a:solidFill>
                            <a:srgbClr val="000000"/>
                          </a:solidFill>
                          <a:effectLst/>
                          <a:latin typeface="Times New Roman" panose="02020603050405020304" pitchFamily="18" charset="0"/>
                        </a:rPr>
                        <a:t> </a:t>
                      </a:r>
                    </a:p>
                  </a:txBody>
                  <a:tcPr marL="0" marR="0" marT="0"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hr-HR" sz="400" b="0" i="0" u="none" strike="noStrike">
                          <a:solidFill>
                            <a:srgbClr val="000000"/>
                          </a:solidFill>
                          <a:effectLst/>
                          <a:latin typeface="Times New Roman" panose="02020603050405020304" pitchFamily="18" charset="0"/>
                        </a:rPr>
                        <a:t> </a:t>
                      </a:r>
                    </a:p>
                  </a:txBody>
                  <a:tcPr marL="0" marR="0" marT="0"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hr-HR" sz="400" b="0" i="0" u="none" strike="noStrike">
                          <a:solidFill>
                            <a:srgbClr val="000000"/>
                          </a:solidFill>
                          <a:effectLst/>
                          <a:latin typeface="Times New Roman" panose="02020603050405020304" pitchFamily="18" charset="0"/>
                        </a:rPr>
                        <a:t> </a:t>
                      </a:r>
                    </a:p>
                  </a:txBody>
                  <a:tcPr marL="0" marR="0" marT="0"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hr-HR" sz="400" b="0" i="0" u="none" strike="noStrike">
                          <a:solidFill>
                            <a:srgbClr val="000000"/>
                          </a:solidFill>
                          <a:effectLst/>
                          <a:latin typeface="Times New Roman" panose="02020603050405020304" pitchFamily="18" charset="0"/>
                        </a:rPr>
                        <a:t> </a:t>
                      </a:r>
                    </a:p>
                  </a:txBody>
                  <a:tcPr marL="0" marR="0" marT="0"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hr-HR" sz="400" b="0" i="0" u="none" strike="noStrike">
                          <a:solidFill>
                            <a:srgbClr val="000000"/>
                          </a:solidFill>
                          <a:effectLst/>
                          <a:latin typeface="Times New Roman" panose="02020603050405020304" pitchFamily="18" charset="0"/>
                        </a:rPr>
                        <a:t> </a:t>
                      </a: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r>
                        <a:rPr lang="hr-HR" sz="400" b="0" i="0" u="none" strike="noStrike">
                          <a:solidFill>
                            <a:srgbClr val="000000"/>
                          </a:solidFill>
                          <a:effectLst/>
                          <a:latin typeface="Times New Roman" panose="02020603050405020304" pitchFamily="18" charset="0"/>
                        </a:rPr>
                        <a:t> </a:t>
                      </a: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533969818"/>
                  </a:ext>
                </a:extLst>
              </a:tr>
              <a:tr h="113488">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600" b="1" i="0" u="none" strike="noStrike">
                          <a:solidFill>
                            <a:srgbClr val="000000"/>
                          </a:solidFill>
                          <a:effectLst/>
                          <a:latin typeface="Times New Roman" panose="02020603050405020304" pitchFamily="18" charset="0"/>
                        </a:rPr>
                        <a:t>Kategorija</a:t>
                      </a:r>
                    </a:p>
                  </a:txBody>
                  <a:tcPr marL="0" marR="0" marT="0" marB="0" anchor="ctr">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a:txBody>
                    <a:bodyPr/>
                    <a:lstStyle/>
                    <a:p>
                      <a:pPr algn="ctr" fontAlgn="b"/>
                      <a:r>
                        <a:rPr lang="hr-HR" sz="500" b="1" i="0" u="none" strike="noStrike">
                          <a:solidFill>
                            <a:srgbClr val="000000"/>
                          </a:solidFill>
                          <a:effectLst/>
                          <a:latin typeface="Arial" panose="020B0604020202020204" pitchFamily="34" charset="0"/>
                        </a:rPr>
                        <a:t>Jednako i veće </a:t>
                      </a:r>
                    </a:p>
                  </a:txBody>
                  <a:tcPr marL="0" marR="0" marT="0" marB="0" anchor="b">
                    <a:lnL w="1270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500" b="1" i="0" u="none" strike="noStrike">
                          <a:solidFill>
                            <a:srgbClr val="000000"/>
                          </a:solidFill>
                          <a:effectLst/>
                          <a:latin typeface="Arial" panose="020B0604020202020204" pitchFamily="34" charset="0"/>
                        </a:rPr>
                        <a:t> </a:t>
                      </a:r>
                    </a:p>
                  </a:txBody>
                  <a:tcPr marL="0" marR="0" marT="0"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500" b="1" i="0" u="none" strike="noStrike">
                          <a:solidFill>
                            <a:srgbClr val="000000"/>
                          </a:solidFill>
                          <a:effectLst/>
                          <a:latin typeface="Arial" panose="020B0604020202020204" pitchFamily="34" charset="0"/>
                        </a:rPr>
                        <a:t> </a:t>
                      </a:r>
                    </a:p>
                  </a:txBody>
                  <a:tcPr marL="0" marR="0" marT="0"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500" b="1" i="0" u="none" strike="noStrike">
                          <a:solidFill>
                            <a:srgbClr val="000000"/>
                          </a:solidFill>
                          <a:effectLst/>
                          <a:latin typeface="Arial" panose="020B0604020202020204" pitchFamily="34" charset="0"/>
                        </a:rPr>
                        <a:t> </a:t>
                      </a:r>
                    </a:p>
                  </a:txBody>
                  <a:tcPr marL="0" marR="0" marT="0"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500" b="1" i="0" u="none" strike="noStrike">
                          <a:solidFill>
                            <a:srgbClr val="000000"/>
                          </a:solidFill>
                          <a:effectLst/>
                          <a:latin typeface="Arial" panose="020B0604020202020204" pitchFamily="34" charset="0"/>
                        </a:rPr>
                        <a:t> </a:t>
                      </a:r>
                    </a:p>
                  </a:txBody>
                  <a:tcPr marL="0" marR="0" marT="0" marB="0" anchor="b">
                    <a:lnL>
                      <a:noFill/>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600" b="1" i="0" u="none" strike="noStrike">
                          <a:solidFill>
                            <a:srgbClr val="000000"/>
                          </a:solidFill>
                          <a:effectLst/>
                          <a:latin typeface="Times New Roman" panose="02020603050405020304" pitchFamily="18" charset="0"/>
                        </a:rPr>
                        <a:t>Procijenjena kategorizacija</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163666417"/>
                  </a:ext>
                </a:extLst>
              </a:tr>
              <a:tr h="113488">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600" b="1" i="0" u="none" strike="noStrike">
                          <a:solidFill>
                            <a:srgbClr val="000000"/>
                          </a:solidFill>
                          <a:effectLst/>
                          <a:latin typeface="Times New Roman" panose="02020603050405020304" pitchFamily="18" charset="0"/>
                        </a:rPr>
                        <a:t> </a:t>
                      </a:r>
                    </a:p>
                  </a:txBody>
                  <a:tcPr marL="0" marR="0" marT="0" marB="0" anchor="ctr">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hr-HR" sz="500" b="0" i="0" u="none" strike="noStrike">
                          <a:solidFill>
                            <a:srgbClr val="000000"/>
                          </a:solidFill>
                          <a:effectLst/>
                          <a:latin typeface="Times New Roman" panose="02020603050405020304" pitchFamily="18" charset="0"/>
                        </a:rPr>
                        <a:t>od</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hr-HR" sz="500" b="0" i="0" u="none" strike="noStrike">
                          <a:solidFill>
                            <a:srgbClr val="000000"/>
                          </a:solidFill>
                          <a:effectLst/>
                          <a:latin typeface="Times New Roman" panose="02020603050405020304" pitchFamily="18" charset="0"/>
                        </a:rPr>
                        <a:t> </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hr-HR" sz="600" b="0" i="0" u="none" strike="noStrike">
                          <a:solidFill>
                            <a:srgbClr val="000000"/>
                          </a:solidFill>
                          <a:effectLst/>
                          <a:latin typeface="Times New Roman" panose="02020603050405020304" pitchFamily="18" charset="0"/>
                        </a:rPr>
                        <a:t>do</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hr-HR" sz="600" b="1" i="0" u="none" strike="noStrike">
                          <a:solidFill>
                            <a:srgbClr val="000000"/>
                          </a:solidFill>
                          <a:effectLst/>
                          <a:latin typeface="Times New Roman" panose="02020603050405020304" pitchFamily="18" charset="0"/>
                        </a:rPr>
                        <a:t> </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542160990"/>
                  </a:ext>
                </a:extLst>
              </a:tr>
              <a:tr h="109285">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hr-HR" sz="600" b="0" i="0" u="none" strike="noStrike">
                          <a:solidFill>
                            <a:srgbClr val="000000"/>
                          </a:solidFill>
                          <a:effectLst/>
                          <a:latin typeface="Times New Roman" panose="02020603050405020304" pitchFamily="18" charset="0"/>
                        </a:rPr>
                        <a:t>1. kategorija - VISOKI STUPANJ ZAŠTITE</a:t>
                      </a:r>
                    </a:p>
                  </a:txBody>
                  <a:tcPr marL="0" marR="0" marT="0" marB="0" anchor="b">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600" b="0" i="0" u="none" strike="noStrike">
                          <a:solidFill>
                            <a:srgbClr val="000000"/>
                          </a:solidFill>
                          <a:effectLst/>
                          <a:latin typeface="Times New Roman" panose="02020603050405020304" pitchFamily="18" charset="0"/>
                        </a:rPr>
                        <a:t>55</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600" b="0" i="0" u="none" strike="noStrike">
                          <a:solidFill>
                            <a:srgbClr val="000000"/>
                          </a:solidFill>
                          <a:effectLst/>
                          <a:latin typeface="Times New Roman" panose="02020603050405020304" pitchFamily="18" charset="0"/>
                        </a:rPr>
                        <a:t> </a:t>
                      </a:r>
                    </a:p>
                  </a:txBody>
                  <a:tcPr marL="0" marR="0" marT="0"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600" b="0" i="0" u="none" strike="noStrike">
                          <a:solidFill>
                            <a:srgbClr val="000000"/>
                          </a:solidFill>
                          <a:effectLst/>
                          <a:latin typeface="Times New Roman" panose="02020603050405020304" pitchFamily="18" charset="0"/>
                        </a:rPr>
                        <a:t>73</a:t>
                      </a:r>
                    </a:p>
                  </a:txBody>
                  <a:tcPr marL="0" marR="0" marT="0"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600" b="1" i="0" u="none" strike="noStrike">
                          <a:solidFill>
                            <a:srgbClr val="000000"/>
                          </a:solidFill>
                          <a:effectLst/>
                          <a:latin typeface="Arial" panose="020B0604020202020204" pitchFamily="34" charset="0"/>
                        </a:rPr>
                        <a:t>0</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712057299"/>
                  </a:ext>
                </a:extLst>
              </a:tr>
              <a:tr h="206067">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hr-HR" sz="600" b="0" i="0" u="none" strike="noStrike">
                          <a:solidFill>
                            <a:srgbClr val="000000"/>
                          </a:solidFill>
                          <a:effectLst/>
                          <a:latin typeface="Times New Roman" panose="02020603050405020304" pitchFamily="18" charset="0"/>
                        </a:rPr>
                        <a:t>2. kategorija - SREDNJI STUPANJ ZAŠTITE</a:t>
                      </a:r>
                    </a:p>
                  </a:txBody>
                  <a:tcPr marL="0" marR="0" marT="0" marB="0" anchor="b">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600" b="0" i="0" u="none" strike="noStrike">
                          <a:solidFill>
                            <a:srgbClr val="000000"/>
                          </a:solidFill>
                          <a:effectLst/>
                          <a:latin typeface="Times New Roman" panose="02020603050405020304" pitchFamily="18" charset="0"/>
                        </a:rPr>
                        <a:t>30</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600" b="0" i="0" u="none" strike="noStrike">
                          <a:solidFill>
                            <a:srgbClr val="000000"/>
                          </a:solidFill>
                          <a:effectLst/>
                          <a:latin typeface="Times New Roman" panose="02020603050405020304" pitchFamily="18"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600" b="0" i="0" u="none" strike="noStrike">
                          <a:solidFill>
                            <a:srgbClr val="000000"/>
                          </a:solidFill>
                          <a:effectLst/>
                          <a:latin typeface="Times New Roman" panose="02020603050405020304" pitchFamily="18" charset="0"/>
                        </a:rPr>
                        <a:t>55</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600" b="1" i="0" u="none" strike="noStrike">
                          <a:solidFill>
                            <a:srgbClr val="000000"/>
                          </a:solidFill>
                          <a:effectLst/>
                          <a:latin typeface="Arial" panose="020B0604020202020204" pitchFamily="34" charset="0"/>
                        </a:rPr>
                        <a:t>0</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563490390"/>
                  </a:ext>
                </a:extLst>
              </a:tr>
              <a:tr h="109285">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pl-PL" sz="600" b="0" i="0" u="none" strike="noStrike">
                          <a:solidFill>
                            <a:srgbClr val="000000"/>
                          </a:solidFill>
                          <a:effectLst/>
                          <a:latin typeface="Times New Roman" panose="02020603050405020304" pitchFamily="18" charset="0"/>
                        </a:rPr>
                        <a:t>3. kategorija - NIŽI STUPANJ ZAŠTITE</a:t>
                      </a:r>
                    </a:p>
                  </a:txBody>
                  <a:tcPr marL="0" marR="0" marT="0" marB="0" anchor="b">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600" b="0" i="0" u="none" strike="noStrike">
                          <a:solidFill>
                            <a:srgbClr val="000000"/>
                          </a:solidFill>
                          <a:effectLst/>
                          <a:latin typeface="Times New Roman" panose="02020603050405020304" pitchFamily="18" charset="0"/>
                        </a:rPr>
                        <a:t>-68</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600" b="0" i="0" u="none" strike="noStrike">
                          <a:solidFill>
                            <a:srgbClr val="000000"/>
                          </a:solidFill>
                          <a:effectLst/>
                          <a:latin typeface="Times New Roman" panose="02020603050405020304" pitchFamily="18"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600" b="0" i="0" u="none" strike="noStrike">
                          <a:solidFill>
                            <a:srgbClr val="000000"/>
                          </a:solidFill>
                          <a:effectLst/>
                          <a:latin typeface="Times New Roman" panose="02020603050405020304" pitchFamily="18" charset="0"/>
                        </a:rPr>
                        <a:t>30</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600" b="1" i="0" u="none" strike="noStrike">
                          <a:solidFill>
                            <a:srgbClr val="000000"/>
                          </a:solidFill>
                          <a:effectLst/>
                          <a:latin typeface="Arial" panose="020B0604020202020204" pitchFamily="34" charset="0"/>
                        </a:rPr>
                        <a:t>NIŽI STUPANJ ZAŠTITE [3.]</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88126191"/>
                  </a:ext>
                </a:extLst>
              </a:tr>
            </a:tbl>
          </a:graphicData>
        </a:graphic>
      </p:graphicFrame>
      <p:sp>
        <p:nvSpPr>
          <p:cNvPr id="8" name="Text 2">
            <a:extLst>
              <a:ext uri="{FF2B5EF4-FFF2-40B4-BE49-F238E27FC236}">
                <a16:creationId xmlns:a16="http://schemas.microsoft.com/office/drawing/2014/main" id="{592BDA75-5815-40C6-B7B7-636F06D81E56}"/>
              </a:ext>
            </a:extLst>
          </p:cNvPr>
          <p:cNvSpPr txBox="1">
            <a:spLocks noChangeArrowheads="1"/>
          </p:cNvSpPr>
          <p:nvPr/>
        </p:nvSpPr>
        <p:spPr bwMode="auto">
          <a:xfrm>
            <a:off x="2603500" y="3032125"/>
            <a:ext cx="76200" cy="198438"/>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0" rIns="0" bIns="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rtl="0">
              <a:defRPr sz="1000"/>
            </a:pPr>
            <a:endParaRPr lang="hr-HR" sz="1000"/>
          </a:p>
        </p:txBody>
      </p:sp>
      <p:sp>
        <p:nvSpPr>
          <p:cNvPr id="9" name="Text 4">
            <a:extLst>
              <a:ext uri="{FF2B5EF4-FFF2-40B4-BE49-F238E27FC236}">
                <a16:creationId xmlns:a16="http://schemas.microsoft.com/office/drawing/2014/main" id="{E9A1A751-26E1-46E5-8A47-0BFF670F7A28}"/>
              </a:ext>
            </a:extLst>
          </p:cNvPr>
          <p:cNvSpPr txBox="1">
            <a:spLocks noChangeArrowheads="1"/>
          </p:cNvSpPr>
          <p:nvPr/>
        </p:nvSpPr>
        <p:spPr bwMode="auto">
          <a:xfrm>
            <a:off x="4413250" y="3032125"/>
            <a:ext cx="76200" cy="198438"/>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0" rIns="0" bIns="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rtl="0">
              <a:defRPr sz="1000"/>
            </a:pPr>
            <a:endParaRPr lang="hr-HR" sz="1000"/>
          </a:p>
        </p:txBody>
      </p:sp>
    </p:spTree>
    <p:extLst>
      <p:ext uri="{BB962C8B-B14F-4D97-AF65-F5344CB8AC3E}">
        <p14:creationId xmlns:p14="http://schemas.microsoft.com/office/powerpoint/2010/main" val="2613953130"/>
      </p:ext>
    </p:extLst>
  </p:cSld>
  <p:clrMapOvr>
    <a:masterClrMapping/>
  </p:clrMapOvr>
  <p:transition>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D86EB4CF-C455-4ACC-956D-B45E676420F3}"/>
              </a:ext>
            </a:extLst>
          </p:cNvPr>
          <p:cNvSpPr>
            <a:spLocks noGrp="1" noChangeArrowheads="1"/>
          </p:cNvSpPr>
          <p:nvPr>
            <p:ph type="title"/>
          </p:nvPr>
        </p:nvSpPr>
        <p:spPr>
          <a:xfrm>
            <a:off x="3196692" y="430510"/>
            <a:ext cx="5798616" cy="982266"/>
          </a:xfrm>
        </p:spPr>
        <p:txBody>
          <a:bodyPr/>
          <a:lstStyle/>
          <a:p>
            <a:pPr eaLnBrk="1" hangingPunct="1">
              <a:defRPr/>
            </a:pPr>
            <a:r>
              <a:rPr lang="en-US" altLang="x-none" b="1" dirty="0" err="1">
                <a:latin typeface="Century Gothic" panose="020B0502020202020204" pitchFamily="34" charset="0"/>
                <a:sym typeface="Calibri" charset="0"/>
              </a:rPr>
              <a:t>Dokazni</a:t>
            </a:r>
            <a:r>
              <a:rPr lang="en-US" altLang="x-none" b="1" dirty="0">
                <a:latin typeface="Century Gothic" panose="020B0502020202020204" pitchFamily="34" charset="0"/>
                <a:sym typeface="Calibri" charset="0"/>
              </a:rPr>
              <a:t> </a:t>
            </a:r>
            <a:r>
              <a:rPr lang="en-US" altLang="x-none" b="1" dirty="0" err="1">
                <a:latin typeface="Century Gothic" panose="020B0502020202020204" pitchFamily="34" charset="0"/>
                <a:sym typeface="Calibri" charset="0"/>
              </a:rPr>
              <a:t>prilozi</a:t>
            </a:r>
            <a:endParaRPr lang="en-US" altLang="x-none" b="1" dirty="0">
              <a:latin typeface="Century Gothic" panose="020B0502020202020204" pitchFamily="34" charset="0"/>
              <a:sym typeface="Calibri" charset="0"/>
            </a:endParaRPr>
          </a:p>
        </p:txBody>
      </p:sp>
      <p:sp>
        <p:nvSpPr>
          <p:cNvPr id="20482" name="Rectangle 2">
            <a:extLst>
              <a:ext uri="{FF2B5EF4-FFF2-40B4-BE49-F238E27FC236}">
                <a16:creationId xmlns:a16="http://schemas.microsoft.com/office/drawing/2014/main" id="{94E835BD-7A62-4E97-850B-617207E50EBD}"/>
              </a:ext>
            </a:extLst>
          </p:cNvPr>
          <p:cNvSpPr>
            <a:spLocks noGrp="1" noChangeArrowheads="1"/>
          </p:cNvSpPr>
          <p:nvPr>
            <p:ph type="body" idx="1"/>
          </p:nvPr>
        </p:nvSpPr>
        <p:spPr>
          <a:xfrm>
            <a:off x="1879636" y="1412776"/>
            <a:ext cx="8590359" cy="4787280"/>
          </a:xfrm>
        </p:spPr>
        <p:txBody>
          <a:bodyPr/>
          <a:lstStyle/>
          <a:p>
            <a:pPr marL="625056" eaLnBrk="1" hangingPunct="1"/>
            <a:r>
              <a:rPr lang="en-US" altLang="sr-Latn-RS" sz="3445" dirty="0" err="1">
                <a:latin typeface="Century Gothic" panose="020B0502020202020204" pitchFamily="34" charset="0"/>
              </a:rPr>
              <a:t>katastarske</a:t>
            </a:r>
            <a:r>
              <a:rPr lang="en-US" altLang="sr-Latn-RS" sz="3445" dirty="0">
                <a:latin typeface="Century Gothic" panose="020B0502020202020204" pitchFamily="34" charset="0"/>
              </a:rPr>
              <a:t> </a:t>
            </a:r>
            <a:r>
              <a:rPr lang="en-US" altLang="sr-Latn-RS" sz="3445" dirty="0" err="1">
                <a:latin typeface="Century Gothic" panose="020B0502020202020204" pitchFamily="34" charset="0"/>
              </a:rPr>
              <a:t>situacije</a:t>
            </a:r>
            <a:endParaRPr lang="en-US" altLang="sr-Latn-RS" sz="3445" dirty="0">
              <a:latin typeface="Century Gothic" panose="020B0502020202020204" pitchFamily="34" charset="0"/>
            </a:endParaRPr>
          </a:p>
          <a:p>
            <a:pPr marL="625056" eaLnBrk="1" hangingPunct="1"/>
            <a:r>
              <a:rPr lang="en-US" altLang="sr-Latn-RS" sz="3445" dirty="0" err="1">
                <a:latin typeface="Century Gothic" panose="020B0502020202020204" pitchFamily="34" charset="0"/>
              </a:rPr>
              <a:t>vlasnički</a:t>
            </a:r>
            <a:r>
              <a:rPr lang="en-US" altLang="sr-Latn-RS" sz="3445" dirty="0">
                <a:latin typeface="Century Gothic" panose="020B0502020202020204" pitchFamily="34" charset="0"/>
              </a:rPr>
              <a:t> </a:t>
            </a:r>
            <a:r>
              <a:rPr lang="en-US" altLang="sr-Latn-RS" sz="3445" dirty="0" err="1">
                <a:latin typeface="Century Gothic" panose="020B0502020202020204" pitchFamily="34" charset="0"/>
              </a:rPr>
              <a:t>listovi</a:t>
            </a:r>
            <a:endParaRPr lang="en-US" altLang="sr-Latn-RS" sz="3445" dirty="0">
              <a:latin typeface="Century Gothic" panose="020B0502020202020204" pitchFamily="34" charset="0"/>
            </a:endParaRPr>
          </a:p>
          <a:p>
            <a:pPr marL="625056" eaLnBrk="1" hangingPunct="1"/>
            <a:r>
              <a:rPr lang="en-US" altLang="sr-Latn-RS" sz="3445" dirty="0" err="1">
                <a:latin typeface="Century Gothic" panose="020B0502020202020204" pitchFamily="34" charset="0"/>
              </a:rPr>
              <a:t>suglasnosti</a:t>
            </a:r>
            <a:br>
              <a:rPr lang="en-US" altLang="sr-Latn-RS" sz="3445" dirty="0">
                <a:latin typeface="Century Gothic" panose="020B0502020202020204" pitchFamily="34" charset="0"/>
              </a:rPr>
            </a:br>
            <a:r>
              <a:rPr lang="en-US" altLang="sr-Latn-RS" sz="3445" dirty="0">
                <a:latin typeface="Century Gothic" panose="020B0502020202020204" pitchFamily="34" charset="0"/>
              </a:rPr>
              <a:t>(</a:t>
            </a:r>
            <a:r>
              <a:rPr lang="en-US" altLang="sr-Latn-RS" sz="3445" dirty="0" err="1">
                <a:latin typeface="Century Gothic" panose="020B0502020202020204" pitchFamily="34" charset="0"/>
              </a:rPr>
              <a:t>npr</a:t>
            </a:r>
            <a:r>
              <a:rPr lang="en-US" altLang="sr-Latn-RS" sz="3445" dirty="0">
                <a:latin typeface="Century Gothic" panose="020B0502020202020204" pitchFamily="34" charset="0"/>
              </a:rPr>
              <a:t>. od ŽUC)</a:t>
            </a:r>
          </a:p>
          <a:p>
            <a:pPr marL="625056" eaLnBrk="1" hangingPunct="1"/>
            <a:r>
              <a:rPr lang="en-US" altLang="sr-Latn-RS" sz="3445" dirty="0" err="1">
                <a:latin typeface="Century Gothic" panose="020B0502020202020204" pitchFamily="34" charset="0"/>
              </a:rPr>
              <a:t>Ugovori</a:t>
            </a:r>
            <a:r>
              <a:rPr lang="en-US" altLang="sr-Latn-RS" sz="3445" dirty="0">
                <a:latin typeface="Century Gothic" panose="020B0502020202020204" pitchFamily="34" charset="0"/>
              </a:rPr>
              <a:t> o </a:t>
            </a:r>
            <a:r>
              <a:rPr lang="en-US" altLang="sr-Latn-RS" sz="3445" dirty="0" err="1">
                <a:latin typeface="Century Gothic" panose="020B0502020202020204" pitchFamily="34" charset="0"/>
              </a:rPr>
              <a:t>služnosti</a:t>
            </a:r>
            <a:endParaRPr lang="en-US" altLang="sr-Latn-RS" sz="3445" dirty="0">
              <a:latin typeface="Century Gothic" panose="020B0502020202020204" pitchFamily="34" charset="0"/>
            </a:endParaRPr>
          </a:p>
          <a:p>
            <a:pPr marL="625056" eaLnBrk="1" hangingPunct="1"/>
            <a:r>
              <a:rPr lang="en-US" altLang="sr-Latn-RS" sz="3445" dirty="0" err="1">
                <a:latin typeface="Century Gothic" panose="020B0502020202020204" pitchFamily="34" charset="0"/>
              </a:rPr>
              <a:t>itd</a:t>
            </a:r>
            <a:r>
              <a:rPr lang="en-US" altLang="sr-Latn-RS" sz="3445" dirty="0">
                <a:latin typeface="Century Gothic" panose="020B0502020202020204" pitchFamily="34" charset="0"/>
              </a:rPr>
              <a:t>.</a:t>
            </a:r>
          </a:p>
        </p:txBody>
      </p:sp>
      <p:pic>
        <p:nvPicPr>
          <p:cNvPr id="20484" name="Picture 3">
            <a:extLst>
              <a:ext uri="{FF2B5EF4-FFF2-40B4-BE49-F238E27FC236}">
                <a16:creationId xmlns:a16="http://schemas.microsoft.com/office/drawing/2014/main" id="{EB87594D-2E3A-4BDC-AF38-C0E50CE959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07052">
            <a:off x="6935390" y="607220"/>
            <a:ext cx="2812852" cy="4027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0485" name="Picture 4">
            <a:extLst>
              <a:ext uri="{FF2B5EF4-FFF2-40B4-BE49-F238E27FC236}">
                <a16:creationId xmlns:a16="http://schemas.microsoft.com/office/drawing/2014/main" id="{15BE4040-389A-4189-AFE2-8D078E580D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286816">
            <a:off x="7307089" y="4035104"/>
            <a:ext cx="3639964" cy="2537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596531362"/>
      </p:ext>
    </p:extLst>
  </p:cSld>
  <p:clrMapOvr>
    <a:masterClrMapping/>
  </p:clrMapOvr>
  <p:transition>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9" name="Content Placeholder 58"/>
          <p:cNvSpPr>
            <a:spLocks noGrp="1"/>
          </p:cNvSpPr>
          <p:nvPr>
            <p:ph sz="quarter" idx="43"/>
          </p:nvPr>
        </p:nvSpPr>
        <p:spPr/>
        <p:txBody>
          <a:bodyPr>
            <a:normAutofit/>
          </a:bodyPr>
          <a:lstStyle/>
          <a:p>
            <a:r>
              <a:rPr lang="en-GB" dirty="0">
                <a:latin typeface="Century Gothic" panose="020B0502020202020204" pitchFamily="34" charset="0"/>
              </a:rPr>
              <a:t>1</a:t>
            </a:r>
            <a:r>
              <a:rPr lang="hr-HR" dirty="0">
                <a:latin typeface="Century Gothic" panose="020B0502020202020204" pitchFamily="34" charset="0"/>
              </a:rPr>
              <a:t>1 zemalja</a:t>
            </a:r>
          </a:p>
          <a:p>
            <a:r>
              <a:rPr lang="hr-HR" dirty="0">
                <a:latin typeface="Century Gothic" panose="020B0502020202020204" pitchFamily="34" charset="0"/>
              </a:rPr>
              <a:t>1</a:t>
            </a:r>
            <a:r>
              <a:rPr lang="en-GB" dirty="0">
                <a:latin typeface="Century Gothic" panose="020B0502020202020204" pitchFamily="34" charset="0"/>
              </a:rPr>
              <a:t>5</a:t>
            </a:r>
            <a:r>
              <a:rPr lang="hr-HR" dirty="0">
                <a:latin typeface="Century Gothic" panose="020B0502020202020204" pitchFamily="34" charset="0"/>
              </a:rPr>
              <a:t> gradova</a:t>
            </a:r>
          </a:p>
          <a:p>
            <a:r>
              <a:rPr lang="en-GB" dirty="0">
                <a:latin typeface="Century Gothic" panose="020B0502020202020204" pitchFamily="34" charset="0"/>
              </a:rPr>
              <a:t>30</a:t>
            </a:r>
            <a:r>
              <a:rPr lang="hr-HR" dirty="0">
                <a:latin typeface="Century Gothic" panose="020B0502020202020204" pitchFamily="34" charset="0"/>
              </a:rPr>
              <a:t> godina</a:t>
            </a:r>
          </a:p>
        </p:txBody>
      </p:sp>
      <p:sp>
        <p:nvSpPr>
          <p:cNvPr id="13" name="Content Placeholder 12"/>
          <p:cNvSpPr>
            <a:spLocks noGrp="1"/>
          </p:cNvSpPr>
          <p:nvPr>
            <p:ph sz="quarter" idx="51"/>
          </p:nvPr>
        </p:nvSpPr>
        <p:spPr/>
        <p:txBody>
          <a:bodyPr>
            <a:normAutofit/>
          </a:bodyPr>
          <a:lstStyle/>
          <a:p>
            <a:r>
              <a:rPr lang="hr-HR" dirty="0">
                <a:latin typeface="Century Gothic" panose="020B0502020202020204" pitchFamily="34" charset="0"/>
              </a:rPr>
              <a:t>Nagrađivane inovacije</a:t>
            </a:r>
            <a:endParaRPr lang="en-GB" dirty="0">
              <a:latin typeface="Century Gothic" panose="020B0502020202020204" pitchFamily="34" charset="0"/>
            </a:endParaRPr>
          </a:p>
          <a:p>
            <a:r>
              <a:rPr lang="en-GB" dirty="0" err="1">
                <a:latin typeface="Century Gothic" panose="020B0502020202020204" pitchFamily="34" charset="0"/>
              </a:rPr>
              <a:t>Vlastiti</a:t>
            </a:r>
            <a:r>
              <a:rPr lang="en-GB" dirty="0">
                <a:latin typeface="Century Gothic" panose="020B0502020202020204" pitchFamily="34" charset="0"/>
              </a:rPr>
              <a:t> </a:t>
            </a:r>
            <a:r>
              <a:rPr lang="en-GB" dirty="0" err="1">
                <a:latin typeface="Century Gothic" panose="020B0502020202020204" pitchFamily="34" charset="0"/>
              </a:rPr>
              <a:t>brendovi</a:t>
            </a:r>
            <a:endParaRPr lang="hr-HR" dirty="0">
              <a:latin typeface="Century Gothic" panose="020B0502020202020204" pitchFamily="34" charset="0"/>
            </a:endParaRPr>
          </a:p>
          <a:p>
            <a:r>
              <a:rPr lang="hr-HR" sz="1500" kern="0" dirty="0">
                <a:latin typeface="Century Gothic" panose="020B0502020202020204" pitchFamily="34" charset="0"/>
              </a:rPr>
              <a:t>Tim stručnjaka</a:t>
            </a:r>
          </a:p>
        </p:txBody>
      </p:sp>
      <p:sp>
        <p:nvSpPr>
          <p:cNvPr id="6" name="Content Placeholder 5"/>
          <p:cNvSpPr>
            <a:spLocks noGrp="1"/>
          </p:cNvSpPr>
          <p:nvPr>
            <p:ph sz="quarter" idx="41"/>
          </p:nvPr>
        </p:nvSpPr>
        <p:spPr/>
        <p:txBody>
          <a:bodyPr>
            <a:normAutofit/>
          </a:bodyPr>
          <a:lstStyle/>
          <a:p>
            <a:r>
              <a:rPr lang="en-GB" dirty="0">
                <a:latin typeface="Century Gothic" panose="020B0502020202020204" pitchFamily="34" charset="0"/>
              </a:rPr>
              <a:t>200</a:t>
            </a:r>
            <a:r>
              <a:rPr lang="hr-HR" dirty="0">
                <a:latin typeface="Century Gothic" panose="020B0502020202020204" pitchFamily="34" charset="0"/>
              </a:rPr>
              <a:t>+ dobavljača</a:t>
            </a:r>
          </a:p>
          <a:p>
            <a:r>
              <a:rPr lang="en-GB" dirty="0">
                <a:latin typeface="Century Gothic" panose="020B0502020202020204" pitchFamily="34" charset="0"/>
              </a:rPr>
              <a:t>2000</a:t>
            </a:r>
            <a:r>
              <a:rPr lang="hr-HR" dirty="0">
                <a:latin typeface="Century Gothic" panose="020B0502020202020204" pitchFamily="34" charset="0"/>
              </a:rPr>
              <a:t>+ kupaca</a:t>
            </a:r>
          </a:p>
          <a:p>
            <a:r>
              <a:rPr lang="hr-HR" dirty="0">
                <a:latin typeface="Century Gothic" panose="020B0502020202020204" pitchFamily="34" charset="0"/>
              </a:rPr>
              <a:t>Mreža regionalnih partnera</a:t>
            </a:r>
          </a:p>
        </p:txBody>
      </p:sp>
      <p:sp>
        <p:nvSpPr>
          <p:cNvPr id="195" name="Content Placeholder 194"/>
          <p:cNvSpPr>
            <a:spLocks noGrp="1"/>
          </p:cNvSpPr>
          <p:nvPr>
            <p:ph sz="quarter" idx="56"/>
          </p:nvPr>
        </p:nvSpPr>
        <p:spPr/>
        <p:txBody>
          <a:bodyPr>
            <a:normAutofit/>
          </a:bodyPr>
          <a:lstStyle/>
          <a:p>
            <a:r>
              <a:rPr lang="hr-HR" dirty="0">
                <a:latin typeface="Century Gothic" panose="020B0502020202020204" pitchFamily="34" charset="0"/>
              </a:rPr>
              <a:t>Vodeća tvrtka tehničke zaštite u regiji</a:t>
            </a:r>
          </a:p>
          <a:p>
            <a:r>
              <a:rPr lang="hr-HR" dirty="0">
                <a:latin typeface="Century Gothic" panose="020B0502020202020204" pitchFamily="34" charset="0"/>
              </a:rPr>
              <a:t>Vlastiti IT odjel i projektni odjel</a:t>
            </a:r>
          </a:p>
        </p:txBody>
      </p:sp>
      <p:sp>
        <p:nvSpPr>
          <p:cNvPr id="251" name="Content Placeholder 250"/>
          <p:cNvSpPr>
            <a:spLocks noGrp="1"/>
          </p:cNvSpPr>
          <p:nvPr>
            <p:ph sz="quarter" idx="60"/>
          </p:nvPr>
        </p:nvSpPr>
        <p:spPr/>
        <p:txBody>
          <a:bodyPr/>
          <a:lstStyle/>
          <a:p>
            <a:r>
              <a:rPr lang="pl-PL" dirty="0">
                <a:latin typeface="Century Gothic" panose="020B0502020202020204" pitchFamily="34" charset="0"/>
              </a:rPr>
              <a:t>3+ mil. € opreme na skladištu </a:t>
            </a:r>
          </a:p>
          <a:p>
            <a:r>
              <a:rPr lang="pl-PL" dirty="0">
                <a:latin typeface="Century Gothic" panose="020B0502020202020204" pitchFamily="34" charset="0"/>
              </a:rPr>
              <a:t>150+ zaposlenih</a:t>
            </a:r>
          </a:p>
        </p:txBody>
      </p:sp>
    </p:spTree>
    <p:extLst>
      <p:ext uri="{BB962C8B-B14F-4D97-AF65-F5344CB8AC3E}">
        <p14:creationId xmlns:p14="http://schemas.microsoft.com/office/powerpoint/2010/main" val="1085822385"/>
      </p:ext>
    </p:extLst>
  </p:cSld>
  <p:clrMapOvr>
    <a:masterClrMapping/>
  </p:clrMapOvr>
  <mc:AlternateContent xmlns:mc="http://schemas.openxmlformats.org/markup-compatibility/2006" xmlns:p14="http://schemas.microsoft.com/office/powerpoint/2010/main">
    <mc:Choice Requires="p14">
      <p:transition spd="slow" p14:dur="59000">
        <p14:pan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95192-AD5E-402F-8FF4-A33769EA6D49}"/>
              </a:ext>
            </a:extLst>
          </p:cNvPr>
          <p:cNvSpPr>
            <a:spLocks noGrp="1"/>
          </p:cNvSpPr>
          <p:nvPr>
            <p:ph type="title"/>
          </p:nvPr>
        </p:nvSpPr>
        <p:spPr>
          <a:xfrm>
            <a:off x="1676400" y="838200"/>
            <a:ext cx="8839200" cy="646584"/>
          </a:xfrm>
        </p:spPr>
        <p:txBody>
          <a:bodyPr/>
          <a:lstStyle/>
          <a:p>
            <a:r>
              <a:rPr lang="hr-HR" b="1" dirty="0">
                <a:latin typeface="Century Gothic" panose="020B0502020202020204" pitchFamily="34" charset="0"/>
              </a:rPr>
              <a:t>Divlja odlagališta…</a:t>
            </a:r>
          </a:p>
        </p:txBody>
      </p:sp>
      <p:sp>
        <p:nvSpPr>
          <p:cNvPr id="3" name="Content Placeholder 2">
            <a:extLst>
              <a:ext uri="{FF2B5EF4-FFF2-40B4-BE49-F238E27FC236}">
                <a16:creationId xmlns:a16="http://schemas.microsoft.com/office/drawing/2014/main" id="{4BEB50CB-0736-45F3-AFC1-2D445B113B93}"/>
              </a:ext>
            </a:extLst>
          </p:cNvPr>
          <p:cNvSpPr>
            <a:spLocks noGrp="1"/>
          </p:cNvSpPr>
          <p:nvPr>
            <p:ph idx="1"/>
          </p:nvPr>
        </p:nvSpPr>
        <p:spPr>
          <a:xfrm>
            <a:off x="1981200" y="1600200"/>
            <a:ext cx="8003232" cy="4637112"/>
          </a:xfrm>
        </p:spPr>
        <p:txBody>
          <a:bodyPr/>
          <a:lstStyle/>
          <a:p>
            <a:r>
              <a:rPr lang="hr-HR" sz="2800" dirty="0">
                <a:latin typeface="Century Gothic" panose="020B0502020202020204" pitchFamily="34" charset="0"/>
              </a:rPr>
              <a:t>…najčešće slučajno odabrani neuređeni prostori lake dostupnosti i teže kontrole koji nisu predviđeni za odlaganje otpada, a formirani su od građana bez prethodnog znanja i odobrenja tijela JLS-a.</a:t>
            </a:r>
          </a:p>
          <a:p>
            <a:r>
              <a:rPr lang="hr-HR" sz="2800" dirty="0">
                <a:latin typeface="Century Gothic" panose="020B0502020202020204" pitchFamily="34" charset="0"/>
              </a:rPr>
              <a:t>Razlozi postojanja „divljih odlagališta“:</a:t>
            </a:r>
          </a:p>
          <a:p>
            <a:pPr lvl="1"/>
            <a:r>
              <a:rPr lang="hr-HR" sz="2800" dirty="0">
                <a:latin typeface="Century Gothic" panose="020B0502020202020204" pitchFamily="34" charset="0"/>
              </a:rPr>
              <a:t>nedovoljno razvijena ekološka svijest ljudi, educiranost i informiranost;</a:t>
            </a:r>
          </a:p>
          <a:p>
            <a:pPr lvl="1"/>
            <a:r>
              <a:rPr lang="hr-HR" sz="2800" dirty="0">
                <a:latin typeface="Century Gothic" panose="020B0502020202020204" pitchFamily="34" charset="0"/>
              </a:rPr>
              <a:t>nedostatak infrastrukturnih objekata gospodarenja otpadom;</a:t>
            </a:r>
          </a:p>
          <a:p>
            <a:pPr marL="457200" lvl="1" indent="0">
              <a:buNone/>
            </a:pPr>
            <a:endParaRPr lang="hr-HR" sz="1800" dirty="0">
              <a:latin typeface="Century Gothic" panose="020B0502020202020204" pitchFamily="34" charset="0"/>
            </a:endParaRPr>
          </a:p>
        </p:txBody>
      </p:sp>
    </p:spTree>
    <p:extLst>
      <p:ext uri="{BB962C8B-B14F-4D97-AF65-F5344CB8AC3E}">
        <p14:creationId xmlns:p14="http://schemas.microsoft.com/office/powerpoint/2010/main" val="331412623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79B60-D091-4DB5-ADCE-B3EFBD3D304D}"/>
              </a:ext>
            </a:extLst>
          </p:cNvPr>
          <p:cNvSpPr>
            <a:spLocks noGrp="1"/>
          </p:cNvSpPr>
          <p:nvPr>
            <p:ph type="title"/>
          </p:nvPr>
        </p:nvSpPr>
        <p:spPr>
          <a:xfrm>
            <a:off x="1676400" y="838200"/>
            <a:ext cx="8839200" cy="657580"/>
          </a:xfrm>
        </p:spPr>
        <p:txBody>
          <a:bodyPr/>
          <a:lstStyle/>
          <a:p>
            <a:r>
              <a:rPr lang="hr-HR" dirty="0"/>
              <a:t>Divlja odlagališta</a:t>
            </a:r>
          </a:p>
        </p:txBody>
      </p:sp>
      <p:pic>
        <p:nvPicPr>
          <p:cNvPr id="5" name="Content Placeholder 4">
            <a:extLst>
              <a:ext uri="{FF2B5EF4-FFF2-40B4-BE49-F238E27FC236}">
                <a16:creationId xmlns:a16="http://schemas.microsoft.com/office/drawing/2014/main" id="{E8DE8B6E-100E-4516-92A8-3C0305493F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1" y="1628800"/>
            <a:ext cx="4186808" cy="2099228"/>
          </a:xfrm>
        </p:spPr>
      </p:pic>
      <p:pic>
        <p:nvPicPr>
          <p:cNvPr id="7" name="Picture 6">
            <a:extLst>
              <a:ext uri="{FF2B5EF4-FFF2-40B4-BE49-F238E27FC236}">
                <a16:creationId xmlns:a16="http://schemas.microsoft.com/office/drawing/2014/main" id="{B81CC9B9-FA9A-43CA-9F6F-9A8F2AB5BF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7533" y="3861048"/>
            <a:ext cx="4290477" cy="2304256"/>
          </a:xfrm>
          <a:prstGeom prst="rect">
            <a:avLst/>
          </a:prstGeom>
        </p:spPr>
      </p:pic>
      <p:pic>
        <p:nvPicPr>
          <p:cNvPr id="10" name="Content Placeholder 5">
            <a:extLst>
              <a:ext uri="{FF2B5EF4-FFF2-40B4-BE49-F238E27FC236}">
                <a16:creationId xmlns:a16="http://schemas.microsoft.com/office/drawing/2014/main" id="{72E30BA8-83E3-4144-840B-2A72604152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303709" y="1679959"/>
            <a:ext cx="4336097" cy="2099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ontent Placeholder 12">
            <a:extLst>
              <a:ext uri="{FF2B5EF4-FFF2-40B4-BE49-F238E27FC236}">
                <a16:creationId xmlns:a16="http://schemas.microsoft.com/office/drawing/2014/main" id="{1CCCC8BE-8590-45EA-8189-3513CD316D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6303709" y="3861048"/>
            <a:ext cx="4290479" cy="236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621093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anim calcmode="lin" valueType="num">
                                      <p:cBhvr>
                                        <p:cTn id="33" dur="1000" fill="hold"/>
                                        <p:tgtEl>
                                          <p:spTgt spid="11"/>
                                        </p:tgtEl>
                                        <p:attrNameLst>
                                          <p:attrName>style.rotation</p:attrName>
                                        </p:attrNameLst>
                                      </p:cBhvr>
                                      <p:tavLst>
                                        <p:tav tm="0">
                                          <p:val>
                                            <p:fltVal val="90"/>
                                          </p:val>
                                        </p:tav>
                                        <p:tav tm="100000">
                                          <p:val>
                                            <p:fltVal val="0"/>
                                          </p:val>
                                        </p:tav>
                                      </p:tavLst>
                                    </p:anim>
                                    <p:animEffect transition="in" filter="fade">
                                      <p:cBhvr>
                                        <p:cTn id="3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3A24F-4F22-4A88-A1C0-0C869748D128}"/>
              </a:ext>
            </a:extLst>
          </p:cNvPr>
          <p:cNvSpPr>
            <a:spLocks noGrp="1"/>
          </p:cNvSpPr>
          <p:nvPr>
            <p:ph type="title"/>
          </p:nvPr>
        </p:nvSpPr>
        <p:spPr>
          <a:xfrm>
            <a:off x="1703512" y="673554"/>
            <a:ext cx="8784976" cy="739222"/>
          </a:xfrm>
        </p:spPr>
        <p:txBody>
          <a:bodyPr/>
          <a:lstStyle/>
          <a:p>
            <a:pPr marL="342900" indent="-342900" algn="l">
              <a:spcBef>
                <a:spcPct val="20000"/>
              </a:spcBef>
            </a:pPr>
            <a:br>
              <a:rPr lang="hr-HR" sz="3200" b="1" dirty="0">
                <a:solidFill>
                  <a:prstClr val="black"/>
                </a:solidFill>
                <a:latin typeface="Century Gothic" panose="020B0502020202020204" pitchFamily="34" charset="0"/>
                <a:ea typeface="+mn-ea"/>
                <a:cs typeface="+mn-cs"/>
              </a:rPr>
            </a:br>
            <a:r>
              <a:rPr lang="hr-HR" sz="3200" b="1" dirty="0">
                <a:solidFill>
                  <a:prstClr val="black"/>
                </a:solidFill>
                <a:latin typeface="Century Gothic" panose="020B0502020202020204" pitchFamily="34" charset="0"/>
                <a:ea typeface="+mn-ea"/>
                <a:cs typeface="+mn-cs"/>
              </a:rPr>
              <a:t>Tko je dužan sprječavati odbacivanje</a:t>
            </a:r>
            <a:br>
              <a:rPr lang="hr-HR" sz="3200" b="1" dirty="0">
                <a:solidFill>
                  <a:prstClr val="black"/>
                </a:solidFill>
                <a:latin typeface="Century Gothic" panose="020B0502020202020204" pitchFamily="34" charset="0"/>
                <a:ea typeface="+mn-ea"/>
                <a:cs typeface="+mn-cs"/>
              </a:rPr>
            </a:br>
            <a:r>
              <a:rPr lang="hr-HR" sz="3200" b="1" dirty="0">
                <a:solidFill>
                  <a:prstClr val="black"/>
                </a:solidFill>
                <a:latin typeface="Century Gothic" panose="020B0502020202020204" pitchFamily="34" charset="0"/>
                <a:ea typeface="+mn-ea"/>
                <a:cs typeface="+mn-cs"/>
              </a:rPr>
              <a:t>otpada?</a:t>
            </a:r>
            <a:br>
              <a:rPr lang="hr-HR" sz="3200" b="1" dirty="0">
                <a:solidFill>
                  <a:prstClr val="black"/>
                </a:solidFill>
                <a:latin typeface="Century Gothic" panose="020B0502020202020204" pitchFamily="34" charset="0"/>
                <a:ea typeface="+mn-ea"/>
                <a:cs typeface="+mn-cs"/>
              </a:rPr>
            </a:br>
            <a:endParaRPr lang="hr-HR" sz="3200"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C5AE9754-2A1F-493E-8BDA-75ED2A7FF525}"/>
              </a:ext>
            </a:extLst>
          </p:cNvPr>
          <p:cNvSpPr>
            <a:spLocks noGrp="1"/>
          </p:cNvSpPr>
          <p:nvPr>
            <p:ph idx="1"/>
          </p:nvPr>
        </p:nvSpPr>
        <p:spPr>
          <a:xfrm>
            <a:off x="1703512" y="1556792"/>
            <a:ext cx="8784976" cy="4824536"/>
          </a:xfrm>
        </p:spPr>
        <p:txBody>
          <a:bodyPr/>
          <a:lstStyle/>
          <a:p>
            <a:r>
              <a:rPr lang="hr-HR" sz="2700" dirty="0">
                <a:latin typeface="Century Gothic" panose="020B0502020202020204" pitchFamily="34" charset="0"/>
              </a:rPr>
              <a:t>Sukladno</a:t>
            </a:r>
            <a:r>
              <a:rPr lang="hr-HR" sz="2700" b="1" dirty="0">
                <a:latin typeface="Century Gothic" panose="020B0502020202020204" pitchFamily="34" charset="0"/>
              </a:rPr>
              <a:t> Zakonu o održivom gospodarenju otpadom,</a:t>
            </a:r>
            <a:r>
              <a:rPr lang="hr-HR" sz="2700" dirty="0">
                <a:latin typeface="Century Gothic" panose="020B0502020202020204" pitchFamily="34" charset="0"/>
              </a:rPr>
              <a:t> zabranjeno je odbacivanje otpada u okoliš, a</a:t>
            </a:r>
            <a:r>
              <a:rPr lang="hr-HR" sz="2700" b="1" dirty="0">
                <a:latin typeface="Century Gothic" panose="020B0502020202020204" pitchFamily="34" charset="0"/>
              </a:rPr>
              <a:t> jedinice lokalne samouprave (JLS) dužne su na svom području osigurati sprječavanje odbacivanja otpada</a:t>
            </a:r>
            <a:r>
              <a:rPr lang="hr-HR" sz="2700" dirty="0">
                <a:latin typeface="Century Gothic" panose="020B0502020202020204" pitchFamily="34" charset="0"/>
              </a:rPr>
              <a:t> u okoliš, te su dužne ukloniti tako odbačeni otpad;</a:t>
            </a:r>
          </a:p>
          <a:p>
            <a:r>
              <a:rPr lang="hr-HR" sz="2400" dirty="0">
                <a:latin typeface="Century Gothic" panose="020B0502020202020204" pitchFamily="34" charset="0"/>
              </a:rPr>
              <a:t>Provedbu tih obveza osiguravaju </a:t>
            </a:r>
            <a:r>
              <a:rPr lang="hr-HR" sz="2400" b="1" dirty="0">
                <a:latin typeface="Century Gothic" panose="020B0502020202020204" pitchFamily="34" charset="0"/>
              </a:rPr>
              <a:t>komunalni redari</a:t>
            </a:r>
            <a:r>
              <a:rPr lang="hr-HR" sz="2400" dirty="0">
                <a:latin typeface="Century Gothic" panose="020B0502020202020204" pitchFamily="34" charset="0"/>
              </a:rPr>
              <a:t>;</a:t>
            </a:r>
          </a:p>
          <a:p>
            <a:r>
              <a:rPr lang="hr-HR" sz="2700" dirty="0">
                <a:latin typeface="Century Gothic" panose="020B0502020202020204" pitchFamily="34" charset="0"/>
              </a:rPr>
              <a:t>Prema članku 169. </a:t>
            </a:r>
            <a:r>
              <a:rPr lang="hr-HR" sz="2700" b="1" dirty="0">
                <a:latin typeface="Century Gothic" panose="020B0502020202020204" pitchFamily="34" charset="0"/>
              </a:rPr>
              <a:t>Z</a:t>
            </a:r>
            <a:r>
              <a:rPr lang="en-GB" sz="2700" b="1" dirty="0" err="1">
                <a:latin typeface="Century Gothic" panose="020B0502020202020204" pitchFamily="34" charset="0"/>
              </a:rPr>
              <a:t>akona</a:t>
            </a:r>
            <a:r>
              <a:rPr lang="en-GB" sz="2700" b="1" dirty="0">
                <a:latin typeface="Century Gothic" panose="020B0502020202020204" pitchFamily="34" charset="0"/>
              </a:rPr>
              <a:t> o </a:t>
            </a:r>
            <a:r>
              <a:rPr lang="en-GB" sz="2700" b="1" dirty="0" err="1">
                <a:latin typeface="Century Gothic" panose="020B0502020202020204" pitchFamily="34" charset="0"/>
              </a:rPr>
              <a:t>održivom</a:t>
            </a:r>
            <a:r>
              <a:rPr lang="en-GB" sz="2700" b="1" dirty="0">
                <a:latin typeface="Century Gothic" panose="020B0502020202020204" pitchFamily="34" charset="0"/>
              </a:rPr>
              <a:t> </a:t>
            </a:r>
            <a:r>
              <a:rPr lang="en-GB" sz="2700" b="1" dirty="0" err="1">
                <a:latin typeface="Century Gothic" panose="020B0502020202020204" pitchFamily="34" charset="0"/>
              </a:rPr>
              <a:t>gospodarenju</a:t>
            </a:r>
            <a:r>
              <a:rPr lang="en-GB" sz="2700" b="1" dirty="0">
                <a:latin typeface="Century Gothic" panose="020B0502020202020204" pitchFamily="34" charset="0"/>
              </a:rPr>
              <a:t> </a:t>
            </a:r>
            <a:r>
              <a:rPr lang="en-GB" sz="2700" b="1" dirty="0" err="1">
                <a:latin typeface="Century Gothic" panose="020B0502020202020204" pitchFamily="34" charset="0"/>
              </a:rPr>
              <a:t>otpadom</a:t>
            </a:r>
            <a:r>
              <a:rPr lang="hr-HR" sz="2700" b="1" dirty="0">
                <a:latin typeface="Century Gothic" panose="020B0502020202020204" pitchFamily="34" charset="0"/>
              </a:rPr>
              <a:t>,</a:t>
            </a:r>
            <a:r>
              <a:rPr lang="hr-HR" sz="2700" dirty="0">
                <a:latin typeface="Century Gothic" panose="020B0502020202020204" pitchFamily="34" charset="0"/>
              </a:rPr>
              <a:t> izvršno tijelo </a:t>
            </a:r>
            <a:r>
              <a:rPr lang="hr-HR" sz="2700" b="1" dirty="0">
                <a:latin typeface="Century Gothic" panose="020B0502020202020204" pitchFamily="34" charset="0"/>
              </a:rPr>
              <a:t>JLS</a:t>
            </a:r>
            <a:r>
              <a:rPr lang="hr-HR" sz="2700" dirty="0">
                <a:latin typeface="Century Gothic" panose="020B0502020202020204" pitchFamily="34" charset="0"/>
              </a:rPr>
              <a:t> može se kazniti novčanim iznosom</a:t>
            </a:r>
            <a:r>
              <a:rPr lang="hr-HR" sz="2700" b="1" dirty="0">
                <a:latin typeface="Century Gothic" panose="020B0502020202020204" pitchFamily="34" charset="0"/>
              </a:rPr>
              <a:t> </a:t>
            </a:r>
            <a:r>
              <a:rPr lang="hr-HR" sz="2700" dirty="0">
                <a:latin typeface="Century Gothic" panose="020B0502020202020204" pitchFamily="34" charset="0"/>
              </a:rPr>
              <a:t>od 30.000 do 100.000 kuna.</a:t>
            </a:r>
          </a:p>
          <a:p>
            <a:endParaRPr lang="hr-HR" sz="2800" dirty="0">
              <a:latin typeface="Century Gothic" panose="020B0502020202020204" pitchFamily="34" charset="0"/>
            </a:endParaRPr>
          </a:p>
          <a:p>
            <a:endParaRPr lang="hr-HR" sz="2800" dirty="0">
              <a:latin typeface="Century Gothic" panose="020B0502020202020204" pitchFamily="34" charset="0"/>
            </a:endParaRPr>
          </a:p>
          <a:p>
            <a:endParaRPr lang="hr-HR" dirty="0">
              <a:latin typeface="Century Gothic" panose="020B0502020202020204" pitchFamily="34" charset="0"/>
            </a:endParaRPr>
          </a:p>
        </p:txBody>
      </p:sp>
    </p:spTree>
    <p:extLst>
      <p:ext uri="{BB962C8B-B14F-4D97-AF65-F5344CB8AC3E}">
        <p14:creationId xmlns:p14="http://schemas.microsoft.com/office/powerpoint/2010/main" val="22078446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6432F-279C-4DA6-B662-9B1E785E31DF}"/>
              </a:ext>
            </a:extLst>
          </p:cNvPr>
          <p:cNvSpPr>
            <a:spLocks noGrp="1"/>
          </p:cNvSpPr>
          <p:nvPr>
            <p:ph type="title"/>
          </p:nvPr>
        </p:nvSpPr>
        <p:spPr>
          <a:xfrm>
            <a:off x="1676400" y="733805"/>
            <a:ext cx="8839200" cy="718592"/>
          </a:xfrm>
        </p:spPr>
        <p:txBody>
          <a:bodyPr/>
          <a:lstStyle/>
          <a:p>
            <a:r>
              <a:rPr lang="hr-HR" b="1" dirty="0">
                <a:effectLst>
                  <a:outerShdw blurRad="38100" dist="19050" dir="2700000" algn="tl">
                    <a:schemeClr val="dk1">
                      <a:alpha val="40000"/>
                    </a:schemeClr>
                  </a:outerShdw>
                </a:effectLst>
                <a:latin typeface="Century Gothic" panose="020B0502020202020204" pitchFamily="34" charset="0"/>
              </a:rPr>
              <a:t>Bežični solarni video nadzor</a:t>
            </a:r>
            <a:endParaRPr lang="hr-HR" b="1" dirty="0">
              <a:latin typeface="Century Gothic" panose="020B0502020202020204" pitchFamily="34" charset="0"/>
            </a:endParaRPr>
          </a:p>
        </p:txBody>
      </p:sp>
      <p:sp>
        <p:nvSpPr>
          <p:cNvPr id="5" name="Rectangle 4">
            <a:extLst>
              <a:ext uri="{FF2B5EF4-FFF2-40B4-BE49-F238E27FC236}">
                <a16:creationId xmlns:a16="http://schemas.microsoft.com/office/drawing/2014/main" id="{DB01707D-6965-442E-B957-F7A9FFA9B9C5}"/>
              </a:ext>
            </a:extLst>
          </p:cNvPr>
          <p:cNvSpPr/>
          <p:nvPr/>
        </p:nvSpPr>
        <p:spPr>
          <a:xfrm>
            <a:off x="2063552" y="1700808"/>
            <a:ext cx="5832648" cy="3416320"/>
          </a:xfrm>
          <a:prstGeom prst="rect">
            <a:avLst/>
          </a:prstGeom>
        </p:spPr>
        <p:txBody>
          <a:bodyPr wrap="square">
            <a:spAutoFit/>
          </a:bodyPr>
          <a:lstStyle/>
          <a:p>
            <a:pPr marL="342900" indent="-342900">
              <a:buFont typeface="Arial" panose="020B0604020202020204" pitchFamily="34" charset="0"/>
              <a:buChar char="•"/>
            </a:pPr>
            <a:r>
              <a:rPr lang="hr-HR" dirty="0">
                <a:latin typeface="Century Gothic" panose="020B0502020202020204" pitchFamily="34" charset="0"/>
              </a:rPr>
              <a:t>ima isti princip rada kao i bilo koji konvencionalni sustav video nadzora; </a:t>
            </a:r>
          </a:p>
          <a:p>
            <a:pPr marL="342900" indent="-342900">
              <a:buFont typeface="Arial" panose="020B0604020202020204" pitchFamily="34" charset="0"/>
              <a:buChar char="•"/>
            </a:pPr>
            <a:r>
              <a:rPr lang="hr-HR" dirty="0">
                <a:latin typeface="Century Gothic" panose="020B0502020202020204" pitchFamily="34" charset="0"/>
              </a:rPr>
              <a:t>razlika je u prijenosu podataka i napajanju sustava električnom energijom;</a:t>
            </a:r>
          </a:p>
          <a:p>
            <a:pPr marL="342900" indent="-342900">
              <a:buFont typeface="Arial" panose="020B0604020202020204" pitchFamily="34" charset="0"/>
              <a:buChar char="•"/>
            </a:pPr>
            <a:r>
              <a:rPr lang="hr-HR" dirty="0">
                <a:latin typeface="Century Gothic" panose="020B0502020202020204" pitchFamily="34" charset="0"/>
              </a:rPr>
              <a:t>Kod bežičnog sustava prijenos podataka obavljaju dvije tehnologije: 4G i </a:t>
            </a:r>
            <a:r>
              <a:rPr lang="hr-HR" dirty="0" err="1">
                <a:latin typeface="Century Gothic" panose="020B0502020202020204" pitchFamily="34" charset="0"/>
              </a:rPr>
              <a:t>WiFi</a:t>
            </a:r>
            <a:r>
              <a:rPr lang="hr-HR" dirty="0">
                <a:latin typeface="Century Gothic" panose="020B0502020202020204" pitchFamily="34" charset="0"/>
              </a:rPr>
              <a:t>. </a:t>
            </a:r>
          </a:p>
        </p:txBody>
      </p:sp>
      <p:pic>
        <p:nvPicPr>
          <p:cNvPr id="9" name="Picture 8">
            <a:extLst>
              <a:ext uri="{FF2B5EF4-FFF2-40B4-BE49-F238E27FC236}">
                <a16:creationId xmlns:a16="http://schemas.microsoft.com/office/drawing/2014/main" id="{7070ECB1-E1CD-4856-90A6-D2C0C9CD7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948" y="5117128"/>
            <a:ext cx="4225032" cy="1336208"/>
          </a:xfrm>
          <a:prstGeom prst="rect">
            <a:avLst/>
          </a:prstGeom>
        </p:spPr>
      </p:pic>
      <p:pic>
        <p:nvPicPr>
          <p:cNvPr id="11" name="Picture 10">
            <a:extLst>
              <a:ext uri="{FF2B5EF4-FFF2-40B4-BE49-F238E27FC236}">
                <a16:creationId xmlns:a16="http://schemas.microsoft.com/office/drawing/2014/main" id="{323A9A46-2922-4C65-8F5E-0D48C37A2C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4112" y="3964699"/>
            <a:ext cx="3276364" cy="2204854"/>
          </a:xfrm>
          <a:prstGeom prst="rect">
            <a:avLst/>
          </a:prstGeom>
        </p:spPr>
      </p:pic>
      <p:pic>
        <p:nvPicPr>
          <p:cNvPr id="12" name="Picture 11">
            <a:extLst>
              <a:ext uri="{FF2B5EF4-FFF2-40B4-BE49-F238E27FC236}">
                <a16:creationId xmlns:a16="http://schemas.microsoft.com/office/drawing/2014/main" id="{6A51C934-6DAC-46F7-B8F1-ED29FA674479}"/>
              </a:ext>
            </a:extLst>
          </p:cNvPr>
          <p:cNvPicPr>
            <a:picLocks noChangeAspect="1"/>
          </p:cNvPicPr>
          <p:nvPr/>
        </p:nvPicPr>
        <p:blipFill>
          <a:blip r:embed="rId5"/>
          <a:stretch>
            <a:fillRect/>
          </a:stretch>
        </p:blipFill>
        <p:spPr>
          <a:xfrm>
            <a:off x="7896200" y="1700808"/>
            <a:ext cx="2484276" cy="1656184"/>
          </a:xfrm>
          <a:prstGeom prst="rect">
            <a:avLst/>
          </a:prstGeom>
        </p:spPr>
      </p:pic>
    </p:spTree>
    <p:extLst>
      <p:ext uri="{BB962C8B-B14F-4D97-AF65-F5344CB8AC3E}">
        <p14:creationId xmlns:p14="http://schemas.microsoft.com/office/powerpoint/2010/main" val="230341348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FE9BC-1D2A-4C53-8C74-A846E274EA5C}"/>
              </a:ext>
            </a:extLst>
          </p:cNvPr>
          <p:cNvSpPr>
            <a:spLocks noGrp="1"/>
          </p:cNvSpPr>
          <p:nvPr>
            <p:ph type="title"/>
          </p:nvPr>
        </p:nvSpPr>
        <p:spPr>
          <a:xfrm>
            <a:off x="1524000" y="666814"/>
            <a:ext cx="9095656" cy="720080"/>
          </a:xfrm>
        </p:spPr>
        <p:txBody>
          <a:bodyPr/>
          <a:lstStyle/>
          <a:p>
            <a:r>
              <a:rPr lang="hr-HR" sz="2800" b="1" dirty="0">
                <a:latin typeface="Century Gothic" panose="020B0502020202020204" pitchFamily="34" charset="0"/>
              </a:rPr>
              <a:t>Napajanje sustava električnom energijom</a:t>
            </a:r>
            <a:br>
              <a:rPr lang="hr-HR" sz="2800" b="1" dirty="0">
                <a:latin typeface="Century Gothic" panose="020B0502020202020204" pitchFamily="34" charset="0"/>
              </a:rPr>
            </a:br>
            <a:r>
              <a:rPr lang="hr-HR" sz="2800" b="1" dirty="0">
                <a:latin typeface="Century Gothic" panose="020B0502020202020204" pitchFamily="34" charset="0"/>
              </a:rPr>
              <a:t>- sustav solarnih ploča </a:t>
            </a:r>
          </a:p>
        </p:txBody>
      </p:sp>
      <p:sp>
        <p:nvSpPr>
          <p:cNvPr id="3" name="Content Placeholder 2">
            <a:extLst>
              <a:ext uri="{FF2B5EF4-FFF2-40B4-BE49-F238E27FC236}">
                <a16:creationId xmlns:a16="http://schemas.microsoft.com/office/drawing/2014/main" id="{F038034D-BF31-4B4A-BAE8-33AF5A754369}"/>
              </a:ext>
            </a:extLst>
          </p:cNvPr>
          <p:cNvSpPr>
            <a:spLocks noGrp="1"/>
          </p:cNvSpPr>
          <p:nvPr>
            <p:ph idx="1"/>
          </p:nvPr>
        </p:nvSpPr>
        <p:spPr>
          <a:xfrm>
            <a:off x="623392" y="1844825"/>
            <a:ext cx="6732240" cy="4176463"/>
          </a:xfrm>
        </p:spPr>
        <p:txBody>
          <a:bodyPr/>
          <a:lstStyle/>
          <a:p>
            <a:r>
              <a:rPr lang="hr-HR" sz="2400" dirty="0">
                <a:latin typeface="Century Gothic" panose="020B0502020202020204" pitchFamily="34" charset="0"/>
              </a:rPr>
              <a:t>solarne ćelije akumuliraju svjetlosnu i toplinsku energiju sunca i pretvaraju u električnu energiju potrebnu za pokretanje elektronike unutar sustava video nadzora;</a:t>
            </a:r>
          </a:p>
          <a:p>
            <a:r>
              <a:rPr lang="hr-HR" sz="2400" dirty="0">
                <a:latin typeface="Century Gothic" panose="020B0502020202020204" pitchFamily="34" charset="0"/>
              </a:rPr>
              <a:t>za dulji rad dodatno se koriste i baterije za pohranu električne energije; </a:t>
            </a:r>
          </a:p>
          <a:p>
            <a:r>
              <a:rPr lang="hr-HR" sz="2400" dirty="0">
                <a:latin typeface="Century Gothic" panose="020B0502020202020204" pitchFamily="34" charset="0"/>
              </a:rPr>
              <a:t>omogućava se korištenje sustava i tijekom noći ili u vremenskim uvjetima kada nema dovoljne količine sunca za nesmetani rad.</a:t>
            </a:r>
          </a:p>
          <a:p>
            <a:endParaRPr lang="hr-HR" dirty="0">
              <a:latin typeface="Century Gothic" panose="020B0502020202020204" pitchFamily="34" charset="0"/>
            </a:endParaRPr>
          </a:p>
        </p:txBody>
      </p:sp>
      <p:pic>
        <p:nvPicPr>
          <p:cNvPr id="5" name="Picture 4">
            <a:extLst>
              <a:ext uri="{FF2B5EF4-FFF2-40B4-BE49-F238E27FC236}">
                <a16:creationId xmlns:a16="http://schemas.microsoft.com/office/drawing/2014/main" id="{0159AB43-135E-49C0-B120-55C765848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1656" y="1844825"/>
            <a:ext cx="3048000" cy="1438275"/>
          </a:xfrm>
          <a:prstGeom prst="rect">
            <a:avLst/>
          </a:prstGeom>
        </p:spPr>
      </p:pic>
      <p:pic>
        <p:nvPicPr>
          <p:cNvPr id="8" name="Content Placeholder 5">
            <a:extLst>
              <a:ext uri="{FF2B5EF4-FFF2-40B4-BE49-F238E27FC236}">
                <a16:creationId xmlns:a16="http://schemas.microsoft.com/office/drawing/2014/main" id="{9F3251E1-6461-49E2-ADC7-B52D32AB75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571656" y="3981906"/>
            <a:ext cx="3096344" cy="184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279277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8A086E-4EAC-4191-9FA4-0C38234DB7E7}"/>
              </a:ext>
            </a:extLst>
          </p:cNvPr>
          <p:cNvPicPr/>
          <p:nvPr/>
        </p:nvPicPr>
        <p:blipFill>
          <a:blip r:embed="rId3"/>
          <a:stretch>
            <a:fillRect/>
          </a:stretch>
        </p:blipFill>
        <p:spPr>
          <a:xfrm>
            <a:off x="2135560" y="1113392"/>
            <a:ext cx="2736304" cy="5123920"/>
          </a:xfrm>
          <a:prstGeom prst="rect">
            <a:avLst/>
          </a:prstGeom>
        </p:spPr>
      </p:pic>
      <p:pic>
        <p:nvPicPr>
          <p:cNvPr id="5" name="Picture 4">
            <a:extLst>
              <a:ext uri="{FF2B5EF4-FFF2-40B4-BE49-F238E27FC236}">
                <a16:creationId xmlns:a16="http://schemas.microsoft.com/office/drawing/2014/main" id="{66E07E4B-CC1D-4093-B1D0-96FE3AABE8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8008" y="1340769"/>
            <a:ext cx="3048000" cy="1438275"/>
          </a:xfrm>
          <a:prstGeom prst="rect">
            <a:avLst/>
          </a:prstGeom>
        </p:spPr>
      </p:pic>
      <p:pic>
        <p:nvPicPr>
          <p:cNvPr id="6" name="Picture 5">
            <a:extLst>
              <a:ext uri="{FF2B5EF4-FFF2-40B4-BE49-F238E27FC236}">
                <a16:creationId xmlns:a16="http://schemas.microsoft.com/office/drawing/2014/main" id="{03342DE2-5C34-4344-9BCA-B5807DB94E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0612" y="3429000"/>
            <a:ext cx="4042792" cy="2592288"/>
          </a:xfrm>
          <a:prstGeom prst="rect">
            <a:avLst/>
          </a:prstGeom>
        </p:spPr>
      </p:pic>
    </p:spTree>
    <p:extLst>
      <p:ext uri="{BB962C8B-B14F-4D97-AF65-F5344CB8AC3E}">
        <p14:creationId xmlns:p14="http://schemas.microsoft.com/office/powerpoint/2010/main" val="143100525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idx="13"/>
          </p:nvPr>
        </p:nvSpPr>
        <p:spPr>
          <a:xfrm>
            <a:off x="1915142" y="4679579"/>
            <a:ext cx="1554480" cy="578221"/>
          </a:xfrm>
        </p:spPr>
        <p:txBody>
          <a:bodyPr>
            <a:noAutofit/>
          </a:bodyPr>
          <a:lstStyle/>
          <a:p>
            <a:r>
              <a:rPr lang="en-US" sz="1700" dirty="0" err="1">
                <a:solidFill>
                  <a:schemeClr val="tx1"/>
                </a:solidFill>
                <a:latin typeface="Century Gothic" panose="020B0502020202020204" pitchFamily="34" charset="0"/>
              </a:rPr>
              <a:t>Optimiz</a:t>
            </a:r>
            <a:r>
              <a:rPr lang="hr-HR" sz="1700" dirty="0" err="1">
                <a:solidFill>
                  <a:schemeClr val="tx1"/>
                </a:solidFill>
                <a:latin typeface="Century Gothic" panose="020B0502020202020204" pitchFamily="34" charset="0"/>
              </a:rPr>
              <a:t>acija</a:t>
            </a:r>
            <a:r>
              <a:rPr lang="hr-HR" sz="1700" dirty="0">
                <a:solidFill>
                  <a:schemeClr val="tx1"/>
                </a:solidFill>
                <a:latin typeface="Century Gothic" panose="020B0502020202020204" pitchFamily="34" charset="0"/>
              </a:rPr>
              <a:t> solarnog panela</a:t>
            </a:r>
            <a:endParaRPr lang="en-US" sz="1700" dirty="0">
              <a:solidFill>
                <a:schemeClr val="tx1"/>
              </a:solidFill>
              <a:latin typeface="Century Gothic" panose="020B0502020202020204" pitchFamily="34" charset="0"/>
            </a:endParaRPr>
          </a:p>
        </p:txBody>
      </p:sp>
      <p:sp>
        <p:nvSpPr>
          <p:cNvPr id="18" name="Text Placeholder 17"/>
          <p:cNvSpPr>
            <a:spLocks noGrp="1"/>
          </p:cNvSpPr>
          <p:nvPr>
            <p:ph type="body" idx="16"/>
          </p:nvPr>
        </p:nvSpPr>
        <p:spPr/>
        <p:txBody>
          <a:bodyPr>
            <a:noAutofit/>
          </a:bodyPr>
          <a:lstStyle/>
          <a:p>
            <a:r>
              <a:rPr lang="en-US" sz="1700" dirty="0" err="1">
                <a:solidFill>
                  <a:schemeClr val="tx1"/>
                </a:solidFill>
                <a:latin typeface="Century Gothic" panose="020B0502020202020204" pitchFamily="34" charset="0"/>
              </a:rPr>
              <a:t>Identif</a:t>
            </a:r>
            <a:r>
              <a:rPr lang="hr-HR" sz="1700" dirty="0" err="1">
                <a:solidFill>
                  <a:schemeClr val="tx1"/>
                </a:solidFill>
                <a:latin typeface="Century Gothic" panose="020B0502020202020204" pitchFamily="34" charset="0"/>
              </a:rPr>
              <a:t>ikacija</a:t>
            </a:r>
            <a:r>
              <a:rPr lang="hr-HR" sz="1700" dirty="0">
                <a:solidFill>
                  <a:schemeClr val="tx1"/>
                </a:solidFill>
                <a:latin typeface="Century Gothic" panose="020B0502020202020204" pitchFamily="34" charset="0"/>
              </a:rPr>
              <a:t> kuta panela</a:t>
            </a:r>
            <a:endParaRPr lang="en-US" sz="1700" dirty="0">
              <a:solidFill>
                <a:schemeClr val="tx1"/>
              </a:solidFill>
              <a:latin typeface="Century Gothic" panose="020B0502020202020204" pitchFamily="34" charset="0"/>
            </a:endParaRPr>
          </a:p>
        </p:txBody>
      </p:sp>
      <p:sp>
        <p:nvSpPr>
          <p:cNvPr id="19" name="Text Placeholder 18"/>
          <p:cNvSpPr>
            <a:spLocks noGrp="1"/>
          </p:cNvSpPr>
          <p:nvPr>
            <p:ph type="body" idx="17"/>
          </p:nvPr>
        </p:nvSpPr>
        <p:spPr>
          <a:xfrm>
            <a:off x="5522456" y="4679579"/>
            <a:ext cx="1554480" cy="482268"/>
          </a:xfrm>
        </p:spPr>
        <p:txBody>
          <a:bodyPr>
            <a:noAutofit/>
          </a:bodyPr>
          <a:lstStyle/>
          <a:p>
            <a:r>
              <a:rPr lang="hr-HR" sz="1700" dirty="0">
                <a:solidFill>
                  <a:schemeClr val="tx1"/>
                </a:solidFill>
                <a:latin typeface="Century Gothic" panose="020B0502020202020204" pitchFamily="34" charset="0"/>
              </a:rPr>
              <a:t>Dodavanje </a:t>
            </a:r>
            <a:r>
              <a:rPr lang="hr-HR" sz="1700" dirty="0" err="1">
                <a:solidFill>
                  <a:schemeClr val="tx1"/>
                </a:solidFill>
                <a:latin typeface="Century Gothic" panose="020B0502020202020204" pitchFamily="34" charset="0"/>
              </a:rPr>
              <a:t>solara</a:t>
            </a:r>
            <a:r>
              <a:rPr lang="hr-HR" sz="1700" dirty="0">
                <a:solidFill>
                  <a:schemeClr val="tx1"/>
                </a:solidFill>
                <a:latin typeface="Century Gothic" panose="020B0502020202020204" pitchFamily="34" charset="0"/>
              </a:rPr>
              <a:t> na panel</a:t>
            </a:r>
            <a:endParaRPr lang="en-US" sz="1700" dirty="0">
              <a:solidFill>
                <a:schemeClr val="tx1"/>
              </a:solidFill>
              <a:latin typeface="Century Gothic" panose="020B0502020202020204" pitchFamily="34" charset="0"/>
            </a:endParaRPr>
          </a:p>
        </p:txBody>
      </p:sp>
      <p:sp>
        <p:nvSpPr>
          <p:cNvPr id="20" name="Text Placeholder 19"/>
          <p:cNvSpPr>
            <a:spLocks noGrp="1"/>
          </p:cNvSpPr>
          <p:nvPr>
            <p:ph type="body" idx="18"/>
          </p:nvPr>
        </p:nvSpPr>
        <p:spPr>
          <a:xfrm>
            <a:off x="7608168" y="4679579"/>
            <a:ext cx="1554480" cy="482268"/>
          </a:xfrm>
        </p:spPr>
        <p:txBody>
          <a:bodyPr>
            <a:noAutofit/>
          </a:bodyPr>
          <a:lstStyle/>
          <a:p>
            <a:r>
              <a:rPr lang="en-US" sz="1700" dirty="0" err="1">
                <a:solidFill>
                  <a:schemeClr val="tx1"/>
                </a:solidFill>
                <a:latin typeface="Century Gothic" panose="020B0502020202020204" pitchFamily="34" charset="0"/>
              </a:rPr>
              <a:t>Instal</a:t>
            </a:r>
            <a:r>
              <a:rPr lang="hr-HR" sz="1700" dirty="0" err="1">
                <a:solidFill>
                  <a:schemeClr val="tx1"/>
                </a:solidFill>
                <a:latin typeface="Century Gothic" panose="020B0502020202020204" pitchFamily="34" charset="0"/>
              </a:rPr>
              <a:t>iran</a:t>
            </a:r>
            <a:r>
              <a:rPr lang="hr-HR" sz="1700" dirty="0">
                <a:solidFill>
                  <a:schemeClr val="tx1"/>
                </a:solidFill>
                <a:latin typeface="Century Gothic" panose="020B0502020202020204" pitchFamily="34" charset="0"/>
              </a:rPr>
              <a:t> panel, antena i kamera</a:t>
            </a:r>
            <a:endParaRPr lang="en-US" sz="1700" dirty="0">
              <a:solidFill>
                <a:schemeClr val="tx1"/>
              </a:solidFill>
              <a:latin typeface="Century Gothic" panose="020B0502020202020204" pitchFamily="34" charset="0"/>
            </a:endParaRPr>
          </a:p>
        </p:txBody>
      </p:sp>
      <p:pic>
        <p:nvPicPr>
          <p:cNvPr id="37" name="Picture Placeholder 36"/>
          <p:cNvPicPr>
            <a:picLocks noGrp="1" noChangeAspect="1"/>
          </p:cNvPicPr>
          <p:nvPr>
            <p:ph type="pic" sz="quarter" idx="20"/>
          </p:nvPr>
        </p:nvPicPr>
        <p:blipFill>
          <a:blip r:embed="rId3" cstate="email">
            <a:extLst>
              <a:ext uri="{28A0092B-C50C-407E-A947-70E740481C1C}">
                <a14:useLocalDpi xmlns:a14="http://schemas.microsoft.com/office/drawing/2010/main"/>
              </a:ext>
            </a:extLst>
          </a:blip>
          <a:srcRect/>
          <a:stretch>
            <a:fillRect/>
          </a:stretch>
        </p:blipFill>
        <p:spPr>
          <a:xfrm>
            <a:off x="1906589" y="1600200"/>
            <a:ext cx="8005836" cy="2743200"/>
          </a:xfrm>
        </p:spPr>
      </p:pic>
      <p:sp>
        <p:nvSpPr>
          <p:cNvPr id="16" name="Title 15"/>
          <p:cNvSpPr>
            <a:spLocks noGrp="1"/>
          </p:cNvSpPr>
          <p:nvPr>
            <p:ph type="title"/>
          </p:nvPr>
        </p:nvSpPr>
        <p:spPr>
          <a:xfrm>
            <a:off x="2158206" y="701419"/>
            <a:ext cx="7875588" cy="552929"/>
          </a:xfrm>
        </p:spPr>
        <p:txBody>
          <a:bodyPr/>
          <a:lstStyle/>
          <a:p>
            <a:r>
              <a:rPr lang="hr-HR" sz="2800" b="1" dirty="0">
                <a:solidFill>
                  <a:schemeClr val="tx1"/>
                </a:solidFill>
                <a:latin typeface="Century Gothic" panose="020B0502020202020204" pitchFamily="34" charset="0"/>
              </a:rPr>
              <a:t>Instalacija</a:t>
            </a:r>
            <a:r>
              <a:rPr lang="en-GB" sz="2800" b="1" dirty="0">
                <a:solidFill>
                  <a:schemeClr val="tx1"/>
                </a:solidFill>
                <a:latin typeface="Century Gothic" panose="020B0502020202020204" pitchFamily="34" charset="0"/>
              </a:rPr>
              <a:t> </a:t>
            </a:r>
            <a:r>
              <a:rPr lang="en-GB" sz="2800" b="1" dirty="0" err="1">
                <a:solidFill>
                  <a:schemeClr val="tx1"/>
                </a:solidFill>
                <a:latin typeface="Century Gothic" panose="020B0502020202020204" pitchFamily="34" charset="0"/>
              </a:rPr>
              <a:t>bežičnog</a:t>
            </a:r>
            <a:r>
              <a:rPr lang="en-GB" sz="2800" b="1" dirty="0">
                <a:solidFill>
                  <a:schemeClr val="tx1"/>
                </a:solidFill>
                <a:latin typeface="Century Gothic" panose="020B0502020202020204" pitchFamily="34" charset="0"/>
              </a:rPr>
              <a:t> </a:t>
            </a:r>
            <a:r>
              <a:rPr lang="en-GB" sz="2800" b="1" dirty="0" err="1">
                <a:solidFill>
                  <a:schemeClr val="tx1"/>
                </a:solidFill>
                <a:latin typeface="Century Gothic" panose="020B0502020202020204" pitchFamily="34" charset="0"/>
              </a:rPr>
              <a:t>solarnog</a:t>
            </a:r>
            <a:r>
              <a:rPr lang="en-GB" sz="2800" b="1" dirty="0">
                <a:solidFill>
                  <a:schemeClr val="tx1"/>
                </a:solidFill>
                <a:latin typeface="Century Gothic" panose="020B0502020202020204" pitchFamily="34" charset="0"/>
              </a:rPr>
              <a:t> </a:t>
            </a:r>
            <a:r>
              <a:rPr lang="en-GB" sz="2800" b="1" dirty="0" err="1">
                <a:solidFill>
                  <a:schemeClr val="tx1"/>
                </a:solidFill>
                <a:latin typeface="Century Gothic" panose="020B0502020202020204" pitchFamily="34" charset="0"/>
              </a:rPr>
              <a:t>videonadzora</a:t>
            </a:r>
            <a:endParaRPr lang="en-US" sz="28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327519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FE9BC-1D2A-4C53-8C74-A846E274EA5C}"/>
              </a:ext>
            </a:extLst>
          </p:cNvPr>
          <p:cNvSpPr>
            <a:spLocks noGrp="1"/>
          </p:cNvSpPr>
          <p:nvPr>
            <p:ph type="title"/>
          </p:nvPr>
        </p:nvSpPr>
        <p:spPr>
          <a:xfrm>
            <a:off x="1676400" y="692696"/>
            <a:ext cx="8839200" cy="720080"/>
          </a:xfrm>
        </p:spPr>
        <p:txBody>
          <a:bodyPr/>
          <a:lstStyle/>
          <a:p>
            <a:r>
              <a:rPr lang="hr-HR" sz="2800" b="1" dirty="0">
                <a:latin typeface="Century Gothic" panose="020B0502020202020204" pitchFamily="34" charset="0"/>
              </a:rPr>
              <a:t>Prenosiva kamera za tijelo</a:t>
            </a:r>
          </a:p>
        </p:txBody>
      </p:sp>
      <p:sp>
        <p:nvSpPr>
          <p:cNvPr id="3" name="Content Placeholder 2">
            <a:extLst>
              <a:ext uri="{FF2B5EF4-FFF2-40B4-BE49-F238E27FC236}">
                <a16:creationId xmlns:a16="http://schemas.microsoft.com/office/drawing/2014/main" id="{F038034D-BF31-4B4A-BAE8-33AF5A754369}"/>
              </a:ext>
            </a:extLst>
          </p:cNvPr>
          <p:cNvSpPr>
            <a:spLocks noGrp="1"/>
          </p:cNvSpPr>
          <p:nvPr>
            <p:ph idx="1"/>
          </p:nvPr>
        </p:nvSpPr>
        <p:spPr>
          <a:xfrm>
            <a:off x="1800672" y="1484784"/>
            <a:ext cx="5770984" cy="4896544"/>
          </a:xfrm>
        </p:spPr>
        <p:txBody>
          <a:bodyPr/>
          <a:lstStyle/>
          <a:p>
            <a:r>
              <a:rPr lang="hr-HR" sz="2500" dirty="0">
                <a:latin typeface="Century Gothic" panose="020B0502020202020204" pitchFamily="34" charset="0"/>
              </a:rPr>
              <a:t>Koristi se za snimanje videozapisa od strane policije, prometnih i  komunalnih redara u interakciji s javnošću i prikupljanju video dokaza s mjesta postupanja;</a:t>
            </a:r>
          </a:p>
          <a:p>
            <a:r>
              <a:rPr lang="hr-HR" sz="2500" dirty="0">
                <a:latin typeface="Century Gothic" panose="020B0502020202020204" pitchFamily="34" charset="0"/>
              </a:rPr>
              <a:t>Povećava se sigurnost osobe koja je nosi;</a:t>
            </a:r>
          </a:p>
          <a:p>
            <a:r>
              <a:rPr lang="hr-HR" sz="2500" dirty="0">
                <a:latin typeface="Century Gothic" panose="020B0502020202020204" pitchFamily="34" charset="0"/>
              </a:rPr>
              <a:t>Vjerodostojnost postupanja, izbjegavanje zloporaba i manipuliranja;</a:t>
            </a:r>
          </a:p>
          <a:p>
            <a:r>
              <a:rPr lang="hr-HR" sz="2500" dirty="0">
                <a:latin typeface="Century Gothic" panose="020B0502020202020204" pitchFamily="34" charset="0"/>
              </a:rPr>
              <a:t>Real-time komunikacija sa centrom, rad u svim uvjetima</a:t>
            </a:r>
          </a:p>
          <a:p>
            <a:endParaRPr lang="hr-HR" sz="2500" dirty="0">
              <a:latin typeface="Century Gothic" panose="020B0502020202020204" pitchFamily="34" charset="0"/>
            </a:endParaRPr>
          </a:p>
          <a:p>
            <a:endParaRPr lang="hr-HR" sz="2500" dirty="0">
              <a:latin typeface="Century Gothic" panose="020B0502020202020204" pitchFamily="34" charset="0"/>
            </a:endParaRPr>
          </a:p>
          <a:p>
            <a:endParaRPr lang="hr-HR" sz="2500" dirty="0">
              <a:latin typeface="Century Gothic" panose="020B0502020202020204" pitchFamily="34" charset="0"/>
            </a:endParaRPr>
          </a:p>
          <a:p>
            <a:endParaRPr lang="hr-HR" dirty="0">
              <a:latin typeface="Century Gothic" panose="020B0502020202020204" pitchFamily="34" charset="0"/>
            </a:endParaRPr>
          </a:p>
        </p:txBody>
      </p:sp>
      <p:pic>
        <p:nvPicPr>
          <p:cNvPr id="6" name="Picture 5" descr="A close up of electronics&#10;&#10;Description automatically generated">
            <a:extLst>
              <a:ext uri="{FF2B5EF4-FFF2-40B4-BE49-F238E27FC236}">
                <a16:creationId xmlns:a16="http://schemas.microsoft.com/office/drawing/2014/main" id="{E2F245C7-A6BA-4628-9AE9-1AFDDB2CE7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1656" y="1700808"/>
            <a:ext cx="3096344" cy="4248472"/>
          </a:xfrm>
          <a:prstGeom prst="rect">
            <a:avLst/>
          </a:prstGeom>
        </p:spPr>
      </p:pic>
    </p:spTree>
    <p:extLst>
      <p:ext uri="{BB962C8B-B14F-4D97-AF65-F5344CB8AC3E}">
        <p14:creationId xmlns:p14="http://schemas.microsoft.com/office/powerpoint/2010/main" val="268355927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FE9BC-1D2A-4C53-8C74-A846E274EA5C}"/>
              </a:ext>
            </a:extLst>
          </p:cNvPr>
          <p:cNvSpPr>
            <a:spLocks noGrp="1"/>
          </p:cNvSpPr>
          <p:nvPr>
            <p:ph type="title"/>
          </p:nvPr>
        </p:nvSpPr>
        <p:spPr>
          <a:xfrm>
            <a:off x="1676400" y="734009"/>
            <a:ext cx="8839200" cy="720080"/>
          </a:xfrm>
        </p:spPr>
        <p:txBody>
          <a:bodyPr/>
          <a:lstStyle/>
          <a:p>
            <a:r>
              <a:rPr lang="hr-HR" sz="2800" b="1" dirty="0">
                <a:latin typeface="Century Gothic" panose="020B0502020202020204" pitchFamily="34" charset="0"/>
              </a:rPr>
              <a:t>Prenosiva kamera za tijelo</a:t>
            </a:r>
          </a:p>
        </p:txBody>
      </p:sp>
      <p:sp>
        <p:nvSpPr>
          <p:cNvPr id="3" name="Content Placeholder 2">
            <a:extLst>
              <a:ext uri="{FF2B5EF4-FFF2-40B4-BE49-F238E27FC236}">
                <a16:creationId xmlns:a16="http://schemas.microsoft.com/office/drawing/2014/main" id="{F038034D-BF31-4B4A-BAE8-33AF5A754369}"/>
              </a:ext>
            </a:extLst>
          </p:cNvPr>
          <p:cNvSpPr>
            <a:spLocks noGrp="1"/>
          </p:cNvSpPr>
          <p:nvPr>
            <p:ph idx="1"/>
          </p:nvPr>
        </p:nvSpPr>
        <p:spPr>
          <a:xfrm>
            <a:off x="1800672" y="1484784"/>
            <a:ext cx="5770984" cy="4896544"/>
          </a:xfrm>
        </p:spPr>
        <p:txBody>
          <a:bodyPr/>
          <a:lstStyle/>
          <a:p>
            <a:endParaRPr lang="hr-HR" sz="2500" dirty="0">
              <a:latin typeface="Century Gothic" panose="020B0502020202020204" pitchFamily="34" charset="0"/>
            </a:endParaRPr>
          </a:p>
          <a:p>
            <a:endParaRPr lang="hr-HR" sz="2500" dirty="0">
              <a:latin typeface="Century Gothic" panose="020B0502020202020204" pitchFamily="34" charset="0"/>
            </a:endParaRPr>
          </a:p>
          <a:p>
            <a:endParaRPr lang="hr-HR" sz="2500" dirty="0">
              <a:latin typeface="Century Gothic" panose="020B0502020202020204" pitchFamily="34" charset="0"/>
            </a:endParaRPr>
          </a:p>
          <a:p>
            <a:endParaRPr lang="hr-HR" dirty="0">
              <a:latin typeface="Century Gothic" panose="020B0502020202020204" pitchFamily="34" charset="0"/>
            </a:endParaRPr>
          </a:p>
        </p:txBody>
      </p:sp>
      <p:pic>
        <p:nvPicPr>
          <p:cNvPr id="5" name="Picture 4" descr="A close up of a device&#10;&#10;Description automatically generated">
            <a:extLst>
              <a:ext uri="{FF2B5EF4-FFF2-40B4-BE49-F238E27FC236}">
                <a16:creationId xmlns:a16="http://schemas.microsoft.com/office/drawing/2014/main" id="{492EA5CB-83BA-4E79-AB37-FDC655779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0322" y="1394387"/>
            <a:ext cx="3538964" cy="4596206"/>
          </a:xfrm>
          <a:prstGeom prst="rect">
            <a:avLst/>
          </a:prstGeom>
        </p:spPr>
      </p:pic>
      <p:pic>
        <p:nvPicPr>
          <p:cNvPr id="8" name="Picture 7" descr="A picture containing sky, electronics, remote&#10;&#10;Description automatically generated">
            <a:extLst>
              <a:ext uri="{FF2B5EF4-FFF2-40B4-BE49-F238E27FC236}">
                <a16:creationId xmlns:a16="http://schemas.microsoft.com/office/drawing/2014/main" id="{AF79871F-4F85-41BB-A428-1831623E5B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9287" y="1676126"/>
            <a:ext cx="4747671" cy="4051116"/>
          </a:xfrm>
          <a:prstGeom prst="rect">
            <a:avLst/>
          </a:prstGeom>
        </p:spPr>
      </p:pic>
    </p:spTree>
    <p:extLst>
      <p:ext uri="{BB962C8B-B14F-4D97-AF65-F5344CB8AC3E}">
        <p14:creationId xmlns:p14="http://schemas.microsoft.com/office/powerpoint/2010/main" val="420879612"/>
      </p:ext>
    </p:extLst>
  </p:cSld>
  <p:clrMapOvr>
    <a:masterClrMapping/>
  </p:clrMapOvr>
  <p:transition>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8034D-BF31-4B4A-BAE8-33AF5A754369}"/>
              </a:ext>
            </a:extLst>
          </p:cNvPr>
          <p:cNvSpPr>
            <a:spLocks noGrp="1"/>
          </p:cNvSpPr>
          <p:nvPr>
            <p:ph idx="4294967295"/>
          </p:nvPr>
        </p:nvSpPr>
        <p:spPr>
          <a:xfrm>
            <a:off x="1524000" y="1484314"/>
            <a:ext cx="5772150" cy="4897437"/>
          </a:xfrm>
        </p:spPr>
        <p:txBody>
          <a:bodyPr/>
          <a:lstStyle/>
          <a:p>
            <a:endParaRPr lang="hr-HR" sz="2500" dirty="0">
              <a:latin typeface="Century Gothic" panose="020B0502020202020204" pitchFamily="34" charset="0"/>
            </a:endParaRPr>
          </a:p>
          <a:p>
            <a:endParaRPr lang="hr-HR" sz="2500" dirty="0">
              <a:latin typeface="Century Gothic" panose="020B0502020202020204" pitchFamily="34" charset="0"/>
            </a:endParaRPr>
          </a:p>
          <a:p>
            <a:endParaRPr lang="hr-HR" sz="2500" dirty="0">
              <a:latin typeface="Century Gothic" panose="020B0502020202020204" pitchFamily="34" charset="0"/>
            </a:endParaRPr>
          </a:p>
          <a:p>
            <a:endParaRPr lang="hr-HR" dirty="0">
              <a:latin typeface="Century Gothic" panose="020B0502020202020204" pitchFamily="34" charset="0"/>
            </a:endParaRPr>
          </a:p>
        </p:txBody>
      </p:sp>
      <p:pic>
        <p:nvPicPr>
          <p:cNvPr id="5" name="Picture 4" descr="A screenshot of a computer&#10;&#10;Description automatically generated">
            <a:extLst>
              <a:ext uri="{FF2B5EF4-FFF2-40B4-BE49-F238E27FC236}">
                <a16:creationId xmlns:a16="http://schemas.microsoft.com/office/drawing/2014/main" id="{2C91C6AC-7370-4CEE-980A-8C4F40738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9696" y="476250"/>
            <a:ext cx="6768752" cy="5977086"/>
          </a:xfrm>
          <a:prstGeom prst="rect">
            <a:avLst/>
          </a:prstGeom>
        </p:spPr>
      </p:pic>
    </p:spTree>
    <p:extLst>
      <p:ext uri="{BB962C8B-B14F-4D97-AF65-F5344CB8AC3E}">
        <p14:creationId xmlns:p14="http://schemas.microsoft.com/office/powerpoint/2010/main" val="430475080"/>
      </p:ext>
    </p:extLst>
  </p:cSld>
  <p:clrMapOvr>
    <a:masterClrMapping/>
  </p:clrMapOvr>
  <p:transition>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7">
            <a:extLst>
              <a:ext uri="{FF2B5EF4-FFF2-40B4-BE49-F238E27FC236}">
                <a16:creationId xmlns:a16="http://schemas.microsoft.com/office/drawing/2014/main" id="{F16E3CAF-0602-F041-8B94-4F16E71DA6D1}"/>
              </a:ext>
            </a:extLst>
          </p:cNvPr>
          <p:cNvSpPr txBox="1">
            <a:spLocks/>
          </p:cNvSpPr>
          <p:nvPr/>
        </p:nvSpPr>
        <p:spPr>
          <a:xfrm>
            <a:off x="6305344" y="853572"/>
            <a:ext cx="4362657" cy="558903"/>
          </a:xfrm>
          <a:prstGeom prst="rect">
            <a:avLst/>
          </a:prstGeom>
          <a:solidFill>
            <a:srgbClr val="2E3192"/>
          </a:solidFill>
        </p:spPr>
        <p:txBody>
          <a:bodyPr vert="horz" lIns="35100" tIns="34290" rIns="13500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hr-HR" sz="3600" dirty="0">
                <a:solidFill>
                  <a:prstClr val="white"/>
                </a:solidFill>
                <a:effectLst>
                  <a:outerShdw blurRad="38100" dist="38100" dir="2700000" algn="tl">
                    <a:srgbClr val="000000">
                      <a:alpha val="43137"/>
                    </a:srgbClr>
                  </a:outerShdw>
                </a:effectLst>
                <a:latin typeface="Century Gothic" panose="020B0502020202020204" pitchFamily="34" charset="0"/>
              </a:rPr>
              <a:t>Nadzor</a:t>
            </a:r>
            <a:endParaRPr lang="en-US" sz="3000" dirty="0">
              <a:solidFill>
                <a:prstClr val="white"/>
              </a:solidFill>
              <a:latin typeface="Century Gothic" panose="020B0502020202020204" pitchFamily="34" charset="0"/>
            </a:endParaRPr>
          </a:p>
        </p:txBody>
      </p:sp>
      <p:sp>
        <p:nvSpPr>
          <p:cNvPr id="25" name="Rectangle 24">
            <a:extLst>
              <a:ext uri="{FF2B5EF4-FFF2-40B4-BE49-F238E27FC236}">
                <a16:creationId xmlns:a16="http://schemas.microsoft.com/office/drawing/2014/main" id="{B72B797F-0388-9D43-BEC1-289E7C89B569}"/>
              </a:ext>
            </a:extLst>
          </p:cNvPr>
          <p:cNvSpPr/>
          <p:nvPr/>
        </p:nvSpPr>
        <p:spPr>
          <a:xfrm>
            <a:off x="3758124" y="3309902"/>
            <a:ext cx="5404836" cy="684355"/>
          </a:xfrm>
          <a:prstGeom prst="rect">
            <a:avLst/>
          </a:prstGeom>
          <a:solidFill>
            <a:schemeClr val="tx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2700" dirty="0">
                <a:solidFill>
                  <a:prstClr val="white"/>
                </a:solidFill>
                <a:latin typeface="Century Gothic" panose="020B0502020202020204" pitchFamily="34" charset="0"/>
              </a:rPr>
              <a:t>4</a:t>
            </a:r>
            <a:r>
              <a:rPr lang="hr-HR" sz="2700" dirty="0">
                <a:solidFill>
                  <a:prstClr val="white"/>
                </a:solidFill>
                <a:latin typeface="Century Gothic" panose="020B0502020202020204" pitchFamily="34" charset="0"/>
              </a:rPr>
              <a:t> Rješenja &amp; 20 Sustava</a:t>
            </a:r>
          </a:p>
        </p:txBody>
      </p:sp>
      <p:sp>
        <p:nvSpPr>
          <p:cNvPr id="27" name="Title 7">
            <a:extLst>
              <a:ext uri="{FF2B5EF4-FFF2-40B4-BE49-F238E27FC236}">
                <a16:creationId xmlns:a16="http://schemas.microsoft.com/office/drawing/2014/main" id="{95AA7653-D007-244B-A47C-61564024148C}"/>
              </a:ext>
            </a:extLst>
          </p:cNvPr>
          <p:cNvSpPr txBox="1">
            <a:spLocks/>
          </p:cNvSpPr>
          <p:nvPr/>
        </p:nvSpPr>
        <p:spPr>
          <a:xfrm>
            <a:off x="1510593" y="857251"/>
            <a:ext cx="4440890" cy="558903"/>
          </a:xfrm>
          <a:prstGeom prst="rect">
            <a:avLst/>
          </a:prstGeom>
          <a:solidFill>
            <a:srgbClr val="E03A3E"/>
          </a:solidFill>
        </p:spPr>
        <p:txBody>
          <a:bodyPr vert="horz" lIns="135000" tIns="34290" rIns="3510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hr-HR" sz="3600" dirty="0">
                <a:solidFill>
                  <a:prstClr val="white"/>
                </a:solidFill>
                <a:effectLst>
                  <a:outerShdw blurRad="38100" dist="38100" dir="2700000" algn="tl">
                    <a:srgbClr val="000000">
                      <a:alpha val="43137"/>
                    </a:srgbClr>
                  </a:outerShdw>
                </a:effectLst>
                <a:latin typeface="Century Gothic" panose="020B0502020202020204" pitchFamily="34" charset="0"/>
              </a:rPr>
              <a:t>Sigurnost</a:t>
            </a:r>
            <a:endParaRPr lang="en-US" sz="3000" dirty="0">
              <a:solidFill>
                <a:prstClr val="white"/>
              </a:solidFill>
              <a:latin typeface="Century Gothic" panose="020B0502020202020204" pitchFamily="34" charset="0"/>
            </a:endParaRPr>
          </a:p>
        </p:txBody>
      </p:sp>
      <p:pic>
        <p:nvPicPr>
          <p:cNvPr id="29" name="Graphic 28">
            <a:extLst>
              <a:ext uri="{FF2B5EF4-FFF2-40B4-BE49-F238E27FC236}">
                <a16:creationId xmlns:a16="http://schemas.microsoft.com/office/drawing/2014/main" id="{6167F3D8-DCDC-1E4C-8A38-95C7F1DBA28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2820" y="3129618"/>
            <a:ext cx="488336" cy="488336"/>
          </a:xfrm>
          <a:prstGeom prst="rect">
            <a:avLst/>
          </a:prstGeom>
        </p:spPr>
      </p:pic>
      <p:sp>
        <p:nvSpPr>
          <p:cNvPr id="30" name="Rectangle 29">
            <a:extLst>
              <a:ext uri="{FF2B5EF4-FFF2-40B4-BE49-F238E27FC236}">
                <a16:creationId xmlns:a16="http://schemas.microsoft.com/office/drawing/2014/main" id="{9A773A6E-AAEA-E348-B2E1-F9D0A7F0C40D}"/>
              </a:ext>
            </a:extLst>
          </p:cNvPr>
          <p:cNvSpPr/>
          <p:nvPr/>
        </p:nvSpPr>
        <p:spPr>
          <a:xfrm>
            <a:off x="1537546" y="1459866"/>
            <a:ext cx="2617709" cy="2169825"/>
          </a:xfrm>
          <a:prstGeom prst="rect">
            <a:avLst/>
          </a:prstGeom>
        </p:spPr>
        <p:txBody>
          <a:bodyPr wrap="square">
            <a:spAutoFit/>
          </a:bodyPr>
          <a:lstStyle/>
          <a:p>
            <a:pPr marL="257175" indent="-257175" defTabSz="685800">
              <a:buFont typeface="+mj-lt"/>
              <a:buAutoNum type="arabicPeriod"/>
            </a:pPr>
            <a:r>
              <a:rPr lang="en-US" sz="1350" dirty="0" err="1">
                <a:solidFill>
                  <a:prstClr val="black"/>
                </a:solidFill>
                <a:latin typeface="Century Gothic" panose="020B0502020202020204" pitchFamily="34" charset="0"/>
              </a:rPr>
              <a:t>Detekcija</a:t>
            </a:r>
            <a:r>
              <a:rPr lang="en-US" sz="1350" dirty="0">
                <a:solidFill>
                  <a:prstClr val="black"/>
                </a:solidFill>
                <a:latin typeface="Century Gothic" panose="020B0502020202020204" pitchFamily="34" charset="0"/>
              </a:rPr>
              <a:t> </a:t>
            </a:r>
            <a:r>
              <a:rPr lang="en-US" sz="1350" dirty="0" err="1">
                <a:solidFill>
                  <a:prstClr val="black"/>
                </a:solidFill>
                <a:latin typeface="Century Gothic" panose="020B0502020202020204" pitchFamily="34" charset="0"/>
              </a:rPr>
              <a:t>požara</a:t>
            </a:r>
            <a:r>
              <a:rPr lang="en-US" sz="1350" dirty="0">
                <a:solidFill>
                  <a:prstClr val="black"/>
                </a:solidFill>
                <a:latin typeface="Century Gothic" panose="020B0502020202020204" pitchFamily="34" charset="0"/>
              </a:rPr>
              <a:t> </a:t>
            </a:r>
            <a:r>
              <a:rPr lang="en-US" sz="1350" dirty="0" err="1">
                <a:solidFill>
                  <a:prstClr val="black"/>
                </a:solidFill>
                <a:latin typeface="Century Gothic" panose="020B0502020202020204" pitchFamily="34" charset="0"/>
              </a:rPr>
              <a:t>i</a:t>
            </a:r>
            <a:r>
              <a:rPr lang="en-US" sz="1350" dirty="0">
                <a:solidFill>
                  <a:prstClr val="black"/>
                </a:solidFill>
                <a:latin typeface="Century Gothic" panose="020B0502020202020204" pitchFamily="34" charset="0"/>
              </a:rPr>
              <a:t> </a:t>
            </a:r>
            <a:r>
              <a:rPr lang="en-US" sz="1350" dirty="0" err="1">
                <a:solidFill>
                  <a:prstClr val="black"/>
                </a:solidFill>
                <a:latin typeface="Century Gothic" panose="020B0502020202020204" pitchFamily="34" charset="0"/>
              </a:rPr>
              <a:t>plina</a:t>
            </a:r>
            <a:endParaRPr lang="hr-HR" sz="1350" dirty="0">
              <a:solidFill>
                <a:prstClr val="black"/>
              </a:solidFill>
              <a:latin typeface="Century Gothic" panose="020B0502020202020204" pitchFamily="34" charset="0"/>
            </a:endParaRPr>
          </a:p>
          <a:p>
            <a:pPr marL="257175" indent="-257175" defTabSz="685800">
              <a:buFont typeface="+mj-lt"/>
              <a:buAutoNum type="arabicPeriod"/>
            </a:pPr>
            <a:r>
              <a:rPr lang="hr-HR" sz="1350" dirty="0">
                <a:solidFill>
                  <a:prstClr val="black"/>
                </a:solidFill>
                <a:latin typeface="Century Gothic" panose="020B0502020202020204" pitchFamily="34" charset="0"/>
              </a:rPr>
              <a:t>P</a:t>
            </a:r>
            <a:r>
              <a:rPr lang="en-US" sz="1350" dirty="0" err="1">
                <a:solidFill>
                  <a:prstClr val="black"/>
                </a:solidFill>
                <a:latin typeface="Century Gothic" panose="020B0502020202020204" pitchFamily="34" charset="0"/>
              </a:rPr>
              <a:t>anik</a:t>
            </a:r>
            <a:r>
              <a:rPr lang="en-US" sz="1350" dirty="0">
                <a:solidFill>
                  <a:prstClr val="black"/>
                </a:solidFill>
                <a:latin typeface="Century Gothic" panose="020B0502020202020204" pitchFamily="34" charset="0"/>
              </a:rPr>
              <a:t> </a:t>
            </a:r>
            <a:r>
              <a:rPr lang="en-US" sz="1350" dirty="0" err="1">
                <a:solidFill>
                  <a:prstClr val="black"/>
                </a:solidFill>
                <a:latin typeface="Century Gothic" panose="020B0502020202020204" pitchFamily="34" charset="0"/>
              </a:rPr>
              <a:t>i</a:t>
            </a:r>
            <a:r>
              <a:rPr lang="en-US" sz="1350" dirty="0">
                <a:solidFill>
                  <a:prstClr val="black"/>
                </a:solidFill>
                <a:latin typeface="Century Gothic" panose="020B0502020202020204" pitchFamily="34" charset="0"/>
              </a:rPr>
              <a:t> </a:t>
            </a:r>
            <a:r>
              <a:rPr lang="en-US" sz="1350" dirty="0" err="1">
                <a:solidFill>
                  <a:prstClr val="black"/>
                </a:solidFill>
                <a:latin typeface="Century Gothic" panose="020B0502020202020204" pitchFamily="34" charset="0"/>
              </a:rPr>
              <a:t>evakuacijska</a:t>
            </a:r>
            <a:r>
              <a:rPr lang="en-US" sz="1350" dirty="0">
                <a:solidFill>
                  <a:prstClr val="black"/>
                </a:solidFill>
                <a:latin typeface="Century Gothic" panose="020B0502020202020204" pitchFamily="34" charset="0"/>
              </a:rPr>
              <a:t> </a:t>
            </a:r>
            <a:r>
              <a:rPr lang="en-US" sz="1350" dirty="0" err="1">
                <a:solidFill>
                  <a:prstClr val="black"/>
                </a:solidFill>
                <a:latin typeface="Century Gothic" panose="020B0502020202020204" pitchFamily="34" charset="0"/>
              </a:rPr>
              <a:t>rasvjeta</a:t>
            </a:r>
            <a:endParaRPr lang="en-US" sz="1350" dirty="0">
              <a:solidFill>
                <a:prstClr val="black"/>
              </a:solidFill>
              <a:latin typeface="Century Gothic" panose="020B0502020202020204" pitchFamily="34" charset="0"/>
            </a:endParaRPr>
          </a:p>
          <a:p>
            <a:pPr marL="257175" indent="-257175" defTabSz="685800">
              <a:buFont typeface="+mj-lt"/>
              <a:buAutoNum type="arabicPeriod"/>
            </a:pPr>
            <a:r>
              <a:rPr lang="en-US" sz="1350" dirty="0" err="1">
                <a:solidFill>
                  <a:prstClr val="black"/>
                </a:solidFill>
                <a:latin typeface="Century Gothic" panose="020B0502020202020204" pitchFamily="34" charset="0"/>
              </a:rPr>
              <a:t>Razglasni</a:t>
            </a:r>
            <a:r>
              <a:rPr lang="en-US" sz="1350" dirty="0">
                <a:solidFill>
                  <a:prstClr val="black"/>
                </a:solidFill>
                <a:latin typeface="Century Gothic" panose="020B0502020202020204" pitchFamily="34" charset="0"/>
              </a:rPr>
              <a:t> </a:t>
            </a:r>
            <a:r>
              <a:rPr lang="en-US" sz="1350" dirty="0" err="1">
                <a:solidFill>
                  <a:prstClr val="black"/>
                </a:solidFill>
                <a:latin typeface="Century Gothic" panose="020B0502020202020204" pitchFamily="34" charset="0"/>
              </a:rPr>
              <a:t>sustavi</a:t>
            </a:r>
            <a:r>
              <a:rPr lang="en-US" sz="1350" dirty="0">
                <a:solidFill>
                  <a:prstClr val="black"/>
                </a:solidFill>
                <a:latin typeface="Century Gothic" panose="020B0502020202020204" pitchFamily="34" charset="0"/>
              </a:rPr>
              <a:t>  </a:t>
            </a:r>
          </a:p>
          <a:p>
            <a:pPr marL="257175" indent="-257175" defTabSz="685800">
              <a:buFont typeface="+mj-lt"/>
              <a:buAutoNum type="arabicPeriod"/>
            </a:pPr>
            <a:r>
              <a:rPr lang="it-IT" sz="1350" dirty="0" err="1">
                <a:solidFill>
                  <a:prstClr val="black"/>
                </a:solidFill>
                <a:latin typeface="Century Gothic" panose="020B0502020202020204" pitchFamily="34" charset="0"/>
              </a:rPr>
              <a:t>Sustavi</a:t>
            </a:r>
            <a:r>
              <a:rPr lang="it-IT" sz="1350" dirty="0">
                <a:solidFill>
                  <a:prstClr val="black"/>
                </a:solidFill>
                <a:latin typeface="Century Gothic" panose="020B0502020202020204" pitchFamily="34" charset="0"/>
              </a:rPr>
              <a:t> za </a:t>
            </a:r>
            <a:r>
              <a:rPr lang="it-IT" sz="1350" dirty="0" err="1">
                <a:solidFill>
                  <a:prstClr val="black"/>
                </a:solidFill>
                <a:latin typeface="Century Gothic" panose="020B0502020202020204" pitchFamily="34" charset="0"/>
              </a:rPr>
              <a:t>odvod</a:t>
            </a:r>
            <a:r>
              <a:rPr lang="it-IT" sz="1350" dirty="0">
                <a:solidFill>
                  <a:prstClr val="black"/>
                </a:solidFill>
                <a:latin typeface="Century Gothic" panose="020B0502020202020204" pitchFamily="34" charset="0"/>
              </a:rPr>
              <a:t> dima i </a:t>
            </a:r>
            <a:r>
              <a:rPr lang="it-IT" sz="1350" dirty="0" err="1">
                <a:solidFill>
                  <a:prstClr val="black"/>
                </a:solidFill>
                <a:latin typeface="Century Gothic" panose="020B0502020202020204" pitchFamily="34" charset="0"/>
              </a:rPr>
              <a:t>topline</a:t>
            </a:r>
            <a:endParaRPr lang="en-US" sz="1350" dirty="0">
              <a:solidFill>
                <a:prstClr val="black"/>
              </a:solidFill>
              <a:latin typeface="Century Gothic" panose="020B0502020202020204" pitchFamily="34" charset="0"/>
            </a:endParaRPr>
          </a:p>
          <a:p>
            <a:pPr marL="257175" indent="-257175" defTabSz="685800">
              <a:buFont typeface="+mj-lt"/>
              <a:buAutoNum type="arabicPeriod"/>
            </a:pPr>
            <a:r>
              <a:rPr lang="en-US" sz="1350" dirty="0" err="1">
                <a:solidFill>
                  <a:prstClr val="black"/>
                </a:solidFill>
                <a:latin typeface="Century Gothic" panose="020B0502020202020204" pitchFamily="34" charset="0"/>
              </a:rPr>
              <a:t>Integracija</a:t>
            </a:r>
            <a:r>
              <a:rPr lang="en-US" sz="1350" dirty="0">
                <a:solidFill>
                  <a:prstClr val="black"/>
                </a:solidFill>
                <a:latin typeface="Century Gothic" panose="020B0502020202020204" pitchFamily="34" charset="0"/>
              </a:rPr>
              <a:t> </a:t>
            </a:r>
            <a:r>
              <a:rPr lang="hr-HR" sz="1350" dirty="0">
                <a:solidFill>
                  <a:prstClr val="black"/>
                </a:solidFill>
                <a:latin typeface="Century Gothic" panose="020B0502020202020204" pitchFamily="34" charset="0"/>
              </a:rPr>
              <a:t>sustava za </a:t>
            </a:r>
            <a:r>
              <a:rPr lang="en-US" sz="1350" dirty="0" err="1">
                <a:solidFill>
                  <a:prstClr val="black"/>
                </a:solidFill>
                <a:latin typeface="Century Gothic" panose="020B0502020202020204" pitchFamily="34" charset="0"/>
              </a:rPr>
              <a:t>sigurnost</a:t>
            </a:r>
            <a:r>
              <a:rPr lang="en-US" sz="1350" dirty="0">
                <a:solidFill>
                  <a:prstClr val="black"/>
                </a:solidFill>
                <a:latin typeface="Century Gothic" panose="020B0502020202020204" pitchFamily="34" charset="0"/>
              </a:rPr>
              <a:t> </a:t>
            </a:r>
            <a:r>
              <a:rPr lang="en-US" sz="1350" dirty="0" err="1">
                <a:solidFill>
                  <a:prstClr val="black"/>
                </a:solidFill>
                <a:latin typeface="Century Gothic" panose="020B0502020202020204" pitchFamily="34" charset="0"/>
              </a:rPr>
              <a:t>i</a:t>
            </a:r>
            <a:r>
              <a:rPr lang="en-US" sz="1350" dirty="0">
                <a:solidFill>
                  <a:prstClr val="black"/>
                </a:solidFill>
                <a:latin typeface="Century Gothic" panose="020B0502020202020204" pitchFamily="34" charset="0"/>
              </a:rPr>
              <a:t> </a:t>
            </a:r>
            <a:r>
              <a:rPr lang="hr-HR" sz="1350" dirty="0">
                <a:solidFill>
                  <a:prstClr val="black"/>
                </a:solidFill>
                <a:latin typeface="Century Gothic" panose="020B0502020202020204" pitchFamily="34" charset="0"/>
              </a:rPr>
              <a:t>zaštitu sa sustavima za </a:t>
            </a:r>
            <a:r>
              <a:rPr lang="en-US" sz="1350" dirty="0" err="1">
                <a:solidFill>
                  <a:prstClr val="black"/>
                </a:solidFill>
                <a:latin typeface="Century Gothic" panose="020B0502020202020204" pitchFamily="34" charset="0"/>
              </a:rPr>
              <a:t>upravljanj</a:t>
            </a:r>
            <a:r>
              <a:rPr lang="hr-HR" sz="1350" dirty="0">
                <a:solidFill>
                  <a:prstClr val="black"/>
                </a:solidFill>
                <a:latin typeface="Century Gothic" panose="020B0502020202020204" pitchFamily="34" charset="0"/>
              </a:rPr>
              <a:t>e</a:t>
            </a:r>
            <a:r>
              <a:rPr lang="en-US" sz="1350" dirty="0">
                <a:solidFill>
                  <a:prstClr val="black"/>
                </a:solidFill>
                <a:latin typeface="Century Gothic" panose="020B0502020202020204" pitchFamily="34" charset="0"/>
              </a:rPr>
              <a:t> </a:t>
            </a:r>
            <a:r>
              <a:rPr lang="en-US" sz="1350" dirty="0" err="1">
                <a:solidFill>
                  <a:prstClr val="black"/>
                </a:solidFill>
                <a:latin typeface="Century Gothic" panose="020B0502020202020204" pitchFamily="34" charset="0"/>
              </a:rPr>
              <a:t>zgradom</a:t>
            </a:r>
            <a:r>
              <a:rPr lang="en-US" sz="1350" dirty="0">
                <a:solidFill>
                  <a:prstClr val="black"/>
                </a:solidFill>
                <a:latin typeface="Century Gothic" panose="020B0502020202020204" pitchFamily="34" charset="0"/>
              </a:rPr>
              <a:t> (BMS)</a:t>
            </a:r>
            <a:endParaRPr lang="hr-HR" sz="1050" dirty="0">
              <a:solidFill>
                <a:prstClr val="black"/>
              </a:solidFill>
              <a:latin typeface="Century Gothic" panose="020B0502020202020204" pitchFamily="34" charset="0"/>
            </a:endParaRPr>
          </a:p>
        </p:txBody>
      </p:sp>
      <p:sp>
        <p:nvSpPr>
          <p:cNvPr id="33" name="Rectangle 32">
            <a:extLst>
              <a:ext uri="{FF2B5EF4-FFF2-40B4-BE49-F238E27FC236}">
                <a16:creationId xmlns:a16="http://schemas.microsoft.com/office/drawing/2014/main" id="{281E6349-1D92-BD42-B139-AB93044DB2FB}"/>
              </a:ext>
            </a:extLst>
          </p:cNvPr>
          <p:cNvSpPr/>
          <p:nvPr/>
        </p:nvSpPr>
        <p:spPr>
          <a:xfrm>
            <a:off x="6231673" y="1486708"/>
            <a:ext cx="2821536" cy="1546577"/>
          </a:xfrm>
          <a:prstGeom prst="rect">
            <a:avLst/>
          </a:prstGeom>
        </p:spPr>
        <p:txBody>
          <a:bodyPr wrap="square" anchor="t">
            <a:spAutoFit/>
          </a:bodyPr>
          <a:lstStyle/>
          <a:p>
            <a:pPr marL="257175" indent="-257175" defTabSz="685800">
              <a:buFont typeface="+mj-lt"/>
              <a:buAutoNum type="arabicPeriod"/>
            </a:pPr>
            <a:r>
              <a:rPr lang="en-GB" sz="1350" dirty="0">
                <a:solidFill>
                  <a:prstClr val="black"/>
                </a:solidFill>
                <a:latin typeface="Century Gothic" panose="020B0502020202020204" pitchFamily="34" charset="0"/>
              </a:rPr>
              <a:t>Video</a:t>
            </a:r>
            <a:r>
              <a:rPr lang="hr-HR" sz="1350" dirty="0">
                <a:solidFill>
                  <a:prstClr val="black"/>
                </a:solidFill>
                <a:latin typeface="Century Gothic" panose="020B0502020202020204" pitchFamily="34" charset="0"/>
              </a:rPr>
              <a:t>analitika i umjetna inteligencija (</a:t>
            </a:r>
            <a:r>
              <a:rPr lang="en-GB" sz="1350" dirty="0">
                <a:solidFill>
                  <a:prstClr val="black"/>
                </a:solidFill>
                <a:latin typeface="Century Gothic" panose="020B0502020202020204" pitchFamily="34" charset="0"/>
              </a:rPr>
              <a:t>AI</a:t>
            </a:r>
            <a:r>
              <a:rPr lang="hr-HR" sz="1350" dirty="0">
                <a:solidFill>
                  <a:prstClr val="black"/>
                </a:solidFill>
                <a:latin typeface="Century Gothic" panose="020B0502020202020204" pitchFamily="34" charset="0"/>
              </a:rPr>
              <a:t>)</a:t>
            </a:r>
            <a:endParaRPr lang="en-GB" sz="1350" dirty="0">
              <a:solidFill>
                <a:prstClr val="black"/>
              </a:solidFill>
              <a:latin typeface="Century Gothic" panose="020B0502020202020204" pitchFamily="34" charset="0"/>
            </a:endParaRPr>
          </a:p>
          <a:p>
            <a:pPr marL="257175" indent="-257175" defTabSz="685800">
              <a:buFont typeface="+mj-lt"/>
              <a:buAutoNum type="arabicPeriod"/>
            </a:pPr>
            <a:r>
              <a:rPr lang="en-GB" sz="1350" dirty="0">
                <a:solidFill>
                  <a:prstClr val="black"/>
                </a:solidFill>
                <a:latin typeface="Century Gothic" panose="020B0502020202020204" pitchFamily="34" charset="0"/>
              </a:rPr>
              <a:t>T</a:t>
            </a:r>
            <a:r>
              <a:rPr lang="hr-HR" sz="1350" dirty="0" err="1">
                <a:solidFill>
                  <a:prstClr val="black"/>
                </a:solidFill>
                <a:latin typeface="Century Gothic" panose="020B0502020202020204" pitchFamily="34" charset="0"/>
              </a:rPr>
              <a:t>ermalne</a:t>
            </a:r>
            <a:r>
              <a:rPr lang="hr-HR" sz="1350" dirty="0">
                <a:solidFill>
                  <a:prstClr val="black"/>
                </a:solidFill>
                <a:latin typeface="Century Gothic" panose="020B0502020202020204" pitchFamily="34" charset="0"/>
              </a:rPr>
              <a:t> nadzorne kamere</a:t>
            </a:r>
            <a:endParaRPr lang="en-GB" sz="1350" dirty="0">
              <a:solidFill>
                <a:prstClr val="black"/>
              </a:solidFill>
              <a:latin typeface="Century Gothic" panose="020B0502020202020204" pitchFamily="34" charset="0"/>
            </a:endParaRPr>
          </a:p>
          <a:p>
            <a:pPr marL="257175" indent="-257175" defTabSz="685800">
              <a:buFont typeface="+mj-lt"/>
              <a:buAutoNum type="arabicPeriod"/>
            </a:pPr>
            <a:r>
              <a:rPr lang="en-GB" sz="1350" dirty="0" err="1">
                <a:solidFill>
                  <a:prstClr val="black"/>
                </a:solidFill>
                <a:latin typeface="Century Gothic" panose="020B0502020202020204" pitchFamily="34" charset="0"/>
              </a:rPr>
              <a:t>Biometrija</a:t>
            </a:r>
            <a:r>
              <a:rPr lang="en-GB" sz="1350" dirty="0">
                <a:solidFill>
                  <a:prstClr val="black"/>
                </a:solidFill>
                <a:latin typeface="Century Gothic" panose="020B0502020202020204" pitchFamily="34" charset="0"/>
              </a:rPr>
              <a:t> </a:t>
            </a:r>
            <a:r>
              <a:rPr lang="en-GB" sz="1350" dirty="0" err="1">
                <a:solidFill>
                  <a:prstClr val="black"/>
                </a:solidFill>
                <a:latin typeface="Century Gothic" panose="020B0502020202020204" pitchFamily="34" charset="0"/>
              </a:rPr>
              <a:t>i</a:t>
            </a:r>
            <a:r>
              <a:rPr lang="en-GB" sz="1350" dirty="0">
                <a:solidFill>
                  <a:prstClr val="black"/>
                </a:solidFill>
                <a:latin typeface="Century Gothic" panose="020B0502020202020204" pitchFamily="34" charset="0"/>
              </a:rPr>
              <a:t> </a:t>
            </a:r>
            <a:r>
              <a:rPr lang="en-GB" sz="1350" dirty="0" err="1">
                <a:solidFill>
                  <a:prstClr val="black"/>
                </a:solidFill>
                <a:latin typeface="Century Gothic" panose="020B0502020202020204" pitchFamily="34" charset="0"/>
              </a:rPr>
              <a:t>elektromehaničke</a:t>
            </a:r>
            <a:r>
              <a:rPr lang="en-GB" sz="1350" dirty="0">
                <a:solidFill>
                  <a:prstClr val="black"/>
                </a:solidFill>
                <a:latin typeface="Century Gothic" panose="020B0502020202020204" pitchFamily="34" charset="0"/>
              </a:rPr>
              <a:t> </a:t>
            </a:r>
            <a:r>
              <a:rPr lang="en-GB" sz="1350" dirty="0" err="1">
                <a:solidFill>
                  <a:prstClr val="black"/>
                </a:solidFill>
                <a:latin typeface="Century Gothic" panose="020B0502020202020204" pitchFamily="34" charset="0"/>
              </a:rPr>
              <a:t>barijere</a:t>
            </a:r>
            <a:endParaRPr lang="en-GB" sz="1350" dirty="0">
              <a:solidFill>
                <a:prstClr val="black"/>
              </a:solidFill>
              <a:latin typeface="Century Gothic" panose="020B0502020202020204" pitchFamily="34" charset="0"/>
            </a:endParaRPr>
          </a:p>
          <a:p>
            <a:pPr marL="257175" indent="-257175" defTabSz="685800">
              <a:buFont typeface="+mj-lt"/>
              <a:buAutoNum type="arabicPeriod"/>
            </a:pPr>
            <a:r>
              <a:rPr lang="en-GB" sz="1350" dirty="0" err="1">
                <a:solidFill>
                  <a:prstClr val="black"/>
                </a:solidFill>
                <a:latin typeface="Century Gothic" panose="020B0502020202020204" pitchFamily="34" charset="0"/>
              </a:rPr>
              <a:t>Inteligent</a:t>
            </a:r>
            <a:r>
              <a:rPr lang="hr-HR" sz="1350" dirty="0">
                <a:solidFill>
                  <a:prstClr val="black"/>
                </a:solidFill>
                <a:latin typeface="Century Gothic" panose="020B0502020202020204" pitchFamily="34" charset="0"/>
              </a:rPr>
              <a:t>ni prometni sustavi</a:t>
            </a:r>
            <a:endParaRPr lang="en-GB" sz="1350" dirty="0">
              <a:solidFill>
                <a:prstClr val="black"/>
              </a:solidFill>
              <a:latin typeface="Century Gothic" panose="020B0502020202020204" pitchFamily="34" charset="0"/>
            </a:endParaRPr>
          </a:p>
          <a:p>
            <a:pPr marL="257175" indent="-257175" defTabSz="685800">
              <a:buFont typeface="+mj-lt"/>
              <a:buAutoNum type="arabicPeriod"/>
            </a:pPr>
            <a:r>
              <a:rPr lang="hr-HR" sz="1350" dirty="0">
                <a:solidFill>
                  <a:prstClr val="black"/>
                </a:solidFill>
                <a:latin typeface="Century Gothic" panose="020B0502020202020204" pitchFamily="34" charset="0"/>
              </a:rPr>
              <a:t>Elektronička zaštita artikala </a:t>
            </a:r>
            <a:endParaRPr lang="en-GB" sz="1350" dirty="0">
              <a:solidFill>
                <a:prstClr val="black"/>
              </a:solidFill>
              <a:latin typeface="Century Gothic" panose="020B0502020202020204" pitchFamily="34" charset="0"/>
            </a:endParaRPr>
          </a:p>
        </p:txBody>
      </p:sp>
      <p:sp>
        <p:nvSpPr>
          <p:cNvPr id="20" name="Rectangle 19">
            <a:extLst>
              <a:ext uri="{FF2B5EF4-FFF2-40B4-BE49-F238E27FC236}">
                <a16:creationId xmlns:a16="http://schemas.microsoft.com/office/drawing/2014/main" id="{2C28C926-303A-4510-A308-5BA39FEB5CCE}"/>
              </a:ext>
            </a:extLst>
          </p:cNvPr>
          <p:cNvSpPr/>
          <p:nvPr/>
        </p:nvSpPr>
        <p:spPr>
          <a:xfrm>
            <a:off x="6082988" y="1053565"/>
            <a:ext cx="4572000" cy="300082"/>
          </a:xfrm>
          <a:prstGeom prst="rect">
            <a:avLst/>
          </a:prstGeom>
        </p:spPr>
        <p:txBody>
          <a:bodyPr>
            <a:spAutoFit/>
          </a:bodyPr>
          <a:lstStyle/>
          <a:p>
            <a:pPr algn="r" defTabSz="685800"/>
            <a:endParaRPr lang="en-US" sz="1350" dirty="0">
              <a:solidFill>
                <a:prstClr val="white"/>
              </a:solidFill>
              <a:latin typeface="Century Gothic" panose="020B0502020202020204" pitchFamily="34" charset="0"/>
            </a:endParaRPr>
          </a:p>
        </p:txBody>
      </p:sp>
      <p:sp>
        <p:nvSpPr>
          <p:cNvPr id="26" name="Title 7">
            <a:extLst>
              <a:ext uri="{FF2B5EF4-FFF2-40B4-BE49-F238E27FC236}">
                <a16:creationId xmlns:a16="http://schemas.microsoft.com/office/drawing/2014/main" id="{8E169B55-E12E-1548-9CBA-DAEA9EC5411F}"/>
              </a:ext>
            </a:extLst>
          </p:cNvPr>
          <p:cNvSpPr txBox="1">
            <a:spLocks/>
          </p:cNvSpPr>
          <p:nvPr/>
        </p:nvSpPr>
        <p:spPr>
          <a:xfrm>
            <a:off x="6260153" y="5811346"/>
            <a:ext cx="4387003" cy="558903"/>
          </a:xfrm>
          <a:prstGeom prst="rect">
            <a:avLst/>
          </a:prstGeom>
          <a:solidFill>
            <a:srgbClr val="009366"/>
          </a:solidFill>
        </p:spPr>
        <p:txBody>
          <a:bodyPr vert="horz" lIns="35100" tIns="34290" rIns="13500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hr-HR" sz="3600" dirty="0">
                <a:solidFill>
                  <a:prstClr val="white"/>
                </a:solidFill>
                <a:effectLst>
                  <a:outerShdw blurRad="38100" dist="38100" dir="2700000" algn="tl">
                    <a:srgbClr val="000000">
                      <a:alpha val="43137"/>
                    </a:srgbClr>
                  </a:outerShdw>
                </a:effectLst>
                <a:latin typeface="Century Gothic" panose="020B0502020202020204" pitchFamily="34" charset="0"/>
              </a:rPr>
              <a:t>Zaštita</a:t>
            </a:r>
            <a:endParaRPr lang="en-US" sz="3000" dirty="0">
              <a:solidFill>
                <a:prstClr val="white"/>
              </a:solidFill>
              <a:latin typeface="Century Gothic" panose="020B0502020202020204" pitchFamily="34" charset="0"/>
            </a:endParaRPr>
          </a:p>
        </p:txBody>
      </p:sp>
      <p:sp>
        <p:nvSpPr>
          <p:cNvPr id="28" name="Title 7">
            <a:extLst>
              <a:ext uri="{FF2B5EF4-FFF2-40B4-BE49-F238E27FC236}">
                <a16:creationId xmlns:a16="http://schemas.microsoft.com/office/drawing/2014/main" id="{844BF8D2-491F-274E-AF28-BC009483DF7F}"/>
              </a:ext>
            </a:extLst>
          </p:cNvPr>
          <p:cNvSpPr txBox="1">
            <a:spLocks/>
          </p:cNvSpPr>
          <p:nvPr/>
        </p:nvSpPr>
        <p:spPr>
          <a:xfrm>
            <a:off x="1537012" y="5839613"/>
            <a:ext cx="3543896" cy="621756"/>
          </a:xfrm>
          <a:prstGeom prst="rect">
            <a:avLst/>
          </a:prstGeom>
          <a:solidFill>
            <a:srgbClr val="F9AF56"/>
          </a:solidFill>
        </p:spPr>
        <p:txBody>
          <a:bodyPr vert="horz" lIns="135000" tIns="34290" rIns="3510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hr-HR" sz="2100" dirty="0">
                <a:solidFill>
                  <a:prstClr val="white"/>
                </a:solidFill>
                <a:effectLst>
                  <a:outerShdw blurRad="38100" dist="38100" dir="2700000" algn="tl">
                    <a:srgbClr val="000000">
                      <a:alpha val="43137"/>
                    </a:srgbClr>
                  </a:outerShdw>
                </a:effectLst>
                <a:latin typeface="Century Gothic" panose="020B0502020202020204" pitchFamily="34" charset="0"/>
              </a:rPr>
              <a:t>Pametna automatizacija </a:t>
            </a:r>
          </a:p>
          <a:p>
            <a:pPr defTabSz="685800"/>
            <a:r>
              <a:rPr lang="hr-HR" sz="2100" dirty="0">
                <a:solidFill>
                  <a:prstClr val="white"/>
                </a:solidFill>
                <a:effectLst>
                  <a:outerShdw blurRad="38100" dist="38100" dir="2700000" algn="tl">
                    <a:srgbClr val="000000">
                      <a:alpha val="43137"/>
                    </a:srgbClr>
                  </a:outerShdw>
                </a:effectLst>
                <a:latin typeface="Century Gothic" panose="020B0502020202020204" pitchFamily="34" charset="0"/>
              </a:rPr>
              <a:t>&amp; </a:t>
            </a:r>
            <a:r>
              <a:rPr lang="hr-HR" sz="2100" dirty="0" err="1">
                <a:solidFill>
                  <a:prstClr val="white"/>
                </a:solidFill>
                <a:effectLst>
                  <a:outerShdw blurRad="38100" dist="38100" dir="2700000" algn="tl">
                    <a:srgbClr val="000000">
                      <a:alpha val="43137"/>
                    </a:srgbClr>
                  </a:outerShdw>
                </a:effectLst>
                <a:latin typeface="Century Gothic" panose="020B0502020202020204" pitchFamily="34" charset="0"/>
              </a:rPr>
              <a:t>IoT</a:t>
            </a:r>
            <a:endParaRPr lang="en-US" sz="2100" dirty="0">
              <a:solidFill>
                <a:prstClr val="white"/>
              </a:solidFill>
              <a:latin typeface="Century Gothic" panose="020B0502020202020204" pitchFamily="34" charset="0"/>
            </a:endParaRPr>
          </a:p>
        </p:txBody>
      </p:sp>
      <p:sp>
        <p:nvSpPr>
          <p:cNvPr id="31" name="Rectangle 30">
            <a:extLst>
              <a:ext uri="{FF2B5EF4-FFF2-40B4-BE49-F238E27FC236}">
                <a16:creationId xmlns:a16="http://schemas.microsoft.com/office/drawing/2014/main" id="{CB8E8A83-9DB9-2E4A-BA2B-1536918892BA}"/>
              </a:ext>
            </a:extLst>
          </p:cNvPr>
          <p:cNvSpPr/>
          <p:nvPr/>
        </p:nvSpPr>
        <p:spPr>
          <a:xfrm>
            <a:off x="1510988" y="4263478"/>
            <a:ext cx="4572000" cy="1131079"/>
          </a:xfrm>
          <a:prstGeom prst="rect">
            <a:avLst/>
          </a:prstGeom>
        </p:spPr>
        <p:txBody>
          <a:bodyPr>
            <a:spAutoFit/>
          </a:bodyPr>
          <a:lstStyle/>
          <a:p>
            <a:pPr marL="257175" indent="-257175" defTabSz="685800">
              <a:buFont typeface="+mj-lt"/>
              <a:buAutoNum type="arabicPeriod"/>
            </a:pPr>
            <a:r>
              <a:rPr lang="hr-HR" sz="1350" dirty="0">
                <a:solidFill>
                  <a:prstClr val="black"/>
                </a:solidFill>
                <a:latin typeface="Century Gothic" panose="020B0502020202020204" pitchFamily="34" charset="0"/>
              </a:rPr>
              <a:t>Upravljanje energijom</a:t>
            </a:r>
            <a:endParaRPr lang="en-GB" sz="1350" dirty="0">
              <a:solidFill>
                <a:prstClr val="black"/>
              </a:solidFill>
              <a:latin typeface="Century Gothic" panose="020B0502020202020204" pitchFamily="34" charset="0"/>
            </a:endParaRPr>
          </a:p>
          <a:p>
            <a:pPr marL="257175" indent="-257175" defTabSz="685800">
              <a:buFont typeface="+mj-lt"/>
              <a:buAutoNum type="arabicPeriod"/>
            </a:pPr>
            <a:r>
              <a:rPr lang="en-GB" sz="1350" dirty="0" err="1">
                <a:solidFill>
                  <a:prstClr val="black"/>
                </a:solidFill>
                <a:latin typeface="Century Gothic" panose="020B0502020202020204" pitchFamily="34" charset="0"/>
              </a:rPr>
              <a:t>Nadzor</a:t>
            </a:r>
            <a:r>
              <a:rPr lang="en-GB" sz="1350" dirty="0">
                <a:solidFill>
                  <a:prstClr val="black"/>
                </a:solidFill>
                <a:latin typeface="Century Gothic" panose="020B0502020202020204" pitchFamily="34" charset="0"/>
              </a:rPr>
              <a:t> </a:t>
            </a:r>
            <a:r>
              <a:rPr lang="en-GB" sz="1350" dirty="0" err="1">
                <a:solidFill>
                  <a:prstClr val="black"/>
                </a:solidFill>
                <a:latin typeface="Century Gothic" panose="020B0502020202020204" pitchFamily="34" charset="0"/>
              </a:rPr>
              <a:t>nad</a:t>
            </a:r>
            <a:r>
              <a:rPr lang="en-GB" sz="1350" dirty="0">
                <a:solidFill>
                  <a:prstClr val="black"/>
                </a:solidFill>
                <a:latin typeface="Century Gothic" panose="020B0502020202020204" pitchFamily="34" charset="0"/>
              </a:rPr>
              <a:t> </a:t>
            </a:r>
            <a:r>
              <a:rPr lang="en-GB" sz="1350" dirty="0" err="1">
                <a:solidFill>
                  <a:prstClr val="black"/>
                </a:solidFill>
                <a:latin typeface="Century Gothic" panose="020B0502020202020204" pitchFamily="34" charset="0"/>
              </a:rPr>
              <a:t>zgradama</a:t>
            </a:r>
            <a:endParaRPr lang="en-GB" sz="1350" dirty="0">
              <a:solidFill>
                <a:prstClr val="black"/>
              </a:solidFill>
              <a:latin typeface="Century Gothic" panose="020B0502020202020204" pitchFamily="34" charset="0"/>
            </a:endParaRPr>
          </a:p>
          <a:p>
            <a:pPr marL="257175" indent="-257175" defTabSz="685800">
              <a:buFont typeface="+mj-lt"/>
              <a:buAutoNum type="arabicPeriod"/>
            </a:pPr>
            <a:r>
              <a:rPr lang="en-GB" sz="1350" dirty="0">
                <a:solidFill>
                  <a:prstClr val="black"/>
                </a:solidFill>
                <a:latin typeface="Century Gothic" panose="020B0502020202020204" pitchFamily="34" charset="0"/>
              </a:rPr>
              <a:t>S</a:t>
            </a:r>
            <a:r>
              <a:rPr lang="hr-HR" sz="1350" dirty="0" err="1">
                <a:solidFill>
                  <a:prstClr val="black"/>
                </a:solidFill>
                <a:latin typeface="Century Gothic" panose="020B0502020202020204" pitchFamily="34" charset="0"/>
              </a:rPr>
              <a:t>igurnost</a:t>
            </a:r>
            <a:r>
              <a:rPr lang="hr-HR" sz="1350" dirty="0">
                <a:solidFill>
                  <a:prstClr val="black"/>
                </a:solidFill>
                <a:latin typeface="Century Gothic" panose="020B0502020202020204" pitchFamily="34" charset="0"/>
              </a:rPr>
              <a:t> </a:t>
            </a:r>
            <a:r>
              <a:rPr lang="en-GB" sz="1350" dirty="0">
                <a:solidFill>
                  <a:prstClr val="black"/>
                </a:solidFill>
                <a:latin typeface="Century Gothic" panose="020B0502020202020204" pitchFamily="34" charset="0"/>
              </a:rPr>
              <a:t>&amp; </a:t>
            </a:r>
            <a:r>
              <a:rPr lang="hr-HR" sz="1350" dirty="0">
                <a:solidFill>
                  <a:prstClr val="black"/>
                </a:solidFill>
                <a:latin typeface="Century Gothic" panose="020B0502020202020204" pitchFamily="34" charset="0"/>
              </a:rPr>
              <a:t>Zaštita</a:t>
            </a:r>
            <a:endParaRPr lang="en-GB" sz="1350" dirty="0">
              <a:solidFill>
                <a:prstClr val="black"/>
              </a:solidFill>
              <a:latin typeface="Century Gothic" panose="020B0502020202020204" pitchFamily="34" charset="0"/>
            </a:endParaRPr>
          </a:p>
          <a:p>
            <a:pPr marL="257175" indent="-257175" defTabSz="685800">
              <a:buFont typeface="+mj-lt"/>
              <a:buAutoNum type="arabicPeriod"/>
            </a:pPr>
            <a:r>
              <a:rPr lang="hr-HR" sz="1350" dirty="0">
                <a:solidFill>
                  <a:prstClr val="black"/>
                </a:solidFill>
                <a:latin typeface="Century Gothic" panose="020B0502020202020204" pitchFamily="34" charset="0"/>
              </a:rPr>
              <a:t>Zaključavanje i nadzor vrata</a:t>
            </a:r>
            <a:endParaRPr lang="en-GB" sz="1350" dirty="0">
              <a:solidFill>
                <a:prstClr val="black"/>
              </a:solidFill>
              <a:latin typeface="Century Gothic" panose="020B0502020202020204" pitchFamily="34" charset="0"/>
            </a:endParaRPr>
          </a:p>
          <a:p>
            <a:pPr marL="257175" indent="-257175" defTabSz="685800">
              <a:buFont typeface="+mj-lt"/>
              <a:buAutoNum type="arabicPeriod"/>
            </a:pPr>
            <a:r>
              <a:rPr lang="en-GB" sz="1350" dirty="0" err="1">
                <a:solidFill>
                  <a:prstClr val="black"/>
                </a:solidFill>
                <a:latin typeface="Century Gothic" panose="020B0502020202020204" pitchFamily="34" charset="0"/>
              </a:rPr>
              <a:t>Multimedi</a:t>
            </a:r>
            <a:r>
              <a:rPr lang="hr-HR" sz="1350" dirty="0">
                <a:solidFill>
                  <a:prstClr val="black"/>
                </a:solidFill>
                <a:latin typeface="Century Gothic" panose="020B0502020202020204" pitchFamily="34" charset="0"/>
              </a:rPr>
              <a:t>j</a:t>
            </a:r>
            <a:r>
              <a:rPr lang="en-GB" sz="1350" dirty="0">
                <a:solidFill>
                  <a:prstClr val="black"/>
                </a:solidFill>
                <a:latin typeface="Century Gothic" panose="020B0502020202020204" pitchFamily="34" charset="0"/>
              </a:rPr>
              <a:t>a</a:t>
            </a:r>
          </a:p>
        </p:txBody>
      </p:sp>
      <p:pic>
        <p:nvPicPr>
          <p:cNvPr id="6" name="Picture 5">
            <a:extLst>
              <a:ext uri="{FF2B5EF4-FFF2-40B4-BE49-F238E27FC236}">
                <a16:creationId xmlns:a16="http://schemas.microsoft.com/office/drawing/2014/main" id="{7517FCA3-2EA1-43E4-815F-0B33ECE77F9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942" r="22808"/>
          <a:stretch/>
        </p:blipFill>
        <p:spPr>
          <a:xfrm>
            <a:off x="8978845" y="1233032"/>
            <a:ext cx="1807649" cy="1807649"/>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76200">
            <a:solidFill>
              <a:srgbClr val="2E3192"/>
            </a:solidFill>
          </a:ln>
        </p:spPr>
      </p:pic>
      <p:pic>
        <p:nvPicPr>
          <p:cNvPr id="4" name="Picture 3" descr="A close up of a fire&#10;&#10;Description generated with high confidence">
            <a:extLst>
              <a:ext uri="{FF2B5EF4-FFF2-40B4-BE49-F238E27FC236}">
                <a16:creationId xmlns:a16="http://schemas.microsoft.com/office/drawing/2014/main" id="{7D5B2CBC-8BE5-49FD-A826-1B1989DB0A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8" b="-8"/>
          <a:stretch/>
        </p:blipFill>
        <p:spPr>
          <a:xfrm>
            <a:off x="4098410" y="1171611"/>
            <a:ext cx="1807649" cy="1807649"/>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76200">
            <a:solidFill>
              <a:srgbClr val="E03A3E"/>
            </a:solidFill>
          </a:ln>
        </p:spPr>
      </p:pic>
      <p:pic>
        <p:nvPicPr>
          <p:cNvPr id="3" name="Picture 2" descr="A person wearing a mask&#10;&#10;Description generated with very high confidence">
            <a:extLst>
              <a:ext uri="{FF2B5EF4-FFF2-40B4-BE49-F238E27FC236}">
                <a16:creationId xmlns:a16="http://schemas.microsoft.com/office/drawing/2014/main" id="{7D333B71-11CD-4CD7-8D11-0E92FC79CD6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494" b="-7"/>
          <a:stretch/>
        </p:blipFill>
        <p:spPr>
          <a:xfrm>
            <a:off x="8769715" y="3894721"/>
            <a:ext cx="1807649" cy="1807649"/>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76200">
            <a:solidFill>
              <a:srgbClr val="009366"/>
            </a:solidFill>
          </a:ln>
        </p:spPr>
      </p:pic>
      <p:pic>
        <p:nvPicPr>
          <p:cNvPr id="2" name="Picture 1" descr="A hand holding a cell phone&#10;&#10;Description generated with high confidence">
            <a:extLst>
              <a:ext uri="{FF2B5EF4-FFF2-40B4-BE49-F238E27FC236}">
                <a16:creationId xmlns:a16="http://schemas.microsoft.com/office/drawing/2014/main" id="{62FCF0C9-ED5F-4447-9EB7-80BE142B679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689" r="13058" b="-4"/>
          <a:stretch/>
        </p:blipFill>
        <p:spPr>
          <a:xfrm>
            <a:off x="4314349" y="4034771"/>
            <a:ext cx="1807649" cy="1807649"/>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76200">
            <a:solidFill>
              <a:srgbClr val="F9AF56"/>
            </a:solidFill>
          </a:ln>
        </p:spPr>
      </p:pic>
      <p:sp>
        <p:nvSpPr>
          <p:cNvPr id="32" name="Rectangle 31">
            <a:extLst>
              <a:ext uri="{FF2B5EF4-FFF2-40B4-BE49-F238E27FC236}">
                <a16:creationId xmlns:a16="http://schemas.microsoft.com/office/drawing/2014/main" id="{4F086D74-E580-9940-89C0-A079714FFB21}"/>
              </a:ext>
            </a:extLst>
          </p:cNvPr>
          <p:cNvSpPr/>
          <p:nvPr/>
        </p:nvSpPr>
        <p:spPr>
          <a:xfrm>
            <a:off x="6161006" y="4034770"/>
            <a:ext cx="4572000" cy="1338828"/>
          </a:xfrm>
          <a:prstGeom prst="rect">
            <a:avLst/>
          </a:prstGeom>
        </p:spPr>
        <p:txBody>
          <a:bodyPr>
            <a:spAutoFit/>
          </a:bodyPr>
          <a:lstStyle/>
          <a:p>
            <a:pPr marL="171450" indent="-171450" defTabSz="685800">
              <a:buFont typeface="+mj-lt"/>
              <a:buAutoNum type="arabicPeriod"/>
            </a:pPr>
            <a:endParaRPr lang="en-GB" sz="675" dirty="0">
              <a:solidFill>
                <a:prstClr val="black"/>
              </a:solidFill>
              <a:latin typeface="Century Gothic" panose="020B0502020202020204" pitchFamily="34" charset="0"/>
            </a:endParaRPr>
          </a:p>
          <a:p>
            <a:pPr marL="171450" indent="-171450" defTabSz="685800">
              <a:buFont typeface="+mj-lt"/>
              <a:buAutoNum type="arabicPeriod"/>
            </a:pPr>
            <a:endParaRPr lang="en-GB" sz="675" dirty="0">
              <a:solidFill>
                <a:prstClr val="black"/>
              </a:solidFill>
              <a:latin typeface="Century Gothic" panose="020B0502020202020204" pitchFamily="34" charset="0"/>
            </a:endParaRPr>
          </a:p>
          <a:p>
            <a:pPr marL="257175" indent="-257175" defTabSz="685800">
              <a:buFont typeface="+mj-lt"/>
              <a:buAutoNum type="arabicPeriod"/>
            </a:pPr>
            <a:r>
              <a:rPr lang="hr-HR" sz="1350" dirty="0" err="1">
                <a:solidFill>
                  <a:prstClr val="black"/>
                </a:solidFill>
                <a:latin typeface="Century Gothic" panose="020B0502020202020204" pitchFamily="34" charset="0"/>
              </a:rPr>
              <a:t>Protuprepad</a:t>
            </a:r>
            <a:r>
              <a:rPr lang="hr-HR" sz="1350" dirty="0">
                <a:solidFill>
                  <a:prstClr val="black"/>
                </a:solidFill>
                <a:latin typeface="Century Gothic" panose="020B0502020202020204" pitchFamily="34" charset="0"/>
              </a:rPr>
              <a:t> i </a:t>
            </a:r>
            <a:r>
              <a:rPr lang="hr-HR" sz="1350" dirty="0" err="1">
                <a:solidFill>
                  <a:prstClr val="black"/>
                </a:solidFill>
                <a:latin typeface="Century Gothic" panose="020B0502020202020204" pitchFamily="34" charset="0"/>
              </a:rPr>
              <a:t>protuprovala</a:t>
            </a:r>
            <a:endParaRPr lang="en-GB" sz="1350" dirty="0">
              <a:solidFill>
                <a:prstClr val="black"/>
              </a:solidFill>
              <a:latin typeface="Century Gothic" panose="020B0502020202020204" pitchFamily="34" charset="0"/>
            </a:endParaRPr>
          </a:p>
          <a:p>
            <a:pPr marL="257175" indent="-257175" defTabSz="685800">
              <a:buFont typeface="+mj-lt"/>
              <a:buAutoNum type="arabicPeriod"/>
            </a:pPr>
            <a:r>
              <a:rPr lang="en-GB" sz="1350" dirty="0">
                <a:solidFill>
                  <a:prstClr val="black"/>
                </a:solidFill>
                <a:latin typeface="Century Gothic" panose="020B0502020202020204" pitchFamily="34" charset="0"/>
              </a:rPr>
              <a:t>Video</a:t>
            </a:r>
            <a:r>
              <a:rPr lang="hr-HR" sz="1350" dirty="0">
                <a:solidFill>
                  <a:prstClr val="black"/>
                </a:solidFill>
                <a:latin typeface="Century Gothic" panose="020B0502020202020204" pitchFamily="34" charset="0"/>
              </a:rPr>
              <a:t>nadzor</a:t>
            </a:r>
            <a:endParaRPr lang="en-GB" sz="1350" dirty="0">
              <a:solidFill>
                <a:prstClr val="black"/>
              </a:solidFill>
              <a:latin typeface="Century Gothic" panose="020B0502020202020204" pitchFamily="34" charset="0"/>
            </a:endParaRPr>
          </a:p>
          <a:p>
            <a:pPr marL="257175" indent="-257175" defTabSz="685800">
              <a:buFont typeface="+mj-lt"/>
              <a:buAutoNum type="arabicPeriod"/>
            </a:pPr>
            <a:r>
              <a:rPr lang="hr-HR" sz="1350" dirty="0" err="1">
                <a:solidFill>
                  <a:prstClr val="black"/>
                </a:solidFill>
                <a:latin typeface="Century Gothic" panose="020B0502020202020204" pitchFamily="34" charset="0"/>
              </a:rPr>
              <a:t>Interfoni</a:t>
            </a:r>
            <a:r>
              <a:rPr lang="hr-HR" sz="1350" dirty="0">
                <a:solidFill>
                  <a:prstClr val="black"/>
                </a:solidFill>
                <a:latin typeface="Century Gothic" panose="020B0502020202020204" pitchFamily="34" charset="0"/>
              </a:rPr>
              <a:t> i </a:t>
            </a:r>
            <a:r>
              <a:rPr lang="hr-HR" sz="1350" dirty="0" err="1">
                <a:solidFill>
                  <a:prstClr val="black"/>
                </a:solidFill>
                <a:latin typeface="Century Gothic" panose="020B0502020202020204" pitchFamily="34" charset="0"/>
              </a:rPr>
              <a:t>videointerfonija</a:t>
            </a:r>
            <a:endParaRPr lang="en-GB" sz="1350" dirty="0">
              <a:solidFill>
                <a:prstClr val="black"/>
              </a:solidFill>
              <a:latin typeface="Century Gothic" panose="020B0502020202020204" pitchFamily="34" charset="0"/>
            </a:endParaRPr>
          </a:p>
          <a:p>
            <a:pPr marL="257175" indent="-257175" defTabSz="685800">
              <a:buFont typeface="+mj-lt"/>
              <a:buAutoNum type="arabicPeriod"/>
            </a:pPr>
            <a:r>
              <a:rPr lang="hr-HR" sz="1350" dirty="0">
                <a:solidFill>
                  <a:prstClr val="black"/>
                </a:solidFill>
                <a:latin typeface="Century Gothic" panose="020B0502020202020204" pitchFamily="34" charset="0"/>
              </a:rPr>
              <a:t>Kontrola pristupa</a:t>
            </a:r>
            <a:endParaRPr lang="en-GB" sz="1350" dirty="0">
              <a:solidFill>
                <a:prstClr val="black"/>
              </a:solidFill>
              <a:latin typeface="Century Gothic" panose="020B0502020202020204" pitchFamily="34" charset="0"/>
            </a:endParaRPr>
          </a:p>
          <a:p>
            <a:pPr marL="257175" indent="-257175" defTabSz="685800">
              <a:buFont typeface="+mj-lt"/>
              <a:buAutoNum type="arabicPeriod"/>
            </a:pPr>
            <a:r>
              <a:rPr lang="hr-HR" sz="1350" dirty="0">
                <a:solidFill>
                  <a:prstClr val="black"/>
                </a:solidFill>
                <a:latin typeface="Century Gothic" panose="020B0502020202020204" pitchFamily="34" charset="0"/>
              </a:rPr>
              <a:t>Centralni dojavni sustavi</a:t>
            </a:r>
            <a:endParaRPr lang="en-GB" sz="13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521685817"/>
      </p:ext>
    </p:extLst>
  </p:cSld>
  <p:clrMapOvr>
    <a:masterClrMapping/>
  </p:clrMapOvr>
  <mc:AlternateContent xmlns:mc="http://schemas.openxmlformats.org/markup-compatibility/2006" xmlns:p14="http://schemas.microsoft.com/office/powerpoint/2010/main">
    <mc:Choice Requires="p14">
      <p:transition spd="slow" p14:dur="59000">
        <p14:pan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FE9BC-1D2A-4C53-8C74-A846E274EA5C}"/>
              </a:ext>
            </a:extLst>
          </p:cNvPr>
          <p:cNvSpPr>
            <a:spLocks noGrp="1"/>
          </p:cNvSpPr>
          <p:nvPr>
            <p:ph type="title"/>
          </p:nvPr>
        </p:nvSpPr>
        <p:spPr>
          <a:xfrm>
            <a:off x="1676400" y="692696"/>
            <a:ext cx="8839200" cy="720080"/>
          </a:xfrm>
        </p:spPr>
        <p:txBody>
          <a:bodyPr/>
          <a:lstStyle/>
          <a:p>
            <a:pPr algn="l"/>
            <a:r>
              <a:rPr lang="hr-HR" sz="2800" dirty="0">
                <a:latin typeface="Century Gothic" panose="020B0502020202020204" pitchFamily="34" charset="0"/>
              </a:rPr>
              <a:t>Prenosiva kamera za tijelo</a:t>
            </a:r>
          </a:p>
        </p:txBody>
      </p:sp>
      <p:sp>
        <p:nvSpPr>
          <p:cNvPr id="3" name="Content Placeholder 2">
            <a:extLst>
              <a:ext uri="{FF2B5EF4-FFF2-40B4-BE49-F238E27FC236}">
                <a16:creationId xmlns:a16="http://schemas.microsoft.com/office/drawing/2014/main" id="{F038034D-BF31-4B4A-BAE8-33AF5A754369}"/>
              </a:ext>
            </a:extLst>
          </p:cNvPr>
          <p:cNvSpPr>
            <a:spLocks noGrp="1"/>
          </p:cNvSpPr>
          <p:nvPr>
            <p:ph idx="1"/>
          </p:nvPr>
        </p:nvSpPr>
        <p:spPr>
          <a:xfrm>
            <a:off x="1800672" y="1484784"/>
            <a:ext cx="5770984" cy="4896544"/>
          </a:xfrm>
        </p:spPr>
        <p:txBody>
          <a:bodyPr/>
          <a:lstStyle/>
          <a:p>
            <a:endParaRPr lang="hr-HR" sz="2500" dirty="0">
              <a:latin typeface="Century Gothic" panose="020B0502020202020204" pitchFamily="34" charset="0"/>
            </a:endParaRPr>
          </a:p>
          <a:p>
            <a:endParaRPr lang="hr-HR" sz="2500" dirty="0">
              <a:latin typeface="Century Gothic" panose="020B0502020202020204" pitchFamily="34" charset="0"/>
            </a:endParaRPr>
          </a:p>
          <a:p>
            <a:endParaRPr lang="hr-HR" sz="2500" dirty="0">
              <a:latin typeface="Century Gothic" panose="020B0502020202020204" pitchFamily="34" charset="0"/>
            </a:endParaRPr>
          </a:p>
          <a:p>
            <a:endParaRPr lang="hr-HR" dirty="0">
              <a:latin typeface="Century Gothic" panose="020B0502020202020204" pitchFamily="34" charset="0"/>
            </a:endParaRPr>
          </a:p>
        </p:txBody>
      </p:sp>
      <p:pic>
        <p:nvPicPr>
          <p:cNvPr id="6" name="Picture 5" descr="A picture containing text, map, linedrawing&#10;&#10;Description automatically generated">
            <a:extLst>
              <a:ext uri="{FF2B5EF4-FFF2-40B4-BE49-F238E27FC236}">
                <a16:creationId xmlns:a16="http://schemas.microsoft.com/office/drawing/2014/main" id="{1DC13A6E-73E9-4417-B7F4-9D793FBD2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268761"/>
            <a:ext cx="4563616" cy="4660593"/>
          </a:xfrm>
          <a:prstGeom prst="rect">
            <a:avLst/>
          </a:prstGeom>
        </p:spPr>
      </p:pic>
      <p:pic>
        <p:nvPicPr>
          <p:cNvPr id="9" name="Picture 8" descr="A person wearing a blue shirt&#10;&#10;Description automatically generated">
            <a:extLst>
              <a:ext uri="{FF2B5EF4-FFF2-40B4-BE49-F238E27FC236}">
                <a16:creationId xmlns:a16="http://schemas.microsoft.com/office/drawing/2014/main" id="{8307A622-9D50-4190-A736-5F24EE851B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0017" y="1412776"/>
            <a:ext cx="4032449" cy="4752528"/>
          </a:xfrm>
          <a:prstGeom prst="rect">
            <a:avLst/>
          </a:prstGeom>
        </p:spPr>
      </p:pic>
    </p:spTree>
    <p:extLst>
      <p:ext uri="{BB962C8B-B14F-4D97-AF65-F5344CB8AC3E}">
        <p14:creationId xmlns:p14="http://schemas.microsoft.com/office/powerpoint/2010/main" val="3982018061"/>
      </p:ext>
    </p:extLst>
  </p:cSld>
  <p:clrMapOvr>
    <a:masterClrMapping/>
  </p:clrMapOvr>
  <p:transition>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838200"/>
            <a:ext cx="8839200" cy="934616"/>
          </a:xfrm>
        </p:spPr>
        <p:txBody>
          <a:bodyPr/>
          <a:lstStyle/>
          <a:p>
            <a:r>
              <a:rPr lang="hr-HR" b="1" dirty="0"/>
              <a:t>HVALA!!!</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7608" y="1772816"/>
            <a:ext cx="6667500" cy="2857500"/>
          </a:xfrm>
        </p:spPr>
      </p:pic>
      <p:sp>
        <p:nvSpPr>
          <p:cNvPr id="8" name="TextBox 7"/>
          <p:cNvSpPr txBox="1"/>
          <p:nvPr/>
        </p:nvSpPr>
        <p:spPr>
          <a:xfrm>
            <a:off x="5087888" y="5085185"/>
            <a:ext cx="5121424" cy="830997"/>
          </a:xfrm>
          <a:prstGeom prst="rect">
            <a:avLst/>
          </a:prstGeom>
          <a:noFill/>
        </p:spPr>
        <p:txBody>
          <a:bodyPr wrap="square" rtlCol="0">
            <a:spAutoFit/>
          </a:bodyPr>
          <a:lstStyle/>
          <a:p>
            <a:r>
              <a:rPr lang="hr-HR" dirty="0">
                <a:latin typeface="+mn-lt"/>
              </a:rPr>
              <a:t>D</a:t>
            </a:r>
            <a:r>
              <a:rPr lang="en-GB" dirty="0" err="1">
                <a:latin typeface="+mn-lt"/>
              </a:rPr>
              <a:t>ražen</a:t>
            </a:r>
            <a:r>
              <a:rPr lang="en-GB" dirty="0">
                <a:latin typeface="+mn-lt"/>
              </a:rPr>
              <a:t> Keresteny </a:t>
            </a:r>
            <a:r>
              <a:rPr lang="en-GB" dirty="0" err="1">
                <a:latin typeface="+mn-lt"/>
              </a:rPr>
              <a:t>dipl.ing.el</a:t>
            </a:r>
            <a:r>
              <a:rPr lang="en-GB" dirty="0">
                <a:latin typeface="+mn-lt"/>
              </a:rPr>
              <a:t>.</a:t>
            </a:r>
            <a:endParaRPr lang="hr-HR" dirty="0">
              <a:latin typeface="+mn-lt"/>
            </a:endParaRPr>
          </a:p>
          <a:p>
            <a:r>
              <a:rPr lang="hr-HR" dirty="0">
                <a:latin typeface="+mn-lt"/>
                <a:hlinkClick r:id="rId3"/>
              </a:rPr>
              <a:t>d</a:t>
            </a:r>
            <a:r>
              <a:rPr lang="en-GB" dirty="0" err="1">
                <a:latin typeface="+mn-lt"/>
                <a:hlinkClick r:id="rId3"/>
              </a:rPr>
              <a:t>razenk</a:t>
            </a:r>
            <a:r>
              <a:rPr lang="hr-HR" dirty="0">
                <a:latin typeface="+mn-lt"/>
                <a:hlinkClick r:id="rId3"/>
              </a:rPr>
              <a:t>@alarmautomatika.com</a:t>
            </a:r>
            <a:endParaRPr lang="hr-HR" dirty="0">
              <a:latin typeface="+mn-lt"/>
            </a:endParaRPr>
          </a:p>
        </p:txBody>
      </p:sp>
    </p:spTree>
    <p:extLst>
      <p:ext uri="{BB962C8B-B14F-4D97-AF65-F5344CB8AC3E}">
        <p14:creationId xmlns:p14="http://schemas.microsoft.com/office/powerpoint/2010/main" val="478569408"/>
      </p:ext>
    </p:extLst>
  </p:cSld>
  <p:clrMapOvr>
    <a:masterClrMapping/>
  </p:clrMapOvr>
  <p:transition>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walking on a city street&#10;&#10;Description automatically generated">
            <a:extLst>
              <a:ext uri="{FF2B5EF4-FFF2-40B4-BE49-F238E27FC236}">
                <a16:creationId xmlns:a16="http://schemas.microsoft.com/office/drawing/2014/main" id="{D3923EA4-3F64-4B83-9233-317ADD90399F}"/>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7443" r="25533"/>
          <a:stretch/>
        </p:blipFill>
        <p:spPr>
          <a:xfrm>
            <a:off x="6086839" y="-168318"/>
            <a:ext cx="4695998" cy="3932313"/>
          </a:xfrm>
          <a:prstGeom prst="rect">
            <a:avLst/>
          </a:prstGeom>
          <a:effectLst>
            <a:softEdge rad="533400"/>
          </a:effectLst>
        </p:spPr>
      </p:pic>
      <p:pic>
        <p:nvPicPr>
          <p:cNvPr id="3" name="Picture 2" descr="A large city&#10;&#10;Description automatically generated">
            <a:extLst>
              <a:ext uri="{FF2B5EF4-FFF2-40B4-BE49-F238E27FC236}">
                <a16:creationId xmlns:a16="http://schemas.microsoft.com/office/drawing/2014/main" id="{354763FE-FA6A-4C25-8EE7-5417C0DB35AE}"/>
              </a:ext>
            </a:extLst>
          </p:cNvPr>
          <p:cNvPicPr>
            <a:picLocks noChangeAspect="1"/>
          </p:cNvPicPr>
          <p:nvPr/>
        </p:nvPicPr>
        <p:blipFill rotWithShape="1">
          <a:blip r:embed="rId4">
            <a:extLst>
              <a:ext uri="{28A0092B-C50C-407E-A947-70E740481C1C}">
                <a14:useLocalDpi xmlns:a14="http://schemas.microsoft.com/office/drawing/2010/main" val="0"/>
              </a:ext>
            </a:extLst>
          </a:blip>
          <a:srcRect l="27537" r="9777"/>
          <a:stretch/>
        </p:blipFill>
        <p:spPr>
          <a:xfrm>
            <a:off x="6091428" y="2487168"/>
            <a:ext cx="4697730" cy="4215384"/>
          </a:xfrm>
          <a:prstGeom prst="rect">
            <a:avLst/>
          </a:prstGeom>
          <a:effectLst>
            <a:softEdge rad="533400"/>
          </a:effectLst>
        </p:spPr>
      </p:pic>
      <p:sp>
        <p:nvSpPr>
          <p:cNvPr id="10242" name="Rectangle 3"/>
          <p:cNvSpPr>
            <a:spLocks noGrp="1" noChangeArrowheads="1"/>
          </p:cNvSpPr>
          <p:nvPr>
            <p:ph type="title"/>
          </p:nvPr>
        </p:nvSpPr>
        <p:spPr>
          <a:xfrm>
            <a:off x="1726940" y="908721"/>
            <a:ext cx="4404342" cy="635115"/>
          </a:xfrm>
        </p:spPr>
        <p:txBody>
          <a:bodyPr vert="horz" wrap="square" lIns="0" tIns="0" rIns="81276" bIns="0" numCol="1" anchor="ctr" anchorCtr="0" compatLnSpc="1">
            <a:prstTxWarp prst="textNoShape">
              <a:avLst/>
            </a:prstTxWarp>
            <a:normAutofit fontScale="90000"/>
          </a:bodyPr>
          <a:lstStyle/>
          <a:p>
            <a:pPr marL="39688"/>
            <a:br>
              <a:rPr lang="hr-HR" sz="3000" dirty="0">
                <a:latin typeface="Century Gothic" panose="020B0502020202020204" pitchFamily="34" charset="0"/>
              </a:rPr>
            </a:br>
            <a:r>
              <a:rPr lang="hr-HR" sz="3000" b="1" dirty="0">
                <a:latin typeface="Century Gothic" panose="020B0502020202020204" pitchFamily="34" charset="0"/>
              </a:rPr>
              <a:t>Cilj i svrha postavljanja videonadzora u gradovima:</a:t>
            </a:r>
            <a:br>
              <a:rPr lang="hr-HR" sz="3000" b="1" dirty="0">
                <a:latin typeface="Century Gothic" panose="020B0502020202020204" pitchFamily="34" charset="0"/>
              </a:rPr>
            </a:br>
            <a:endParaRPr lang="en-US" altLang="sr-Latn-RS" sz="3000" b="1" dirty="0">
              <a:solidFill>
                <a:srgbClr val="000000"/>
              </a:solidFill>
              <a:latin typeface="Century Gothic" panose="020B0502020202020204" pitchFamily="34" charset="0"/>
            </a:endParaRPr>
          </a:p>
        </p:txBody>
      </p:sp>
      <p:sp>
        <p:nvSpPr>
          <p:cNvPr id="10243" name="Rectangle 4"/>
          <p:cNvSpPr>
            <a:spLocks noGrp="1" noChangeArrowheads="1"/>
          </p:cNvSpPr>
          <p:nvPr>
            <p:ph type="body" idx="1"/>
          </p:nvPr>
        </p:nvSpPr>
        <p:spPr>
          <a:xfrm>
            <a:off x="2127747" y="1845589"/>
            <a:ext cx="3602728" cy="4710659"/>
          </a:xfrm>
        </p:spPr>
        <p:txBody>
          <a:bodyPr vert="horz" wrap="square" lIns="91440" tIns="45720" rIns="81276" bIns="45720" numCol="1" anchor="ctr" anchorCtr="0" compatLnSpc="1">
            <a:prstTxWarp prst="textNoShape">
              <a:avLst/>
            </a:prstTxWarp>
            <a:normAutofit fontScale="92500" lnSpcReduction="10000"/>
          </a:bodyPr>
          <a:lstStyle/>
          <a:p>
            <a:r>
              <a:rPr lang="hr-HR" altLang="sr-Latn-RS" sz="1600" b="1" dirty="0">
                <a:solidFill>
                  <a:srgbClr val="000000"/>
                </a:solidFill>
                <a:latin typeface="Century Gothic" panose="020B0502020202020204" pitchFamily="34" charset="0"/>
              </a:rPr>
              <a:t>nadzor prometa </a:t>
            </a:r>
            <a:r>
              <a:rPr lang="hr-HR" altLang="sr-Latn-RS" sz="1600" dirty="0">
                <a:solidFill>
                  <a:srgbClr val="000000"/>
                </a:solidFill>
                <a:latin typeface="Century Gothic" panose="020B0502020202020204" pitchFamily="34" charset="0"/>
              </a:rPr>
              <a:t>– smanjenje gužvi u gradu, sprječavanje nesreća, kažnjavanje prekršaja,</a:t>
            </a:r>
          </a:p>
          <a:p>
            <a:r>
              <a:rPr lang="hr-HR" altLang="sr-Latn-RS" sz="1600" b="1" dirty="0">
                <a:solidFill>
                  <a:srgbClr val="000000"/>
                </a:solidFill>
                <a:latin typeface="Century Gothic" panose="020B0502020202020204" pitchFamily="34" charset="0"/>
              </a:rPr>
              <a:t>kontrola i organizacija javnog prijevoza i parkiranja</a:t>
            </a:r>
            <a:r>
              <a:rPr lang="hr-HR" altLang="sr-Latn-RS" sz="1600" dirty="0">
                <a:solidFill>
                  <a:srgbClr val="000000"/>
                </a:solidFill>
                <a:latin typeface="Century Gothic" panose="020B0502020202020204" pitchFamily="34" charset="0"/>
              </a:rPr>
              <a:t>,</a:t>
            </a:r>
          </a:p>
          <a:p>
            <a:r>
              <a:rPr lang="hr-HR" altLang="sr-Latn-RS" sz="1600" b="1" dirty="0">
                <a:solidFill>
                  <a:srgbClr val="000000"/>
                </a:solidFill>
                <a:latin typeface="Century Gothic" panose="020B0502020202020204" pitchFamily="34" charset="0"/>
              </a:rPr>
              <a:t>zaštita imovine</a:t>
            </a:r>
            <a:r>
              <a:rPr lang="en-GB" altLang="sr-Latn-RS" sz="1600" b="1" dirty="0">
                <a:solidFill>
                  <a:srgbClr val="000000"/>
                </a:solidFill>
                <a:latin typeface="Century Gothic" panose="020B0502020202020204" pitchFamily="34" charset="0"/>
              </a:rPr>
              <a:t>,</a:t>
            </a:r>
            <a:r>
              <a:rPr lang="hr-HR" altLang="sr-Latn-RS" sz="1600" dirty="0">
                <a:solidFill>
                  <a:srgbClr val="000000"/>
                </a:solidFill>
                <a:latin typeface="Century Gothic" panose="020B0502020202020204" pitchFamily="34" charset="0"/>
              </a:rPr>
              <a:t> procesuiranje vandalizma</a:t>
            </a:r>
            <a:r>
              <a:rPr lang="en-GB" altLang="sr-Latn-RS" sz="1600" dirty="0">
                <a:solidFill>
                  <a:srgbClr val="000000"/>
                </a:solidFill>
                <a:latin typeface="Century Gothic" panose="020B0502020202020204" pitchFamily="34" charset="0"/>
              </a:rPr>
              <a:t> </a:t>
            </a:r>
            <a:r>
              <a:rPr lang="en-GB" altLang="sr-Latn-RS" sz="1600" dirty="0" err="1">
                <a:solidFill>
                  <a:srgbClr val="000000"/>
                </a:solidFill>
                <a:latin typeface="Century Gothic" panose="020B0502020202020204" pitchFamily="34" charset="0"/>
              </a:rPr>
              <a:t>i</a:t>
            </a:r>
            <a:r>
              <a:rPr lang="hr-HR" altLang="sr-Latn-RS" sz="1600" dirty="0">
                <a:solidFill>
                  <a:srgbClr val="000000"/>
                </a:solidFill>
                <a:latin typeface="Century Gothic" panose="020B0502020202020204" pitchFamily="34" charset="0"/>
              </a:rPr>
              <a:t> remećenja javnog reda i mira,</a:t>
            </a:r>
          </a:p>
          <a:p>
            <a:r>
              <a:rPr lang="hr-HR" altLang="sr-Latn-RS" sz="1600" b="1" dirty="0">
                <a:solidFill>
                  <a:srgbClr val="000000"/>
                </a:solidFill>
                <a:latin typeface="Century Gothic" panose="020B0502020202020204" pitchFamily="34" charset="0"/>
              </a:rPr>
              <a:t>opći nadzor </a:t>
            </a:r>
            <a:r>
              <a:rPr lang="hr-HR" altLang="sr-Latn-RS" sz="1600" dirty="0">
                <a:solidFill>
                  <a:srgbClr val="000000"/>
                </a:solidFill>
                <a:latin typeface="Century Gothic" panose="020B0502020202020204" pitchFamily="34" charset="0"/>
              </a:rPr>
              <a:t>i zaštita osobito osjetljivih lokacija - škola, vrtića, mjesta javnog i  masovnog okupljanja,</a:t>
            </a:r>
          </a:p>
          <a:p>
            <a:r>
              <a:rPr lang="hr-HR" altLang="sr-Latn-RS" sz="1600" b="1" dirty="0">
                <a:solidFill>
                  <a:srgbClr val="000000"/>
                </a:solidFill>
                <a:latin typeface="Century Gothic" panose="020B0502020202020204" pitchFamily="34" charset="0"/>
              </a:rPr>
              <a:t>podizanje opće sigurnosti </a:t>
            </a:r>
            <a:r>
              <a:rPr lang="hr-HR" altLang="sr-Latn-RS" sz="1600" dirty="0">
                <a:solidFill>
                  <a:srgbClr val="000000"/>
                </a:solidFill>
                <a:latin typeface="Century Gothic" panose="020B0502020202020204" pitchFamily="34" charset="0"/>
              </a:rPr>
              <a:t>i smanjenje učestalosti kaznenih djela,</a:t>
            </a:r>
          </a:p>
          <a:p>
            <a:r>
              <a:rPr lang="hr-HR" sz="1600" b="1" dirty="0">
                <a:latin typeface="Century Gothic" panose="020B0502020202020204" pitchFamily="34" charset="0"/>
              </a:rPr>
              <a:t>pomoć u gospodarenju otpadom </a:t>
            </a:r>
            <a:r>
              <a:rPr lang="hr-HR" sz="1600" dirty="0">
                <a:latin typeface="Century Gothic" panose="020B0502020202020204" pitchFamily="34" charset="0"/>
              </a:rPr>
              <a:t>(divlja odlagališta…),</a:t>
            </a:r>
          </a:p>
          <a:p>
            <a:r>
              <a:rPr lang="pl-PL" sz="1600" b="1" dirty="0">
                <a:latin typeface="Century Gothic" panose="020B0502020202020204" pitchFamily="34" charset="0"/>
              </a:rPr>
              <a:t>pomoć u radu policiji</a:t>
            </a:r>
            <a:r>
              <a:rPr lang="pl-PL" sz="1600" dirty="0">
                <a:latin typeface="Century Gothic" panose="020B0502020202020204" pitchFamily="34" charset="0"/>
              </a:rPr>
              <a:t>, prometno komunalnom redarstvu i svim ostalim službama... </a:t>
            </a:r>
          </a:p>
          <a:p>
            <a:endParaRPr lang="hr-HR" altLang="sr-Latn-RS" sz="1600" dirty="0">
              <a:solidFill>
                <a:srgbClr val="000000"/>
              </a:solidFill>
              <a:latin typeface="Century Gothic" panose="020B0502020202020204" pitchFamily="34"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5560" y="3501008"/>
            <a:ext cx="4143884" cy="2736304"/>
          </a:xfrm>
          <a:prstGeom prst="rect">
            <a:avLst/>
          </a:prstGeom>
        </p:spPr>
      </p:pic>
      <p:pic>
        <p:nvPicPr>
          <p:cNvPr id="4"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0277" y="1586270"/>
            <a:ext cx="4032448" cy="19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3457363" y="414850"/>
            <a:ext cx="5194920" cy="778098"/>
          </a:xfrm>
        </p:spPr>
        <p:txBody>
          <a:bodyPr/>
          <a:lstStyle/>
          <a:p>
            <a:r>
              <a:rPr lang="hr-HR" b="1" dirty="0">
                <a:latin typeface="Century Gothic" panose="020B0502020202020204" pitchFamily="34" charset="0"/>
              </a:rPr>
              <a:t>Lokacije</a:t>
            </a:r>
          </a:p>
        </p:txBody>
      </p:sp>
      <p:pic>
        <p:nvPicPr>
          <p:cNvPr id="8" name="Content Placeholder 7"/>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312025" y="1586270"/>
            <a:ext cx="4032448" cy="1914738"/>
          </a:xfrm>
        </p:spPr>
      </p:pic>
      <p:sp>
        <p:nvSpPr>
          <p:cNvPr id="10" name="TextBox 9"/>
          <p:cNvSpPr txBox="1"/>
          <p:nvPr/>
        </p:nvSpPr>
        <p:spPr>
          <a:xfrm>
            <a:off x="3143672" y="3669640"/>
            <a:ext cx="1296144" cy="400110"/>
          </a:xfrm>
          <a:prstGeom prst="rect">
            <a:avLst/>
          </a:prstGeom>
          <a:noFill/>
        </p:spPr>
        <p:txBody>
          <a:bodyPr wrap="square" rtlCol="0">
            <a:spAutoFit/>
          </a:bodyPr>
          <a:lstStyle/>
          <a:p>
            <a:r>
              <a:rPr lang="hr-HR" sz="2000" dirty="0">
                <a:latin typeface="Century Gothic" panose="020B0502020202020204" pitchFamily="34" charset="0"/>
              </a:rPr>
              <a:t>Križanja</a:t>
            </a:r>
          </a:p>
        </p:txBody>
      </p:sp>
      <p:sp>
        <p:nvSpPr>
          <p:cNvPr id="11" name="TextBox 10"/>
          <p:cNvSpPr txBox="1"/>
          <p:nvPr/>
        </p:nvSpPr>
        <p:spPr>
          <a:xfrm>
            <a:off x="2351584" y="1118002"/>
            <a:ext cx="1224136" cy="400110"/>
          </a:xfrm>
          <a:prstGeom prst="rect">
            <a:avLst/>
          </a:prstGeom>
          <a:noFill/>
        </p:spPr>
        <p:txBody>
          <a:bodyPr wrap="square" rtlCol="0">
            <a:spAutoFit/>
          </a:bodyPr>
          <a:lstStyle/>
          <a:p>
            <a:r>
              <a:rPr lang="hr-HR" sz="2000" dirty="0">
                <a:latin typeface="Century Gothic" panose="020B0502020202020204" pitchFamily="34" charset="0"/>
              </a:rPr>
              <a:t>Trgovi</a:t>
            </a:r>
          </a:p>
        </p:txBody>
      </p:sp>
      <p:sp>
        <p:nvSpPr>
          <p:cNvPr id="12" name="TextBox 11"/>
          <p:cNvSpPr txBox="1"/>
          <p:nvPr/>
        </p:nvSpPr>
        <p:spPr>
          <a:xfrm>
            <a:off x="6456040" y="1170668"/>
            <a:ext cx="1440160" cy="400110"/>
          </a:xfrm>
          <a:prstGeom prst="rect">
            <a:avLst/>
          </a:prstGeom>
          <a:noFill/>
        </p:spPr>
        <p:txBody>
          <a:bodyPr wrap="square" rtlCol="0">
            <a:spAutoFit/>
          </a:bodyPr>
          <a:lstStyle/>
          <a:p>
            <a:r>
              <a:rPr lang="hr-HR" sz="2000" dirty="0">
                <a:latin typeface="Century Gothic" panose="020B0502020202020204" pitchFamily="34" charset="0"/>
              </a:rPr>
              <a:t>Parkovi</a:t>
            </a:r>
          </a:p>
        </p:txBody>
      </p:sp>
      <p:sp>
        <p:nvSpPr>
          <p:cNvPr id="13" name="TextBox 12"/>
          <p:cNvSpPr txBox="1"/>
          <p:nvPr/>
        </p:nvSpPr>
        <p:spPr>
          <a:xfrm>
            <a:off x="6960096" y="3585289"/>
            <a:ext cx="3384377" cy="369332"/>
          </a:xfrm>
          <a:prstGeom prst="rect">
            <a:avLst/>
          </a:prstGeom>
          <a:noFill/>
        </p:spPr>
        <p:txBody>
          <a:bodyPr wrap="square" rtlCol="0">
            <a:spAutoFit/>
          </a:bodyPr>
          <a:lstStyle/>
          <a:p>
            <a:r>
              <a:rPr lang="hr-HR" sz="1800" dirty="0">
                <a:latin typeface="Century Gothic" panose="020B0502020202020204" pitchFamily="34" charset="0"/>
              </a:rPr>
              <a:t>Ilegalna odlagališta otpada</a:t>
            </a:r>
          </a:p>
        </p:txBody>
      </p:sp>
      <p:pic>
        <p:nvPicPr>
          <p:cNvPr id="2" name="Picture 1">
            <a:extLst>
              <a:ext uri="{FF2B5EF4-FFF2-40B4-BE49-F238E27FC236}">
                <a16:creationId xmlns:a16="http://schemas.microsoft.com/office/drawing/2014/main" id="{7A304080-0B00-4C49-9F95-C593FFA88AC3}"/>
              </a:ext>
            </a:extLst>
          </p:cNvPr>
          <p:cNvPicPr>
            <a:picLocks noChangeAspect="1"/>
          </p:cNvPicPr>
          <p:nvPr/>
        </p:nvPicPr>
        <p:blipFill>
          <a:blip r:embed="rId6"/>
          <a:stretch>
            <a:fillRect/>
          </a:stretch>
        </p:blipFill>
        <p:spPr>
          <a:xfrm>
            <a:off x="7287556" y="3954620"/>
            <a:ext cx="3056916" cy="2426708"/>
          </a:xfrm>
          <a:prstGeom prst="rect">
            <a:avLst/>
          </a:prstGeom>
        </p:spPr>
      </p:pic>
    </p:spTree>
    <p:extLst>
      <p:ext uri="{BB962C8B-B14F-4D97-AF65-F5344CB8AC3E}">
        <p14:creationId xmlns:p14="http://schemas.microsoft.com/office/powerpoint/2010/main" val="4035446379"/>
      </p:ext>
    </p:extLst>
  </p:cSld>
  <p:clrMapOvr>
    <a:masterClrMapping/>
  </p:clrMapOvr>
  <p:transition>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208214" y="404813"/>
            <a:ext cx="6707187" cy="1143000"/>
          </a:xfrm>
        </p:spPr>
        <p:txBody>
          <a:bodyPr/>
          <a:lstStyle/>
          <a:p>
            <a:r>
              <a:rPr lang="hr-HR" altLang="sr-Latn-RS" b="1" dirty="0">
                <a:latin typeface="Century Gothic" panose="020B0502020202020204" pitchFamily="34" charset="0"/>
              </a:rPr>
              <a:t>Funkcije video nadzora</a:t>
            </a:r>
          </a:p>
        </p:txBody>
      </p:sp>
      <p:sp>
        <p:nvSpPr>
          <p:cNvPr id="16387" name="Content Placeholder 2"/>
          <p:cNvSpPr>
            <a:spLocks noGrp="1"/>
          </p:cNvSpPr>
          <p:nvPr>
            <p:ph idx="1"/>
          </p:nvPr>
        </p:nvSpPr>
        <p:spPr>
          <a:xfrm>
            <a:off x="1847850" y="1341439"/>
            <a:ext cx="5328270" cy="4956175"/>
          </a:xfrm>
        </p:spPr>
        <p:txBody>
          <a:bodyPr/>
          <a:lstStyle/>
          <a:p>
            <a:r>
              <a:rPr lang="hr-HR" altLang="sr-Latn-RS" sz="2200" dirty="0">
                <a:effectLst>
                  <a:outerShdw blurRad="38100" dist="38100" dir="2700000" algn="tl">
                    <a:srgbClr val="000000">
                      <a:alpha val="43137"/>
                    </a:srgbClr>
                  </a:outerShdw>
                </a:effectLst>
                <a:latin typeface="Century Gothic" panose="020B0502020202020204" pitchFamily="34" charset="0"/>
              </a:rPr>
              <a:t>Odvraćanje</a:t>
            </a:r>
            <a:r>
              <a:rPr lang="hr-HR" altLang="sr-Latn-RS" sz="2200" dirty="0">
                <a:latin typeface="Century Gothic" panose="020B0502020202020204" pitchFamily="34" charset="0"/>
              </a:rPr>
              <a:t> – samo postojanje kamera smanjuje broj kriminalnih djela</a:t>
            </a:r>
          </a:p>
          <a:p>
            <a:r>
              <a:rPr lang="hr-HR" altLang="sr-Latn-RS" sz="2200" dirty="0">
                <a:effectLst>
                  <a:outerShdw blurRad="38100" dist="38100" dir="2700000" algn="tl">
                    <a:srgbClr val="000000">
                      <a:alpha val="43137"/>
                    </a:srgbClr>
                  </a:outerShdw>
                </a:effectLst>
                <a:latin typeface="Century Gothic" panose="020B0502020202020204" pitchFamily="34" charset="0"/>
              </a:rPr>
              <a:t>Detekcija</a:t>
            </a:r>
            <a:r>
              <a:rPr lang="hr-HR" altLang="sr-Latn-RS" sz="2200" dirty="0">
                <a:latin typeface="Century Gothic" panose="020B0502020202020204" pitchFamily="34" charset="0"/>
              </a:rPr>
              <a:t> – 66 pix/m je nedovoljna rezolucija za detalje, ali se vidi smjer kretanja</a:t>
            </a:r>
          </a:p>
          <a:p>
            <a:r>
              <a:rPr lang="hr-HR" altLang="sr-Latn-RS" sz="2200" dirty="0">
                <a:effectLst>
                  <a:outerShdw blurRad="38100" dist="38100" dir="2700000" algn="tl">
                    <a:srgbClr val="000000">
                      <a:alpha val="43137"/>
                    </a:srgbClr>
                  </a:outerShdw>
                </a:effectLst>
                <a:latin typeface="Century Gothic" panose="020B0502020202020204" pitchFamily="34" charset="0"/>
              </a:rPr>
              <a:t>Prepoznavanje</a:t>
            </a:r>
            <a:r>
              <a:rPr lang="hr-HR" altLang="sr-Latn-RS" sz="2200" b="1" dirty="0">
                <a:latin typeface="Century Gothic" panose="020B0502020202020204" pitchFamily="34" charset="0"/>
              </a:rPr>
              <a:t> </a:t>
            </a:r>
            <a:r>
              <a:rPr lang="hr-HR" altLang="sr-Latn-RS" sz="2200" dirty="0">
                <a:latin typeface="Century Gothic" panose="020B0502020202020204" pitchFamily="34" charset="0"/>
              </a:rPr>
              <a:t>poznate osobe/objekta – </a:t>
            </a:r>
            <a:r>
              <a:rPr lang="hr-HR" altLang="sr-Latn-RS" sz="2200" i="1" dirty="0">
                <a:effectLst>
                  <a:outerShdw blurRad="38100" dist="38100" dir="2700000" algn="tl">
                    <a:srgbClr val="000000">
                      <a:alpha val="43137"/>
                    </a:srgbClr>
                  </a:outerShdw>
                </a:effectLst>
                <a:latin typeface="Century Gothic" panose="020B0502020202020204" pitchFamily="34" charset="0"/>
              </a:rPr>
              <a:t>rezolucija 130 pix/m </a:t>
            </a:r>
          </a:p>
          <a:p>
            <a:r>
              <a:rPr lang="hr-HR" altLang="sr-Latn-RS" sz="2200" dirty="0">
                <a:effectLst>
                  <a:outerShdw blurRad="38100" dist="38100" dir="2700000" algn="tl">
                    <a:srgbClr val="000000">
                      <a:alpha val="43137"/>
                    </a:srgbClr>
                  </a:outerShdw>
                </a:effectLst>
                <a:latin typeface="Century Gothic" panose="020B0502020202020204" pitchFamily="34" charset="0"/>
              </a:rPr>
              <a:t>Identifikacija</a:t>
            </a:r>
            <a:r>
              <a:rPr lang="hr-HR" altLang="sr-Latn-RS" sz="2200" dirty="0">
                <a:latin typeface="Century Gothic" panose="020B0502020202020204" pitchFamily="34" charset="0"/>
              </a:rPr>
              <a:t> nepoznate osobe/objekta – rezolucija 330 pix/m  </a:t>
            </a:r>
          </a:p>
          <a:p>
            <a:endParaRPr lang="hr-HR" altLang="sr-Latn-RS" dirty="0">
              <a:latin typeface="Century Gothic" panose="020B0502020202020204" pitchFamily="34" charset="0"/>
            </a:endParaRPr>
          </a:p>
        </p:txBody>
      </p:sp>
      <p:pic>
        <p:nvPicPr>
          <p:cNvPr id="4" name="Picture 3">
            <a:extLst>
              <a:ext uri="{FF2B5EF4-FFF2-40B4-BE49-F238E27FC236}">
                <a16:creationId xmlns:a16="http://schemas.microsoft.com/office/drawing/2014/main" id="{698EF7C8-BDEE-41B4-B771-B93A7DFD2C6E}"/>
              </a:ext>
            </a:extLst>
          </p:cNvPr>
          <p:cNvPicPr>
            <a:picLocks noChangeAspect="1"/>
          </p:cNvPicPr>
          <p:nvPr/>
        </p:nvPicPr>
        <p:blipFill>
          <a:blip r:embed="rId2"/>
          <a:stretch>
            <a:fillRect/>
          </a:stretch>
        </p:blipFill>
        <p:spPr>
          <a:xfrm>
            <a:off x="7176120" y="1844824"/>
            <a:ext cx="3240360" cy="2448272"/>
          </a:xfrm>
          <a:prstGeom prst="rect">
            <a:avLst/>
          </a:prstGeom>
        </p:spPr>
      </p:pic>
    </p:spTree>
    <p:extLst>
      <p:ext uri="{BB962C8B-B14F-4D97-AF65-F5344CB8AC3E}">
        <p14:creationId xmlns:p14="http://schemas.microsoft.com/office/powerpoint/2010/main" val="4016063445"/>
      </p:ext>
    </p:extLst>
  </p:cSld>
  <p:clrMapOvr>
    <a:masterClrMapping/>
  </p:clrMapOvr>
  <p:transition>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919288" y="476250"/>
            <a:ext cx="6635750" cy="1143000"/>
          </a:xfrm>
        </p:spPr>
        <p:txBody>
          <a:bodyPr/>
          <a:lstStyle/>
          <a:p>
            <a:r>
              <a:rPr lang="hr-HR" altLang="sr-Latn-RS" b="1" dirty="0">
                <a:latin typeface="Century Gothic" panose="020B0502020202020204" pitchFamily="34" charset="0"/>
              </a:rPr>
              <a:t>Zakonska regulativa u HR</a:t>
            </a:r>
          </a:p>
        </p:txBody>
      </p:sp>
      <p:sp>
        <p:nvSpPr>
          <p:cNvPr id="11267" name="Content Placeholder 2"/>
          <p:cNvSpPr>
            <a:spLocks noGrp="1"/>
          </p:cNvSpPr>
          <p:nvPr>
            <p:ph idx="1"/>
          </p:nvPr>
        </p:nvSpPr>
        <p:spPr>
          <a:xfrm>
            <a:off x="983432" y="1619250"/>
            <a:ext cx="5976169" cy="4762500"/>
          </a:xfrm>
        </p:spPr>
        <p:txBody>
          <a:bodyPr/>
          <a:lstStyle/>
          <a:p>
            <a:pPr>
              <a:buFont typeface="Wingdings" panose="05000000000000000000" pitchFamily="2" charset="2"/>
              <a:buChar char="ü"/>
            </a:pPr>
            <a:r>
              <a:rPr lang="hr-HR" altLang="sr-Latn-RS" sz="2800" b="1" dirty="0">
                <a:latin typeface="Century Gothic" panose="020B0502020202020204" pitchFamily="34" charset="0"/>
              </a:rPr>
              <a:t>Zakon o privatnoj zaštiti</a:t>
            </a:r>
            <a:r>
              <a:rPr lang="en-GB" altLang="sr-Latn-RS" sz="2800" b="1" dirty="0">
                <a:latin typeface="Century Gothic" panose="020B0502020202020204" pitchFamily="34" charset="0"/>
              </a:rPr>
              <a:t> (</a:t>
            </a:r>
            <a:r>
              <a:rPr lang="en-GB" altLang="sr-Latn-RS" sz="2800" b="1" dirty="0">
                <a:solidFill>
                  <a:srgbClr val="FF0000"/>
                </a:solidFill>
                <a:latin typeface="Century Gothic" panose="020B0502020202020204" pitchFamily="34" charset="0"/>
              </a:rPr>
              <a:t>NOVI</a:t>
            </a:r>
            <a:r>
              <a:rPr lang="en-GB" altLang="sr-Latn-RS" sz="2800" b="1" dirty="0">
                <a:latin typeface="Century Gothic" panose="020B0502020202020204" pitchFamily="34" charset="0"/>
              </a:rPr>
              <a:t>)</a:t>
            </a:r>
            <a:endParaRPr lang="hr-HR" altLang="sr-Latn-RS" sz="2800" b="1" dirty="0">
              <a:latin typeface="Century Gothic" panose="020B0502020202020204" pitchFamily="34" charset="0"/>
            </a:endParaRPr>
          </a:p>
          <a:p>
            <a:pPr marL="0" indent="0">
              <a:buNone/>
            </a:pPr>
            <a:endParaRPr lang="hr-HR" altLang="sr-Latn-RS" sz="2800" b="1" dirty="0">
              <a:latin typeface="Century Gothic" panose="020B0502020202020204" pitchFamily="34" charset="0"/>
            </a:endParaRPr>
          </a:p>
          <a:p>
            <a:pPr>
              <a:buFont typeface="Wingdings" panose="05000000000000000000" pitchFamily="2" charset="2"/>
              <a:buChar char="ü"/>
            </a:pPr>
            <a:r>
              <a:rPr lang="hr-HR" altLang="sr-Latn-RS" sz="2800" b="1" dirty="0">
                <a:latin typeface="Century Gothic" panose="020B0502020202020204" pitchFamily="34" charset="0"/>
              </a:rPr>
              <a:t>Pravilnik o uvjetima i načinu provedbe tehničke zaštite</a:t>
            </a:r>
          </a:p>
          <a:p>
            <a:pPr marL="0" indent="0">
              <a:buNone/>
            </a:pPr>
            <a:endParaRPr lang="hr-HR" altLang="sr-Latn-RS" sz="2800" b="1" dirty="0">
              <a:latin typeface="Century Gothic" panose="020B0502020202020204" pitchFamily="34" charset="0"/>
            </a:endParaRPr>
          </a:p>
          <a:p>
            <a:pPr>
              <a:buFont typeface="Wingdings" panose="05000000000000000000" pitchFamily="2" charset="2"/>
              <a:buChar char="ü"/>
            </a:pPr>
            <a:r>
              <a:rPr lang="pl-PL" altLang="sr-Latn-RS" sz="2800" b="1" dirty="0">
                <a:latin typeface="Century Gothic" panose="020B0502020202020204" pitchFamily="34" charset="0"/>
              </a:rPr>
              <a:t>Pravilnik o načinu i uvjetima </a:t>
            </a:r>
            <a:r>
              <a:rPr lang="hr-HR" altLang="sr-Latn-RS" sz="2800" b="1" dirty="0">
                <a:latin typeface="Century Gothic" panose="020B0502020202020204" pitchFamily="34" charset="0"/>
              </a:rPr>
              <a:t>obavljanja poslova privatne zaštite na javnim površinama</a:t>
            </a:r>
          </a:p>
        </p:txBody>
      </p:sp>
      <p:pic>
        <p:nvPicPr>
          <p:cNvPr id="1126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9600" y="2492375"/>
            <a:ext cx="28575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5764498"/>
      </p:ext>
    </p:extLst>
  </p:cSld>
  <p:clrMapOvr>
    <a:masterClrMapping/>
  </p:clrMapOvr>
  <p:transition>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1965EECA-7843-4576-B0CC-D69683BF84E5}"/>
              </a:ext>
            </a:extLst>
          </p:cNvPr>
          <p:cNvSpPr>
            <a:spLocks noGrp="1" noChangeArrowheads="1"/>
          </p:cNvSpPr>
          <p:nvPr>
            <p:ph type="title"/>
          </p:nvPr>
        </p:nvSpPr>
        <p:spPr>
          <a:xfrm>
            <a:off x="2279576" y="692696"/>
            <a:ext cx="7704088" cy="792088"/>
          </a:xfrm>
        </p:spPr>
        <p:txBody>
          <a:bodyPr/>
          <a:lstStyle/>
          <a:p>
            <a:pPr eaLnBrk="1" hangingPunct="1">
              <a:defRPr/>
            </a:pPr>
            <a:r>
              <a:rPr lang="en-US" altLang="x-none" sz="3400" b="1" dirty="0" err="1">
                <a:latin typeface="Century Gothic" panose="020B0502020202020204" pitchFamily="34" charset="0"/>
                <a:sym typeface="Calibri" charset="0"/>
              </a:rPr>
              <a:t>Regulativa</a:t>
            </a:r>
            <a:r>
              <a:rPr lang="en-US" altLang="x-none" sz="3400" b="1" dirty="0">
                <a:latin typeface="Century Gothic" panose="020B0502020202020204" pitchFamily="34" charset="0"/>
                <a:sym typeface="Calibri" charset="0"/>
              </a:rPr>
              <a:t> </a:t>
            </a:r>
            <a:r>
              <a:rPr lang="en-US" altLang="x-none" sz="3400" b="1" dirty="0" err="1">
                <a:latin typeface="Century Gothic" panose="020B0502020202020204" pitchFamily="34" charset="0"/>
                <a:sym typeface="Calibri" charset="0"/>
              </a:rPr>
              <a:t>sigurnosti</a:t>
            </a:r>
            <a:r>
              <a:rPr lang="en-US" altLang="x-none" sz="3400" b="1" dirty="0">
                <a:latin typeface="Century Gothic" panose="020B0502020202020204" pitchFamily="34" charset="0"/>
                <a:sym typeface="Calibri" charset="0"/>
              </a:rPr>
              <a:t> </a:t>
            </a:r>
            <a:r>
              <a:rPr lang="en-US" altLang="x-none" sz="3400" b="1" dirty="0" err="1">
                <a:latin typeface="Century Gothic" panose="020B0502020202020204" pitchFamily="34" charset="0"/>
                <a:sym typeface="Calibri" charset="0"/>
              </a:rPr>
              <a:t>javnog</a:t>
            </a:r>
            <a:r>
              <a:rPr lang="en-US" altLang="x-none" sz="3400" b="1" dirty="0">
                <a:latin typeface="Century Gothic" panose="020B0502020202020204" pitchFamily="34" charset="0"/>
                <a:sym typeface="Calibri" charset="0"/>
              </a:rPr>
              <a:t> </a:t>
            </a:r>
            <a:r>
              <a:rPr lang="en-US" altLang="x-none" sz="3400" b="1" dirty="0" err="1">
                <a:latin typeface="Century Gothic" panose="020B0502020202020204" pitchFamily="34" charset="0"/>
                <a:sym typeface="Calibri" charset="0"/>
              </a:rPr>
              <a:t>prostora</a:t>
            </a:r>
            <a:endParaRPr lang="en-US" altLang="x-none" sz="3400" b="1" dirty="0">
              <a:latin typeface="Century Gothic" panose="020B0502020202020204" pitchFamily="34" charset="0"/>
              <a:sym typeface="Calibri" charset="0"/>
            </a:endParaRPr>
          </a:p>
        </p:txBody>
      </p:sp>
      <p:sp>
        <p:nvSpPr>
          <p:cNvPr id="7170" name="Rectangle 2">
            <a:extLst>
              <a:ext uri="{FF2B5EF4-FFF2-40B4-BE49-F238E27FC236}">
                <a16:creationId xmlns:a16="http://schemas.microsoft.com/office/drawing/2014/main" id="{C299F116-EC5D-40EA-8245-5242D7311BA0}"/>
              </a:ext>
            </a:extLst>
          </p:cNvPr>
          <p:cNvSpPr>
            <a:spLocks noGrp="1" noChangeArrowheads="1"/>
          </p:cNvSpPr>
          <p:nvPr>
            <p:ph type="body" idx="1"/>
          </p:nvPr>
        </p:nvSpPr>
        <p:spPr>
          <a:xfrm>
            <a:off x="1991544" y="3127845"/>
            <a:ext cx="8590359" cy="3154823"/>
          </a:xfrm>
        </p:spPr>
        <p:txBody>
          <a:bodyPr/>
          <a:lstStyle/>
          <a:p>
            <a:pPr marL="625056" eaLnBrk="1" hangingPunct="1"/>
            <a:r>
              <a:rPr lang="en-US" altLang="sr-Latn-RS" sz="1828" dirty="0" err="1">
                <a:latin typeface="Century Gothic" panose="020B0502020202020204" pitchFamily="34" charset="0"/>
              </a:rPr>
              <a:t>Zakon</a:t>
            </a:r>
            <a:r>
              <a:rPr lang="en-US" altLang="sr-Latn-RS" sz="1828" dirty="0">
                <a:latin typeface="Century Gothic" panose="020B0502020202020204" pitchFamily="34" charset="0"/>
              </a:rPr>
              <a:t> o </a:t>
            </a:r>
            <a:r>
              <a:rPr lang="en-US" altLang="sr-Latn-RS" sz="1828" dirty="0" err="1">
                <a:latin typeface="Century Gothic" panose="020B0502020202020204" pitchFamily="34" charset="0"/>
              </a:rPr>
              <a:t>kritičnim</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infrastrukturama</a:t>
            </a:r>
            <a:r>
              <a:rPr lang="en-US" altLang="sr-Latn-RS" sz="1828" dirty="0">
                <a:latin typeface="Century Gothic" panose="020B0502020202020204" pitchFamily="34" charset="0"/>
              </a:rPr>
              <a:t> (NN 56/2013)</a:t>
            </a:r>
          </a:p>
          <a:p>
            <a:pPr marL="625056" eaLnBrk="1" hangingPunct="1"/>
            <a:r>
              <a:rPr lang="en-US" altLang="sr-Latn-RS" sz="1828" dirty="0" err="1">
                <a:latin typeface="Century Gothic" panose="020B0502020202020204" pitchFamily="34" charset="0"/>
              </a:rPr>
              <a:t>Pravilnik</a:t>
            </a:r>
            <a:r>
              <a:rPr lang="en-US" altLang="sr-Latn-RS" sz="1828" dirty="0">
                <a:latin typeface="Century Gothic" panose="020B0502020202020204" pitchFamily="34" charset="0"/>
              </a:rPr>
              <a:t> o </a:t>
            </a:r>
            <a:r>
              <a:rPr lang="en-US" altLang="sr-Latn-RS" sz="1828" dirty="0" err="1">
                <a:latin typeface="Century Gothic" panose="020B0502020202020204" pitchFamily="34" charset="0"/>
              </a:rPr>
              <a:t>metodologiji</a:t>
            </a:r>
            <a:r>
              <a:rPr lang="en-US" altLang="sr-Latn-RS" sz="1828" dirty="0">
                <a:latin typeface="Century Gothic" panose="020B0502020202020204" pitchFamily="34" charset="0"/>
              </a:rPr>
              <a:t> za </a:t>
            </a:r>
            <a:r>
              <a:rPr lang="en-US" altLang="sr-Latn-RS" sz="1828" dirty="0" err="1">
                <a:latin typeface="Century Gothic" panose="020B0502020202020204" pitchFamily="34" charset="0"/>
              </a:rPr>
              <a:t>izradu</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analize</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rizika</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poslovanja</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kritičnih</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infrastruktura</a:t>
            </a:r>
            <a:r>
              <a:rPr lang="en-US" altLang="sr-Latn-RS" sz="1828" dirty="0">
                <a:latin typeface="Century Gothic" panose="020B0502020202020204" pitchFamily="34" charset="0"/>
              </a:rPr>
              <a:t> (NN 128/2013)</a:t>
            </a:r>
          </a:p>
          <a:p>
            <a:pPr marL="625056" eaLnBrk="1" hangingPunct="1"/>
            <a:r>
              <a:rPr lang="en-US" altLang="sr-Latn-RS" sz="1828" dirty="0" err="1">
                <a:latin typeface="Century Gothic" panose="020B0502020202020204" pitchFamily="34" charset="0"/>
              </a:rPr>
              <a:t>Zakon</a:t>
            </a:r>
            <a:r>
              <a:rPr lang="en-US" altLang="sr-Latn-RS" sz="1828" dirty="0">
                <a:latin typeface="Century Gothic" panose="020B0502020202020204" pitchFamily="34" charset="0"/>
              </a:rPr>
              <a:t> o </a:t>
            </a:r>
            <a:r>
              <a:rPr lang="en-US" altLang="sr-Latn-RS" sz="1828" dirty="0" err="1">
                <a:latin typeface="Century Gothic" panose="020B0502020202020204" pitchFamily="34" charset="0"/>
              </a:rPr>
              <a:t>sprječavanju</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nereda</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na</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sportskim</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natjecanjima</a:t>
            </a:r>
            <a:r>
              <a:rPr lang="en-US" altLang="sr-Latn-RS" sz="1828" dirty="0">
                <a:latin typeface="Century Gothic" panose="020B0502020202020204" pitchFamily="34" charset="0"/>
              </a:rPr>
              <a:t> (NN 113/03, 43/09)</a:t>
            </a:r>
          </a:p>
          <a:p>
            <a:pPr marL="625056" eaLnBrk="1" hangingPunct="1"/>
            <a:r>
              <a:rPr lang="en-US" altLang="sr-Latn-RS" sz="1828" dirty="0" err="1">
                <a:latin typeface="Century Gothic" panose="020B0502020202020204" pitchFamily="34" charset="0"/>
              </a:rPr>
              <a:t>Pravilnik</a:t>
            </a:r>
            <a:r>
              <a:rPr lang="en-US" altLang="sr-Latn-RS" sz="1828" dirty="0">
                <a:latin typeface="Century Gothic" panose="020B0502020202020204" pitchFamily="34" charset="0"/>
              </a:rPr>
              <a:t> o </a:t>
            </a:r>
            <a:r>
              <a:rPr lang="en-US" altLang="sr-Latn-RS" sz="1828" dirty="0" err="1">
                <a:latin typeface="Century Gothic" panose="020B0502020202020204" pitchFamily="34" charset="0"/>
              </a:rPr>
              <a:t>sustavima</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bespilotnih</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zrakoplova</a:t>
            </a:r>
            <a:r>
              <a:rPr lang="en-US" altLang="sr-Latn-RS" sz="1828" dirty="0">
                <a:latin typeface="Century Gothic" panose="020B0502020202020204" pitchFamily="34" charset="0"/>
              </a:rPr>
              <a:t> (NN 49/15, 77/15)</a:t>
            </a:r>
          </a:p>
          <a:p>
            <a:pPr marL="625056" eaLnBrk="1" hangingPunct="1"/>
            <a:r>
              <a:rPr lang="en-US" altLang="sr-Latn-RS" sz="1828" dirty="0" err="1">
                <a:latin typeface="Century Gothic" panose="020B0502020202020204" pitchFamily="34" charset="0"/>
              </a:rPr>
              <a:t>Pravilnik</a:t>
            </a:r>
            <a:r>
              <a:rPr lang="en-US" altLang="sr-Latn-RS" sz="1828" dirty="0">
                <a:latin typeface="Century Gothic" panose="020B0502020202020204" pitchFamily="34" charset="0"/>
              </a:rPr>
              <a:t> o </a:t>
            </a:r>
            <a:r>
              <a:rPr lang="en-US" altLang="sr-Latn-RS" sz="1828" dirty="0" err="1">
                <a:latin typeface="Century Gothic" panose="020B0502020202020204" pitchFamily="34" charset="0"/>
              </a:rPr>
              <a:t>uvjetima</a:t>
            </a:r>
            <a:r>
              <a:rPr lang="en-US" altLang="sr-Latn-RS" sz="1828" dirty="0">
                <a:latin typeface="Century Gothic" panose="020B0502020202020204" pitchFamily="34" charset="0"/>
              </a:rPr>
              <a:t> za </a:t>
            </a:r>
            <a:r>
              <a:rPr lang="en-US" altLang="sr-Latn-RS" sz="1828" dirty="0" err="1">
                <a:latin typeface="Century Gothic" panose="020B0502020202020204" pitchFamily="34" charset="0"/>
              </a:rPr>
              <a:t>fizičke</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i</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pravne</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osobe</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radi</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dobivanja</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dopuštenja</a:t>
            </a:r>
            <a:r>
              <a:rPr lang="en-US" altLang="sr-Latn-RS" sz="1828" dirty="0">
                <a:latin typeface="Century Gothic" panose="020B0502020202020204" pitchFamily="34" charset="0"/>
              </a:rPr>
              <a:t> za </a:t>
            </a:r>
            <a:r>
              <a:rPr lang="en-US" altLang="sr-Latn-RS" sz="1828" dirty="0" err="1">
                <a:latin typeface="Century Gothic" panose="020B0502020202020204" pitchFamily="34" charset="0"/>
              </a:rPr>
              <a:t>obavljanje</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poslova</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na</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zaštiti</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i</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očuvanju</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kulturnih</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dobara</a:t>
            </a:r>
            <a:r>
              <a:rPr lang="en-US" altLang="sr-Latn-RS" sz="1828" dirty="0">
                <a:latin typeface="Century Gothic" panose="020B0502020202020204" pitchFamily="34" charset="0"/>
              </a:rPr>
              <a:t> (NN 74/2003)</a:t>
            </a:r>
          </a:p>
          <a:p>
            <a:pPr marL="625056" eaLnBrk="1" hangingPunct="1"/>
            <a:r>
              <a:rPr lang="en-US" altLang="sr-Latn-RS" sz="1828" dirty="0" err="1">
                <a:latin typeface="Century Gothic" panose="020B0502020202020204" pitchFamily="34" charset="0"/>
              </a:rPr>
              <a:t>Pravilnik</a:t>
            </a:r>
            <a:r>
              <a:rPr lang="en-US" altLang="sr-Latn-RS" sz="1828" dirty="0">
                <a:latin typeface="Century Gothic" panose="020B0502020202020204" pitchFamily="34" charset="0"/>
              </a:rPr>
              <a:t> o </a:t>
            </a:r>
            <a:r>
              <a:rPr lang="en-US" altLang="sr-Latn-RS" sz="1828" dirty="0" err="1">
                <a:latin typeface="Century Gothic" panose="020B0502020202020204" pitchFamily="34" charset="0"/>
              </a:rPr>
              <a:t>zaštiti</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knjižnične</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građe</a:t>
            </a:r>
            <a:r>
              <a:rPr lang="en-US" altLang="sr-Latn-RS" sz="1828" dirty="0">
                <a:latin typeface="Century Gothic" panose="020B0502020202020204" pitchFamily="34" charset="0"/>
              </a:rPr>
              <a:t> (NN 52/2005)</a:t>
            </a:r>
          </a:p>
        </p:txBody>
      </p:sp>
      <p:sp>
        <p:nvSpPr>
          <p:cNvPr id="7172" name="Rectangle 3">
            <a:extLst>
              <a:ext uri="{FF2B5EF4-FFF2-40B4-BE49-F238E27FC236}">
                <a16:creationId xmlns:a16="http://schemas.microsoft.com/office/drawing/2014/main" id="{1570811B-19A9-4257-BFF6-0B9F58DC1A70}"/>
              </a:ext>
            </a:extLst>
          </p:cNvPr>
          <p:cNvSpPr>
            <a:spLocks/>
          </p:cNvSpPr>
          <p:nvPr/>
        </p:nvSpPr>
        <p:spPr bwMode="auto">
          <a:xfrm>
            <a:off x="1991545" y="1659569"/>
            <a:ext cx="8590359" cy="1293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marL="571500" indent="-571500">
              <a:spcBef>
                <a:spcPts val="2400"/>
              </a:spcBef>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1pPr>
            <a:lvl2pPr marL="1282700" indent="-571500">
              <a:spcBef>
                <a:spcPts val="2400"/>
              </a:spcBef>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2pPr>
            <a:lvl3pPr marL="1727200" indent="-571500">
              <a:spcBef>
                <a:spcPts val="2400"/>
              </a:spcBef>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3pPr>
            <a:lvl4pPr marL="2171700" indent="-571500">
              <a:spcBef>
                <a:spcPts val="2400"/>
              </a:spcBef>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4pPr>
            <a:lvl5pPr marL="2616200" indent="-571500">
              <a:spcBef>
                <a:spcPts val="2400"/>
              </a:spcBef>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5pPr>
            <a:lvl6pPr marL="3073400" indent="-571500" eaLnBrk="0" fontAlgn="base" hangingPunct="0">
              <a:spcBef>
                <a:spcPts val="2400"/>
              </a:spcBef>
              <a:spcAft>
                <a:spcPct val="0"/>
              </a:spcAft>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6pPr>
            <a:lvl7pPr marL="3530600" indent="-571500" eaLnBrk="0" fontAlgn="base" hangingPunct="0">
              <a:spcBef>
                <a:spcPts val="2400"/>
              </a:spcBef>
              <a:spcAft>
                <a:spcPct val="0"/>
              </a:spcAft>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7pPr>
            <a:lvl8pPr marL="3987800" indent="-571500" eaLnBrk="0" fontAlgn="base" hangingPunct="0">
              <a:spcBef>
                <a:spcPts val="2400"/>
              </a:spcBef>
              <a:spcAft>
                <a:spcPct val="0"/>
              </a:spcAft>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8pPr>
            <a:lvl9pPr marL="4445000" indent="-571500" eaLnBrk="0" fontAlgn="base" hangingPunct="0">
              <a:spcBef>
                <a:spcPts val="2400"/>
              </a:spcBef>
              <a:spcAft>
                <a:spcPct val="0"/>
              </a:spcAft>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9pPr>
          </a:lstStyle>
          <a:p>
            <a:pPr eaLnBrk="1" hangingPunct="1">
              <a:spcBef>
                <a:spcPct val="0"/>
              </a:spcBef>
            </a:pPr>
            <a:r>
              <a:rPr lang="en-US" altLang="sr-Latn-RS" sz="2200" dirty="0" err="1">
                <a:latin typeface="Century Gothic" panose="020B0502020202020204" pitchFamily="34" charset="0"/>
                <a:cs typeface="Calibri" panose="020F0502020204030204" pitchFamily="34" charset="0"/>
              </a:rPr>
              <a:t>Pravilnik</a:t>
            </a:r>
            <a:r>
              <a:rPr lang="en-US" altLang="sr-Latn-RS" sz="2200" dirty="0">
                <a:latin typeface="Century Gothic" panose="020B0502020202020204" pitchFamily="34" charset="0"/>
                <a:cs typeface="Calibri" panose="020F0502020204030204" pitchFamily="34" charset="0"/>
              </a:rPr>
              <a:t> o </a:t>
            </a:r>
            <a:r>
              <a:rPr lang="en-US" altLang="sr-Latn-RS" sz="2200" dirty="0" err="1">
                <a:latin typeface="Century Gothic" panose="020B0502020202020204" pitchFamily="34" charset="0"/>
                <a:cs typeface="Calibri" panose="020F0502020204030204" pitchFamily="34" charset="0"/>
              </a:rPr>
              <a:t>načinu</a:t>
            </a:r>
            <a:r>
              <a:rPr lang="en-US" altLang="sr-Latn-RS" sz="2200" dirty="0">
                <a:latin typeface="Century Gothic" panose="020B0502020202020204" pitchFamily="34" charset="0"/>
                <a:cs typeface="Calibri" panose="020F0502020204030204" pitchFamily="34" charset="0"/>
              </a:rPr>
              <a:t> </a:t>
            </a:r>
            <a:r>
              <a:rPr lang="en-US" altLang="sr-Latn-RS" sz="2200" dirty="0" err="1">
                <a:latin typeface="Century Gothic" panose="020B0502020202020204" pitchFamily="34" charset="0"/>
                <a:cs typeface="Calibri" panose="020F0502020204030204" pitchFamily="34" charset="0"/>
              </a:rPr>
              <a:t>i</a:t>
            </a:r>
            <a:r>
              <a:rPr lang="en-US" altLang="sr-Latn-RS" sz="2200" dirty="0">
                <a:latin typeface="Century Gothic" panose="020B0502020202020204" pitchFamily="34" charset="0"/>
                <a:cs typeface="Calibri" panose="020F0502020204030204" pitchFamily="34" charset="0"/>
              </a:rPr>
              <a:t> </a:t>
            </a:r>
            <a:r>
              <a:rPr lang="en-US" altLang="sr-Latn-RS" sz="2200" dirty="0" err="1">
                <a:latin typeface="Century Gothic" panose="020B0502020202020204" pitchFamily="34" charset="0"/>
                <a:cs typeface="Calibri" panose="020F0502020204030204" pitchFamily="34" charset="0"/>
              </a:rPr>
              <a:t>uvjetima</a:t>
            </a:r>
            <a:r>
              <a:rPr lang="en-US" altLang="sr-Latn-RS" sz="2200" dirty="0">
                <a:latin typeface="Century Gothic" panose="020B0502020202020204" pitchFamily="34" charset="0"/>
                <a:cs typeface="Calibri" panose="020F0502020204030204" pitchFamily="34" charset="0"/>
              </a:rPr>
              <a:t> </a:t>
            </a:r>
            <a:r>
              <a:rPr lang="en-US" altLang="sr-Latn-RS" sz="2200" dirty="0" err="1">
                <a:latin typeface="Century Gothic" panose="020B0502020202020204" pitchFamily="34" charset="0"/>
                <a:cs typeface="Calibri" panose="020F0502020204030204" pitchFamily="34" charset="0"/>
              </a:rPr>
              <a:t>obavljanja</a:t>
            </a:r>
            <a:r>
              <a:rPr lang="en-US" altLang="sr-Latn-RS" sz="2200" dirty="0">
                <a:latin typeface="Century Gothic" panose="020B0502020202020204" pitchFamily="34" charset="0"/>
                <a:cs typeface="Calibri" panose="020F0502020204030204" pitchFamily="34" charset="0"/>
              </a:rPr>
              <a:t> </a:t>
            </a:r>
            <a:r>
              <a:rPr lang="en-US" altLang="sr-Latn-RS" sz="2200" dirty="0" err="1">
                <a:latin typeface="Century Gothic" panose="020B0502020202020204" pitchFamily="34" charset="0"/>
                <a:cs typeface="Calibri" panose="020F0502020204030204" pitchFamily="34" charset="0"/>
              </a:rPr>
              <a:t>poslova</a:t>
            </a:r>
            <a:r>
              <a:rPr lang="en-US" altLang="sr-Latn-RS" sz="2200" dirty="0">
                <a:latin typeface="Century Gothic" panose="020B0502020202020204" pitchFamily="34" charset="0"/>
                <a:cs typeface="Calibri" panose="020F0502020204030204" pitchFamily="34" charset="0"/>
              </a:rPr>
              <a:t> </a:t>
            </a:r>
            <a:r>
              <a:rPr lang="en-US" altLang="sr-Latn-RS" sz="2200" dirty="0" err="1">
                <a:latin typeface="Century Gothic" panose="020B0502020202020204" pitchFamily="34" charset="0"/>
                <a:cs typeface="Calibri" panose="020F0502020204030204" pitchFamily="34" charset="0"/>
              </a:rPr>
              <a:t>privatne</a:t>
            </a:r>
            <a:r>
              <a:rPr lang="en-US" altLang="sr-Latn-RS" sz="2200" dirty="0">
                <a:latin typeface="Century Gothic" panose="020B0502020202020204" pitchFamily="34" charset="0"/>
                <a:cs typeface="Calibri" panose="020F0502020204030204" pitchFamily="34" charset="0"/>
              </a:rPr>
              <a:t> </a:t>
            </a:r>
            <a:r>
              <a:rPr lang="en-US" altLang="sr-Latn-RS" sz="2200" dirty="0" err="1">
                <a:latin typeface="Century Gothic" panose="020B0502020202020204" pitchFamily="34" charset="0"/>
                <a:cs typeface="Calibri" panose="020F0502020204030204" pitchFamily="34" charset="0"/>
              </a:rPr>
              <a:t>zaštite</a:t>
            </a:r>
            <a:r>
              <a:rPr lang="en-US" altLang="sr-Latn-RS" sz="2200" dirty="0">
                <a:latin typeface="Century Gothic" panose="020B0502020202020204" pitchFamily="34" charset="0"/>
                <a:cs typeface="Calibri" panose="020F0502020204030204" pitchFamily="34" charset="0"/>
              </a:rPr>
              <a:t> </a:t>
            </a:r>
            <a:r>
              <a:rPr lang="en-US" altLang="sr-Latn-RS" sz="2200" dirty="0" err="1">
                <a:latin typeface="Century Gothic" panose="020B0502020202020204" pitchFamily="34" charset="0"/>
                <a:cs typeface="Calibri" panose="020F0502020204030204" pitchFamily="34" charset="0"/>
              </a:rPr>
              <a:t>na</a:t>
            </a:r>
            <a:r>
              <a:rPr lang="en-US" altLang="sr-Latn-RS" sz="2200" dirty="0">
                <a:latin typeface="Century Gothic" panose="020B0502020202020204" pitchFamily="34" charset="0"/>
                <a:cs typeface="Calibri" panose="020F0502020204030204" pitchFamily="34" charset="0"/>
              </a:rPr>
              <a:t> </a:t>
            </a:r>
            <a:r>
              <a:rPr lang="en-US" altLang="sr-Latn-RS" sz="2200" dirty="0" err="1">
                <a:latin typeface="Century Gothic" panose="020B0502020202020204" pitchFamily="34" charset="0"/>
                <a:cs typeface="Calibri" panose="020F0502020204030204" pitchFamily="34" charset="0"/>
              </a:rPr>
              <a:t>javnim</a:t>
            </a:r>
            <a:r>
              <a:rPr lang="en-US" altLang="sr-Latn-RS" sz="2200" dirty="0">
                <a:latin typeface="Century Gothic" panose="020B0502020202020204" pitchFamily="34" charset="0"/>
                <a:cs typeface="Calibri" panose="020F0502020204030204" pitchFamily="34" charset="0"/>
              </a:rPr>
              <a:t> </a:t>
            </a:r>
            <a:r>
              <a:rPr lang="en-US" altLang="sr-Latn-RS" sz="2200" dirty="0" err="1">
                <a:latin typeface="Century Gothic" panose="020B0502020202020204" pitchFamily="34" charset="0"/>
                <a:cs typeface="Calibri" panose="020F0502020204030204" pitchFamily="34" charset="0"/>
              </a:rPr>
              <a:t>površinama</a:t>
            </a:r>
            <a:r>
              <a:rPr lang="en-US" altLang="sr-Latn-RS" sz="2200" dirty="0">
                <a:latin typeface="Century Gothic" panose="020B0502020202020204" pitchFamily="34" charset="0"/>
                <a:cs typeface="Calibri" panose="020F0502020204030204" pitchFamily="34" charset="0"/>
              </a:rPr>
              <a:t> (NN 36/2012)</a:t>
            </a:r>
          </a:p>
          <a:p>
            <a:pPr eaLnBrk="1" hangingPunct="1">
              <a:spcBef>
                <a:spcPct val="0"/>
              </a:spcBef>
            </a:pPr>
            <a:r>
              <a:rPr lang="en-US" altLang="sr-Latn-RS" sz="2200" dirty="0" err="1">
                <a:latin typeface="Century Gothic" panose="020B0502020202020204" pitchFamily="34" charset="0"/>
                <a:cs typeface="Calibri" panose="020F0502020204030204" pitchFamily="34" charset="0"/>
              </a:rPr>
              <a:t>Opća</a:t>
            </a:r>
            <a:r>
              <a:rPr lang="en-US" altLang="sr-Latn-RS" sz="2200" dirty="0">
                <a:latin typeface="Century Gothic" panose="020B0502020202020204" pitchFamily="34" charset="0"/>
                <a:cs typeface="Calibri" panose="020F0502020204030204" pitchFamily="34" charset="0"/>
              </a:rPr>
              <a:t> </a:t>
            </a:r>
            <a:r>
              <a:rPr lang="en-US" altLang="sr-Latn-RS" sz="2200" dirty="0" err="1">
                <a:latin typeface="Century Gothic" panose="020B0502020202020204" pitchFamily="34" charset="0"/>
                <a:cs typeface="Calibri" panose="020F0502020204030204" pitchFamily="34" charset="0"/>
              </a:rPr>
              <a:t>uredba</a:t>
            </a:r>
            <a:r>
              <a:rPr lang="en-US" altLang="sr-Latn-RS" sz="2200" dirty="0">
                <a:latin typeface="Century Gothic" panose="020B0502020202020204" pitchFamily="34" charset="0"/>
                <a:cs typeface="Calibri" panose="020F0502020204030204" pitchFamily="34" charset="0"/>
              </a:rPr>
              <a:t> o </a:t>
            </a:r>
            <a:r>
              <a:rPr lang="en-US" altLang="sr-Latn-RS" sz="2200" dirty="0" err="1">
                <a:latin typeface="Century Gothic" panose="020B0502020202020204" pitchFamily="34" charset="0"/>
                <a:cs typeface="Calibri" panose="020F0502020204030204" pitchFamily="34" charset="0"/>
              </a:rPr>
              <a:t>zaštiti</a:t>
            </a:r>
            <a:r>
              <a:rPr lang="en-US" altLang="sr-Latn-RS" sz="2200" dirty="0">
                <a:latin typeface="Century Gothic" panose="020B0502020202020204" pitchFamily="34" charset="0"/>
                <a:cs typeface="Calibri" panose="020F0502020204030204" pitchFamily="34" charset="0"/>
              </a:rPr>
              <a:t> </a:t>
            </a:r>
            <a:r>
              <a:rPr lang="en-US" altLang="sr-Latn-RS" sz="2200" dirty="0" err="1">
                <a:latin typeface="Century Gothic" panose="020B0502020202020204" pitchFamily="34" charset="0"/>
                <a:cs typeface="Calibri" panose="020F0502020204030204" pitchFamily="34" charset="0"/>
              </a:rPr>
              <a:t>podataka</a:t>
            </a:r>
            <a:r>
              <a:rPr lang="en-US" altLang="sr-Latn-RS" sz="2200" dirty="0">
                <a:latin typeface="Century Gothic" panose="020B0502020202020204" pitchFamily="34" charset="0"/>
                <a:cs typeface="Calibri" panose="020F0502020204030204" pitchFamily="34" charset="0"/>
              </a:rPr>
              <a:t> - General Data Protection Regulation (</a:t>
            </a:r>
            <a:r>
              <a:rPr lang="en-US" altLang="sr-Latn-RS" sz="2200" dirty="0" err="1">
                <a:latin typeface="Century Gothic" panose="020B0502020202020204" pitchFamily="34" charset="0"/>
                <a:cs typeface="Calibri" panose="020F0502020204030204" pitchFamily="34" charset="0"/>
              </a:rPr>
              <a:t>Uredba</a:t>
            </a:r>
            <a:r>
              <a:rPr lang="en-US" altLang="sr-Latn-RS" sz="2200" dirty="0">
                <a:latin typeface="Century Gothic" panose="020B0502020202020204" pitchFamily="34" charset="0"/>
                <a:cs typeface="Calibri" panose="020F0502020204030204" pitchFamily="34" charset="0"/>
              </a:rPr>
              <a:t> 2016/679, SL EU 4. </a:t>
            </a:r>
            <a:r>
              <a:rPr lang="en-US" altLang="sr-Latn-RS" sz="2200" dirty="0" err="1">
                <a:latin typeface="Century Gothic" panose="020B0502020202020204" pitchFamily="34" charset="0"/>
                <a:cs typeface="Calibri" panose="020F0502020204030204" pitchFamily="34" charset="0"/>
              </a:rPr>
              <a:t>svibnja</a:t>
            </a:r>
            <a:r>
              <a:rPr lang="en-US" altLang="sr-Latn-RS" sz="2200" dirty="0">
                <a:latin typeface="Century Gothic" panose="020B0502020202020204" pitchFamily="34" charset="0"/>
                <a:cs typeface="Calibri" panose="020F0502020204030204" pitchFamily="34" charset="0"/>
              </a:rPr>
              <a:t> 2016.)</a:t>
            </a:r>
          </a:p>
        </p:txBody>
      </p:sp>
    </p:spTree>
    <p:extLst>
      <p:ext uri="{BB962C8B-B14F-4D97-AF65-F5344CB8AC3E}">
        <p14:creationId xmlns:p14="http://schemas.microsoft.com/office/powerpoint/2010/main" val="23387511"/>
      </p:ext>
    </p:extLst>
  </p:cSld>
  <p:clrMapOvr>
    <a:masterClrMapping/>
  </p:clrMapOvr>
  <p:transition>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EBF3F93A-E4B4-48D9-A768-0BC2F4F31193}"/>
              </a:ext>
            </a:extLst>
          </p:cNvPr>
          <p:cNvSpPr>
            <a:spLocks noGrp="1" noChangeArrowheads="1"/>
          </p:cNvSpPr>
          <p:nvPr>
            <p:ph type="title"/>
          </p:nvPr>
        </p:nvSpPr>
        <p:spPr>
          <a:xfrm>
            <a:off x="3359697" y="551808"/>
            <a:ext cx="5926435" cy="687586"/>
          </a:xfrm>
        </p:spPr>
        <p:txBody>
          <a:bodyPr/>
          <a:lstStyle/>
          <a:p>
            <a:pPr eaLnBrk="1" hangingPunct="1"/>
            <a:r>
              <a:rPr lang="en-US" altLang="sr-Latn-RS" sz="3200" b="1" dirty="0" err="1">
                <a:latin typeface="Century Gothic" panose="020B0502020202020204" pitchFamily="34" charset="0"/>
              </a:rPr>
              <a:t>Što</a:t>
            </a:r>
            <a:r>
              <a:rPr lang="en-US" altLang="sr-Latn-RS" sz="3200" b="1" dirty="0">
                <a:latin typeface="Century Gothic" panose="020B0502020202020204" pitchFamily="34" charset="0"/>
              </a:rPr>
              <a:t> je “JAVNA POVRŠINA”?</a:t>
            </a:r>
          </a:p>
        </p:txBody>
      </p:sp>
      <p:sp>
        <p:nvSpPr>
          <p:cNvPr id="9218" name="Rectangle 2">
            <a:extLst>
              <a:ext uri="{FF2B5EF4-FFF2-40B4-BE49-F238E27FC236}">
                <a16:creationId xmlns:a16="http://schemas.microsoft.com/office/drawing/2014/main" id="{0C6D9487-2F44-432A-8C0C-5F017924F99C}"/>
              </a:ext>
            </a:extLst>
          </p:cNvPr>
          <p:cNvSpPr>
            <a:spLocks noGrp="1" noChangeArrowheads="1"/>
          </p:cNvSpPr>
          <p:nvPr>
            <p:ph type="body" idx="1"/>
          </p:nvPr>
        </p:nvSpPr>
        <p:spPr>
          <a:xfrm>
            <a:off x="1693665" y="1340769"/>
            <a:ext cx="8590359" cy="5258271"/>
          </a:xfrm>
        </p:spPr>
        <p:txBody>
          <a:bodyPr/>
          <a:lstStyle/>
          <a:p>
            <a:pPr marL="625056" eaLnBrk="1" hangingPunct="1"/>
            <a:r>
              <a:rPr lang="en-US" altLang="sr-Latn-RS" dirty="0">
                <a:latin typeface="Century Gothic" panose="020B0502020202020204" pitchFamily="34" charset="0"/>
              </a:rPr>
              <a:t>SVAKA </a:t>
            </a:r>
            <a:r>
              <a:rPr lang="en-US" altLang="sr-Latn-RS" dirty="0" err="1">
                <a:latin typeface="Century Gothic" panose="020B0502020202020204" pitchFamily="34" charset="0"/>
              </a:rPr>
              <a:t>površina</a:t>
            </a:r>
            <a:r>
              <a:rPr lang="en-US" altLang="sr-Latn-RS" dirty="0">
                <a:latin typeface="Century Gothic" panose="020B0502020202020204" pitchFamily="34" charset="0"/>
              </a:rPr>
              <a:t> </a:t>
            </a:r>
            <a:r>
              <a:rPr lang="en-US" altLang="sr-Latn-RS" dirty="0" err="1">
                <a:latin typeface="Century Gothic" panose="020B0502020202020204" pitchFamily="34" charset="0"/>
              </a:rPr>
              <a:t>javne</a:t>
            </a:r>
            <a:r>
              <a:rPr lang="en-US" altLang="sr-Latn-RS" dirty="0">
                <a:latin typeface="Century Gothic" panose="020B0502020202020204" pitchFamily="34" charset="0"/>
              </a:rPr>
              <a:t> </a:t>
            </a:r>
            <a:r>
              <a:rPr lang="en-US" altLang="sr-Latn-RS" dirty="0" err="1">
                <a:latin typeface="Century Gothic" panose="020B0502020202020204" pitchFamily="34" charset="0"/>
              </a:rPr>
              <a:t>namjene</a:t>
            </a:r>
            <a:r>
              <a:rPr lang="en-US" altLang="sr-Latn-RS" dirty="0">
                <a:latin typeface="Century Gothic" panose="020B0502020202020204" pitchFamily="34" charset="0"/>
              </a:rPr>
              <a:t> </a:t>
            </a:r>
            <a:r>
              <a:rPr lang="en-US" altLang="sr-Latn-RS" dirty="0" err="1">
                <a:latin typeface="Century Gothic" panose="020B0502020202020204" pitchFamily="34" charset="0"/>
              </a:rPr>
              <a:t>čije</a:t>
            </a:r>
            <a:r>
              <a:rPr lang="en-US" altLang="sr-Latn-RS" dirty="0">
                <a:latin typeface="Century Gothic" panose="020B0502020202020204" pitchFamily="34" charset="0"/>
              </a:rPr>
              <a:t> je </a:t>
            </a:r>
            <a:r>
              <a:rPr lang="en-US" altLang="sr-Latn-RS" dirty="0" err="1">
                <a:latin typeface="Century Gothic" panose="020B0502020202020204" pitchFamily="34" charset="0"/>
              </a:rPr>
              <a:t>korištenje</a:t>
            </a:r>
            <a:r>
              <a:rPr lang="en-US" altLang="sr-Latn-RS" dirty="0">
                <a:latin typeface="Century Gothic" panose="020B0502020202020204" pitchFamily="34" charset="0"/>
              </a:rPr>
              <a:t> </a:t>
            </a:r>
            <a:r>
              <a:rPr lang="en-US" altLang="sr-Latn-RS" dirty="0" err="1">
                <a:latin typeface="Century Gothic" panose="020B0502020202020204" pitchFamily="34" charset="0"/>
              </a:rPr>
              <a:t>namijenjeno</a:t>
            </a:r>
            <a:r>
              <a:rPr lang="en-US" altLang="sr-Latn-RS" dirty="0">
                <a:latin typeface="Century Gothic" panose="020B0502020202020204" pitchFamily="34" charset="0"/>
              </a:rPr>
              <a:t> </a:t>
            </a:r>
            <a:r>
              <a:rPr lang="en-US" altLang="sr-Latn-RS" dirty="0" err="1">
                <a:latin typeface="Century Gothic" panose="020B0502020202020204" pitchFamily="34" charset="0"/>
              </a:rPr>
              <a:t>svima</a:t>
            </a:r>
            <a:r>
              <a:rPr lang="en-US" altLang="sr-Latn-RS" dirty="0">
                <a:latin typeface="Century Gothic" panose="020B0502020202020204" pitchFamily="34" charset="0"/>
              </a:rPr>
              <a:t> </a:t>
            </a:r>
            <a:r>
              <a:rPr lang="en-US" altLang="sr-Latn-RS" dirty="0" err="1">
                <a:latin typeface="Century Gothic" panose="020B0502020202020204" pitchFamily="34" charset="0"/>
              </a:rPr>
              <a:t>i</a:t>
            </a:r>
            <a:r>
              <a:rPr lang="en-US" altLang="sr-Latn-RS" dirty="0">
                <a:latin typeface="Century Gothic" panose="020B0502020202020204" pitchFamily="34" charset="0"/>
              </a:rPr>
              <a:t> pod </a:t>
            </a:r>
            <a:r>
              <a:rPr lang="en-US" altLang="sr-Latn-RS" dirty="0" err="1">
                <a:latin typeface="Century Gothic" panose="020B0502020202020204" pitchFamily="34" charset="0"/>
              </a:rPr>
              <a:t>jednakim</a:t>
            </a:r>
            <a:r>
              <a:rPr lang="en-US" altLang="sr-Latn-RS" dirty="0">
                <a:latin typeface="Century Gothic" panose="020B0502020202020204" pitchFamily="34" charset="0"/>
              </a:rPr>
              <a:t> </a:t>
            </a:r>
            <a:r>
              <a:rPr lang="en-US" altLang="sr-Latn-RS" dirty="0" err="1">
                <a:latin typeface="Century Gothic" panose="020B0502020202020204" pitchFamily="34" charset="0"/>
              </a:rPr>
              <a:t>uvjetima</a:t>
            </a:r>
            <a:endParaRPr lang="en-US" altLang="sr-Latn-RS" dirty="0">
              <a:latin typeface="Century Gothic" panose="020B0502020202020204" pitchFamily="34" charset="0"/>
            </a:endParaRPr>
          </a:p>
          <a:p>
            <a:pPr marL="937584" lvl="1" eaLnBrk="1" hangingPunct="1">
              <a:spcBef>
                <a:spcPct val="0"/>
              </a:spcBef>
            </a:pPr>
            <a:r>
              <a:rPr lang="en-US" altLang="sr-Latn-RS" sz="1758" dirty="0" err="1">
                <a:latin typeface="Century Gothic" panose="020B0502020202020204" pitchFamily="34" charset="0"/>
              </a:rPr>
              <a:t>javne</a:t>
            </a:r>
            <a:r>
              <a:rPr lang="en-US" altLang="sr-Latn-RS" sz="1758" dirty="0">
                <a:latin typeface="Century Gothic" panose="020B0502020202020204" pitchFamily="34" charset="0"/>
              </a:rPr>
              <a:t> </a:t>
            </a:r>
            <a:r>
              <a:rPr lang="en-US" altLang="sr-Latn-RS" sz="1758" dirty="0" err="1">
                <a:latin typeface="Century Gothic" panose="020B0502020202020204" pitchFamily="34" charset="0"/>
              </a:rPr>
              <a:t>zelene</a:t>
            </a:r>
            <a:r>
              <a:rPr lang="en-US" altLang="sr-Latn-RS" sz="1758" dirty="0">
                <a:latin typeface="Century Gothic" panose="020B0502020202020204" pitchFamily="34" charset="0"/>
              </a:rPr>
              <a:t> </a:t>
            </a:r>
            <a:r>
              <a:rPr lang="en-US" altLang="sr-Latn-RS" sz="1758" dirty="0" err="1">
                <a:latin typeface="Century Gothic" panose="020B0502020202020204" pitchFamily="34" charset="0"/>
              </a:rPr>
              <a:t>površine</a:t>
            </a:r>
            <a:endParaRPr lang="en-US" altLang="sr-Latn-RS" sz="1758" dirty="0">
              <a:latin typeface="Century Gothic" panose="020B0502020202020204" pitchFamily="34" charset="0"/>
            </a:endParaRPr>
          </a:p>
          <a:p>
            <a:pPr marL="937584" lvl="1" eaLnBrk="1" hangingPunct="1">
              <a:spcBef>
                <a:spcPct val="0"/>
              </a:spcBef>
            </a:pPr>
            <a:r>
              <a:rPr lang="en-US" altLang="sr-Latn-RS" sz="1758" dirty="0" err="1">
                <a:latin typeface="Century Gothic" panose="020B0502020202020204" pitchFamily="34" charset="0"/>
              </a:rPr>
              <a:t>pješačke</a:t>
            </a:r>
            <a:r>
              <a:rPr lang="en-US" altLang="sr-Latn-RS" sz="1758" dirty="0">
                <a:latin typeface="Century Gothic" panose="020B0502020202020204" pitchFamily="34" charset="0"/>
              </a:rPr>
              <a:t> </a:t>
            </a:r>
            <a:r>
              <a:rPr lang="en-US" altLang="sr-Latn-RS" sz="1758" dirty="0" err="1">
                <a:latin typeface="Century Gothic" panose="020B0502020202020204" pitchFamily="34" charset="0"/>
              </a:rPr>
              <a:t>staze</a:t>
            </a:r>
            <a:endParaRPr lang="en-US" altLang="sr-Latn-RS" sz="1758" dirty="0">
              <a:latin typeface="Century Gothic" panose="020B0502020202020204" pitchFamily="34" charset="0"/>
            </a:endParaRPr>
          </a:p>
          <a:p>
            <a:pPr marL="937584" lvl="1" eaLnBrk="1" hangingPunct="1">
              <a:spcBef>
                <a:spcPct val="0"/>
              </a:spcBef>
            </a:pPr>
            <a:r>
              <a:rPr lang="en-US" altLang="sr-Latn-RS" sz="1758" dirty="0" err="1">
                <a:latin typeface="Century Gothic" panose="020B0502020202020204" pitchFamily="34" charset="0"/>
              </a:rPr>
              <a:t>pješačke</a:t>
            </a:r>
            <a:r>
              <a:rPr lang="en-US" altLang="sr-Latn-RS" sz="1758" dirty="0">
                <a:latin typeface="Century Gothic" panose="020B0502020202020204" pitchFamily="34" charset="0"/>
              </a:rPr>
              <a:t> zone</a:t>
            </a:r>
          </a:p>
          <a:p>
            <a:pPr marL="937584" lvl="1" eaLnBrk="1" hangingPunct="1">
              <a:spcBef>
                <a:spcPct val="0"/>
              </a:spcBef>
            </a:pPr>
            <a:r>
              <a:rPr lang="en-US" altLang="sr-Latn-RS" sz="1758" dirty="0" err="1">
                <a:latin typeface="Century Gothic" panose="020B0502020202020204" pitchFamily="34" charset="0"/>
              </a:rPr>
              <a:t>otvoreni</a:t>
            </a:r>
            <a:r>
              <a:rPr lang="en-US" altLang="sr-Latn-RS" sz="1758" dirty="0">
                <a:latin typeface="Century Gothic" panose="020B0502020202020204" pitchFamily="34" charset="0"/>
              </a:rPr>
              <a:t> </a:t>
            </a:r>
            <a:r>
              <a:rPr lang="en-US" altLang="sr-Latn-RS" sz="1758" dirty="0" err="1">
                <a:latin typeface="Century Gothic" panose="020B0502020202020204" pitchFamily="34" charset="0"/>
              </a:rPr>
              <a:t>odvodni</a:t>
            </a:r>
            <a:r>
              <a:rPr lang="en-US" altLang="sr-Latn-RS" sz="1758" dirty="0">
                <a:latin typeface="Century Gothic" panose="020B0502020202020204" pitchFamily="34" charset="0"/>
              </a:rPr>
              <a:t> </a:t>
            </a:r>
            <a:r>
              <a:rPr lang="en-US" altLang="sr-Latn-RS" sz="1758" dirty="0" err="1">
                <a:latin typeface="Century Gothic" panose="020B0502020202020204" pitchFamily="34" charset="0"/>
              </a:rPr>
              <a:t>kanali</a:t>
            </a:r>
            <a:endParaRPr lang="en-US" altLang="sr-Latn-RS" sz="1758" dirty="0">
              <a:latin typeface="Century Gothic" panose="020B0502020202020204" pitchFamily="34" charset="0"/>
            </a:endParaRPr>
          </a:p>
          <a:p>
            <a:pPr marL="937584" lvl="1" eaLnBrk="1" hangingPunct="1">
              <a:spcBef>
                <a:spcPct val="0"/>
              </a:spcBef>
            </a:pPr>
            <a:r>
              <a:rPr lang="en-US" altLang="sr-Latn-RS" sz="1758" dirty="0" err="1">
                <a:latin typeface="Century Gothic" panose="020B0502020202020204" pitchFamily="34" charset="0"/>
              </a:rPr>
              <a:t>trgovi</a:t>
            </a:r>
            <a:endParaRPr lang="en-US" altLang="sr-Latn-RS" sz="1758" dirty="0">
              <a:latin typeface="Century Gothic" panose="020B0502020202020204" pitchFamily="34" charset="0"/>
            </a:endParaRPr>
          </a:p>
          <a:p>
            <a:pPr marL="937584" lvl="1" eaLnBrk="1" hangingPunct="1">
              <a:spcBef>
                <a:spcPct val="0"/>
              </a:spcBef>
            </a:pPr>
            <a:r>
              <a:rPr lang="en-US" altLang="sr-Latn-RS" sz="1758" dirty="0" err="1">
                <a:latin typeface="Century Gothic" panose="020B0502020202020204" pitchFamily="34" charset="0"/>
              </a:rPr>
              <a:t>parkovi</a:t>
            </a:r>
            <a:endParaRPr lang="en-US" altLang="sr-Latn-RS" sz="1758" dirty="0">
              <a:latin typeface="Century Gothic" panose="020B0502020202020204" pitchFamily="34" charset="0"/>
            </a:endParaRPr>
          </a:p>
          <a:p>
            <a:pPr marL="937584" lvl="1" eaLnBrk="1" hangingPunct="1">
              <a:spcBef>
                <a:spcPct val="0"/>
              </a:spcBef>
            </a:pPr>
            <a:r>
              <a:rPr lang="en-US" altLang="sr-Latn-RS" sz="1758" dirty="0" err="1">
                <a:latin typeface="Century Gothic" panose="020B0502020202020204" pitchFamily="34" charset="0"/>
              </a:rPr>
              <a:t>dječja</a:t>
            </a:r>
            <a:r>
              <a:rPr lang="en-US" altLang="sr-Latn-RS" sz="1758" dirty="0">
                <a:latin typeface="Century Gothic" panose="020B0502020202020204" pitchFamily="34" charset="0"/>
              </a:rPr>
              <a:t> </a:t>
            </a:r>
            <a:r>
              <a:rPr lang="en-US" altLang="sr-Latn-RS" sz="1758" dirty="0" err="1">
                <a:latin typeface="Century Gothic" panose="020B0502020202020204" pitchFamily="34" charset="0"/>
              </a:rPr>
              <a:t>igrališta</a:t>
            </a:r>
            <a:endParaRPr lang="en-US" altLang="sr-Latn-RS" sz="1758" dirty="0">
              <a:latin typeface="Century Gothic" panose="020B0502020202020204" pitchFamily="34" charset="0"/>
            </a:endParaRPr>
          </a:p>
          <a:p>
            <a:pPr marL="937584" lvl="1" eaLnBrk="1" hangingPunct="1">
              <a:spcBef>
                <a:spcPct val="0"/>
              </a:spcBef>
            </a:pPr>
            <a:r>
              <a:rPr lang="en-US" altLang="sr-Latn-RS" sz="1758" dirty="0" err="1">
                <a:latin typeface="Century Gothic" panose="020B0502020202020204" pitchFamily="34" charset="0"/>
              </a:rPr>
              <a:t>javne</a:t>
            </a:r>
            <a:r>
              <a:rPr lang="en-US" altLang="sr-Latn-RS" sz="1758" dirty="0">
                <a:latin typeface="Century Gothic" panose="020B0502020202020204" pitchFamily="34" charset="0"/>
              </a:rPr>
              <a:t> </a:t>
            </a:r>
            <a:r>
              <a:rPr lang="en-US" altLang="sr-Latn-RS" sz="1758" dirty="0" err="1">
                <a:latin typeface="Century Gothic" panose="020B0502020202020204" pitchFamily="34" charset="0"/>
              </a:rPr>
              <a:t>prometne</a:t>
            </a:r>
            <a:r>
              <a:rPr lang="en-US" altLang="sr-Latn-RS" sz="1758" dirty="0">
                <a:latin typeface="Century Gothic" panose="020B0502020202020204" pitchFamily="34" charset="0"/>
              </a:rPr>
              <a:t> </a:t>
            </a:r>
            <a:r>
              <a:rPr lang="en-US" altLang="sr-Latn-RS" sz="1758" dirty="0" err="1">
                <a:latin typeface="Century Gothic" panose="020B0502020202020204" pitchFamily="34" charset="0"/>
              </a:rPr>
              <a:t>površine</a:t>
            </a:r>
            <a:endParaRPr lang="en-US" altLang="sr-Latn-RS" sz="1758" dirty="0">
              <a:latin typeface="Century Gothic" panose="020B0502020202020204" pitchFamily="34" charset="0"/>
            </a:endParaRPr>
          </a:p>
          <a:p>
            <a:pPr marL="937584" lvl="1" eaLnBrk="1" hangingPunct="1">
              <a:spcBef>
                <a:spcPct val="0"/>
              </a:spcBef>
            </a:pPr>
            <a:r>
              <a:rPr lang="en-US" altLang="sr-Latn-RS" sz="1758" dirty="0" err="1">
                <a:latin typeface="Century Gothic" panose="020B0502020202020204" pitchFamily="34" charset="0"/>
              </a:rPr>
              <a:t>dijelovi</a:t>
            </a:r>
            <a:r>
              <a:rPr lang="en-US" altLang="sr-Latn-RS" sz="1758" dirty="0">
                <a:latin typeface="Century Gothic" panose="020B0502020202020204" pitchFamily="34" charset="0"/>
              </a:rPr>
              <a:t> </a:t>
            </a:r>
            <a:r>
              <a:rPr lang="en-US" altLang="sr-Latn-RS" sz="1758" dirty="0" err="1">
                <a:latin typeface="Century Gothic" panose="020B0502020202020204" pitchFamily="34" charset="0"/>
              </a:rPr>
              <a:t>javnih</a:t>
            </a:r>
            <a:r>
              <a:rPr lang="en-US" altLang="sr-Latn-RS" sz="1758" dirty="0">
                <a:latin typeface="Century Gothic" panose="020B0502020202020204" pitchFamily="34" charset="0"/>
              </a:rPr>
              <a:t> </a:t>
            </a:r>
            <a:r>
              <a:rPr lang="en-US" altLang="sr-Latn-RS" sz="1758" dirty="0" err="1">
                <a:latin typeface="Century Gothic" panose="020B0502020202020204" pitchFamily="34" charset="0"/>
              </a:rPr>
              <a:t>cesta</a:t>
            </a:r>
            <a:r>
              <a:rPr lang="en-US" altLang="sr-Latn-RS" sz="1758" dirty="0">
                <a:latin typeface="Century Gothic" panose="020B0502020202020204" pitchFamily="34" charset="0"/>
              </a:rPr>
              <a:t> </a:t>
            </a:r>
            <a:r>
              <a:rPr lang="en-US" altLang="sr-Latn-RS" sz="1758" dirty="0" err="1">
                <a:latin typeface="Century Gothic" panose="020B0502020202020204" pitchFamily="34" charset="0"/>
              </a:rPr>
              <a:t>koje</a:t>
            </a:r>
            <a:r>
              <a:rPr lang="en-US" altLang="sr-Latn-RS" sz="1758" dirty="0">
                <a:latin typeface="Century Gothic" panose="020B0502020202020204" pitchFamily="34" charset="0"/>
              </a:rPr>
              <a:t> </a:t>
            </a:r>
            <a:r>
              <a:rPr lang="en-US" altLang="sr-Latn-RS" sz="1758" dirty="0" err="1">
                <a:latin typeface="Century Gothic" panose="020B0502020202020204" pitchFamily="34" charset="0"/>
              </a:rPr>
              <a:t>prolaze</a:t>
            </a:r>
            <a:r>
              <a:rPr lang="en-US" altLang="sr-Latn-RS" sz="1758" dirty="0">
                <a:latin typeface="Century Gothic" panose="020B0502020202020204" pitchFamily="34" charset="0"/>
              </a:rPr>
              <a:t> </a:t>
            </a:r>
            <a:r>
              <a:rPr lang="en-US" altLang="sr-Latn-RS" sz="1758" dirty="0" err="1">
                <a:latin typeface="Century Gothic" panose="020B0502020202020204" pitchFamily="34" charset="0"/>
              </a:rPr>
              <a:t>kroz</a:t>
            </a:r>
            <a:r>
              <a:rPr lang="en-US" altLang="sr-Latn-RS" sz="1758" dirty="0">
                <a:latin typeface="Century Gothic" panose="020B0502020202020204" pitchFamily="34" charset="0"/>
              </a:rPr>
              <a:t> </a:t>
            </a:r>
            <a:r>
              <a:rPr lang="en-US" altLang="sr-Latn-RS" sz="1758" dirty="0" err="1">
                <a:latin typeface="Century Gothic" panose="020B0502020202020204" pitchFamily="34" charset="0"/>
              </a:rPr>
              <a:t>naselje</a:t>
            </a:r>
            <a:br>
              <a:rPr lang="en-US" altLang="sr-Latn-RS" sz="1758" dirty="0">
                <a:latin typeface="Century Gothic" panose="020B0502020202020204" pitchFamily="34" charset="0"/>
              </a:rPr>
            </a:br>
            <a:r>
              <a:rPr lang="en-US" altLang="sr-Latn-RS" sz="1758" u="sng" dirty="0" err="1">
                <a:latin typeface="Century Gothic" panose="020B0502020202020204" pitchFamily="34" charset="0"/>
              </a:rPr>
              <a:t>kad</a:t>
            </a:r>
            <a:r>
              <a:rPr lang="en-US" altLang="sr-Latn-RS" sz="1758" u="sng" dirty="0">
                <a:latin typeface="Century Gothic" panose="020B0502020202020204" pitchFamily="34" charset="0"/>
              </a:rPr>
              <a:t> se ne </a:t>
            </a:r>
            <a:r>
              <a:rPr lang="en-US" altLang="sr-Latn-RS" sz="1758" u="sng" dirty="0" err="1">
                <a:latin typeface="Century Gothic" panose="020B0502020202020204" pitchFamily="34" charset="0"/>
              </a:rPr>
              <a:t>održavaju</a:t>
            </a:r>
            <a:r>
              <a:rPr lang="en-US" altLang="sr-Latn-RS" sz="1758" u="sng" dirty="0">
                <a:latin typeface="Century Gothic" panose="020B0502020202020204" pitchFamily="34" charset="0"/>
              </a:rPr>
              <a:t> </a:t>
            </a:r>
            <a:r>
              <a:rPr lang="en-US" altLang="sr-Latn-RS" sz="1758" u="sng" dirty="0" err="1">
                <a:latin typeface="Century Gothic" panose="020B0502020202020204" pitchFamily="34" charset="0"/>
              </a:rPr>
              <a:t>kao</a:t>
            </a:r>
            <a:r>
              <a:rPr lang="en-US" altLang="sr-Latn-RS" sz="1758" u="sng" dirty="0">
                <a:latin typeface="Century Gothic" panose="020B0502020202020204" pitchFamily="34" charset="0"/>
              </a:rPr>
              <a:t> </a:t>
            </a:r>
            <a:r>
              <a:rPr lang="en-US" altLang="sr-Latn-RS" sz="1758" u="sng" dirty="0" err="1">
                <a:latin typeface="Century Gothic" panose="020B0502020202020204" pitchFamily="34" charset="0"/>
              </a:rPr>
              <a:t>javne</a:t>
            </a:r>
            <a:r>
              <a:rPr lang="en-US" altLang="sr-Latn-RS" sz="1758" u="sng" dirty="0">
                <a:latin typeface="Century Gothic" panose="020B0502020202020204" pitchFamily="34" charset="0"/>
              </a:rPr>
              <a:t> </a:t>
            </a:r>
            <a:r>
              <a:rPr lang="en-US" altLang="sr-Latn-RS" sz="1758" u="sng" dirty="0" err="1">
                <a:latin typeface="Century Gothic" panose="020B0502020202020204" pitchFamily="34" charset="0"/>
              </a:rPr>
              <a:t>ceste</a:t>
            </a:r>
            <a:r>
              <a:rPr lang="en-US" altLang="sr-Latn-RS" sz="1758" u="sng" dirty="0">
                <a:latin typeface="Century Gothic" panose="020B0502020202020204" pitchFamily="34" charset="0"/>
              </a:rPr>
              <a:t> po </a:t>
            </a:r>
            <a:r>
              <a:rPr lang="en-US" altLang="sr-Latn-RS" sz="1758" u="sng" dirty="0" err="1">
                <a:latin typeface="Century Gothic" panose="020B0502020202020204" pitchFamily="34" charset="0"/>
              </a:rPr>
              <a:t>posebnom</a:t>
            </a:r>
            <a:r>
              <a:rPr lang="en-US" altLang="sr-Latn-RS" sz="1758" u="sng" dirty="0">
                <a:latin typeface="Century Gothic" panose="020B0502020202020204" pitchFamily="34" charset="0"/>
              </a:rPr>
              <a:t> </a:t>
            </a:r>
            <a:r>
              <a:rPr lang="en-US" altLang="sr-Latn-RS" sz="1758" u="sng" dirty="0" err="1">
                <a:latin typeface="Century Gothic" panose="020B0502020202020204" pitchFamily="34" charset="0"/>
              </a:rPr>
              <a:t>zakonu</a:t>
            </a:r>
            <a:endParaRPr lang="en-US" altLang="sr-Latn-RS" sz="1758" dirty="0">
              <a:latin typeface="Century Gothic" panose="020B0502020202020204" pitchFamily="34" charset="0"/>
            </a:endParaRPr>
          </a:p>
          <a:p>
            <a:pPr marL="625056" eaLnBrk="1" hangingPunct="1"/>
            <a:r>
              <a:rPr lang="en-US" altLang="sr-Latn-RS" sz="2601" dirty="0">
                <a:latin typeface="Century Gothic" panose="020B0502020202020204" pitchFamily="34" charset="0"/>
              </a:rPr>
              <a:t>NISU </a:t>
            </a:r>
            <a:r>
              <a:rPr lang="en-US" altLang="sr-Latn-RS" sz="2601" dirty="0" err="1">
                <a:latin typeface="Century Gothic" panose="020B0502020202020204" pitchFamily="34" charset="0"/>
              </a:rPr>
              <a:t>javne</a:t>
            </a:r>
            <a:r>
              <a:rPr lang="en-US" altLang="sr-Latn-RS" sz="2601" dirty="0">
                <a:latin typeface="Century Gothic" panose="020B0502020202020204" pitchFamily="34" charset="0"/>
              </a:rPr>
              <a:t> </a:t>
            </a:r>
            <a:r>
              <a:rPr lang="en-US" altLang="sr-Latn-RS" sz="2601" dirty="0" err="1">
                <a:latin typeface="Century Gothic" panose="020B0502020202020204" pitchFamily="34" charset="0"/>
              </a:rPr>
              <a:t>površine</a:t>
            </a:r>
            <a:r>
              <a:rPr lang="en-US" altLang="sr-Latn-RS" sz="2601" dirty="0">
                <a:latin typeface="Century Gothic" panose="020B0502020202020204" pitchFamily="34" charset="0"/>
              </a:rPr>
              <a:t> u </a:t>
            </a:r>
            <a:r>
              <a:rPr lang="en-US" altLang="sr-Latn-RS" sz="2601" dirty="0" err="1">
                <a:latin typeface="Century Gothic" panose="020B0502020202020204" pitchFamily="34" charset="0"/>
              </a:rPr>
              <a:t>smislu</a:t>
            </a:r>
            <a:r>
              <a:rPr lang="en-US" altLang="sr-Latn-RS" sz="2601" dirty="0">
                <a:latin typeface="Century Gothic" panose="020B0502020202020204" pitchFamily="34" charset="0"/>
              </a:rPr>
              <a:t> </a:t>
            </a:r>
            <a:r>
              <a:rPr lang="en-US" altLang="sr-Latn-RS" sz="2601" dirty="0" err="1">
                <a:latin typeface="Century Gothic" panose="020B0502020202020204" pitchFamily="34" charset="0"/>
              </a:rPr>
              <a:t>Pravilnika</a:t>
            </a:r>
            <a:r>
              <a:rPr lang="en-US" altLang="sr-Latn-RS" sz="2601" dirty="0">
                <a:latin typeface="Century Gothic" panose="020B0502020202020204" pitchFamily="34" charset="0"/>
              </a:rPr>
              <a:t>:</a:t>
            </a:r>
          </a:p>
          <a:p>
            <a:pPr marL="937584" lvl="1" eaLnBrk="1" hangingPunct="1">
              <a:spcBef>
                <a:spcPct val="0"/>
              </a:spcBef>
            </a:pPr>
            <a:r>
              <a:rPr lang="en-US" altLang="sr-Latn-RS" sz="1617" dirty="0" err="1">
                <a:latin typeface="Century Gothic" panose="020B0502020202020204" pitchFamily="34" charset="0"/>
              </a:rPr>
              <a:t>parkirališta</a:t>
            </a:r>
            <a:endParaRPr lang="en-US" altLang="sr-Latn-RS" sz="1617" dirty="0">
              <a:latin typeface="Century Gothic" panose="020B0502020202020204" pitchFamily="34" charset="0"/>
            </a:endParaRPr>
          </a:p>
          <a:p>
            <a:pPr marL="937584" lvl="1" eaLnBrk="1" hangingPunct="1">
              <a:spcBef>
                <a:spcPct val="0"/>
              </a:spcBef>
            </a:pPr>
            <a:r>
              <a:rPr lang="en-US" altLang="sr-Latn-RS" sz="1617" dirty="0" err="1">
                <a:latin typeface="Century Gothic" panose="020B0502020202020204" pitchFamily="34" charset="0"/>
              </a:rPr>
              <a:t>groblja</a:t>
            </a:r>
            <a:endParaRPr lang="en-US" altLang="sr-Latn-RS" sz="1617" dirty="0">
              <a:latin typeface="Century Gothic" panose="020B0502020202020204" pitchFamily="34" charset="0"/>
            </a:endParaRPr>
          </a:p>
          <a:p>
            <a:pPr marL="937584" lvl="1" eaLnBrk="1" hangingPunct="1">
              <a:spcBef>
                <a:spcPct val="0"/>
              </a:spcBef>
            </a:pPr>
            <a:r>
              <a:rPr lang="en-US" altLang="sr-Latn-RS" sz="1617" dirty="0" err="1">
                <a:latin typeface="Century Gothic" panose="020B0502020202020204" pitchFamily="34" charset="0"/>
              </a:rPr>
              <a:t>tržnice</a:t>
            </a:r>
            <a:endParaRPr lang="en-US" altLang="sr-Latn-RS" sz="1617" dirty="0">
              <a:latin typeface="Century Gothic" panose="020B0502020202020204" pitchFamily="34" charset="0"/>
            </a:endParaRPr>
          </a:p>
          <a:p>
            <a:pPr marL="937584" lvl="1" eaLnBrk="1" hangingPunct="1">
              <a:spcBef>
                <a:spcPct val="0"/>
              </a:spcBef>
            </a:pPr>
            <a:r>
              <a:rPr lang="en-US" altLang="sr-Latn-RS" sz="1617" dirty="0" err="1">
                <a:latin typeface="Century Gothic" panose="020B0502020202020204" pitchFamily="34" charset="0"/>
              </a:rPr>
              <a:t>površine</a:t>
            </a:r>
            <a:r>
              <a:rPr lang="en-US" altLang="sr-Latn-RS" sz="1617" dirty="0">
                <a:latin typeface="Century Gothic" panose="020B0502020202020204" pitchFamily="34" charset="0"/>
              </a:rPr>
              <a:t> </a:t>
            </a:r>
            <a:r>
              <a:rPr lang="en-US" altLang="sr-Latn-RS" sz="1617" dirty="0" err="1">
                <a:latin typeface="Century Gothic" panose="020B0502020202020204" pitchFamily="34" charset="0"/>
              </a:rPr>
              <a:t>rekreacijskih</a:t>
            </a:r>
            <a:r>
              <a:rPr lang="en-US" altLang="sr-Latn-RS" sz="1617" dirty="0">
                <a:latin typeface="Century Gothic" panose="020B0502020202020204" pitchFamily="34" charset="0"/>
              </a:rPr>
              <a:t> </a:t>
            </a:r>
            <a:r>
              <a:rPr lang="en-US" altLang="sr-Latn-RS" sz="1617" dirty="0" err="1">
                <a:latin typeface="Century Gothic" panose="020B0502020202020204" pitchFamily="34" charset="0"/>
              </a:rPr>
              <a:t>centara</a:t>
            </a:r>
            <a:endParaRPr lang="en-US" altLang="sr-Latn-RS" sz="1617" dirty="0">
              <a:latin typeface="Century Gothic" panose="020B0502020202020204" pitchFamily="34" charset="0"/>
            </a:endParaRPr>
          </a:p>
        </p:txBody>
      </p:sp>
      <p:grpSp>
        <p:nvGrpSpPr>
          <p:cNvPr id="9221" name="Group 5">
            <a:extLst>
              <a:ext uri="{FF2B5EF4-FFF2-40B4-BE49-F238E27FC236}">
                <a16:creationId xmlns:a16="http://schemas.microsoft.com/office/drawing/2014/main" id="{74C5BEA0-2AF5-4C9F-B878-B55BAD275869}"/>
              </a:ext>
            </a:extLst>
          </p:cNvPr>
          <p:cNvGrpSpPr>
            <a:grpSpLocks/>
          </p:cNvGrpSpPr>
          <p:nvPr/>
        </p:nvGrpSpPr>
        <p:grpSpPr bwMode="auto">
          <a:xfrm>
            <a:off x="410021" y="4499448"/>
            <a:ext cx="8148340" cy="5733975"/>
            <a:chOff x="168" y="-3121"/>
            <a:chExt cx="7300" cy="5137"/>
          </a:xfrm>
        </p:grpSpPr>
        <p:sp>
          <p:nvSpPr>
            <p:cNvPr id="2" name="Oval 3">
              <a:extLst>
                <a:ext uri="{FF2B5EF4-FFF2-40B4-BE49-F238E27FC236}">
                  <a16:creationId xmlns:a16="http://schemas.microsoft.com/office/drawing/2014/main" id="{4A612DA2-781B-4155-A2F9-F368DA9AAF4D}"/>
                </a:ext>
              </a:extLst>
            </p:cNvPr>
            <p:cNvSpPr>
              <a:spLocks/>
            </p:cNvSpPr>
            <p:nvPr/>
          </p:nvSpPr>
          <p:spPr bwMode="auto">
            <a:xfrm>
              <a:off x="168" y="160"/>
              <a:ext cx="6008" cy="185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algn="ctr">
                <a:defRPr sz="4200">
                  <a:solidFill>
                    <a:srgbClr val="000000"/>
                  </a:solidFill>
                  <a:latin typeface="Gill Sans" charset="0"/>
                  <a:cs typeface="PingFang SC Regular" charset="0"/>
                  <a:sym typeface="Gill Sans" charset="0"/>
                </a:defRPr>
              </a:lvl1pPr>
              <a:lvl2pPr marL="742950" indent="-285750" algn="ctr">
                <a:defRPr sz="4200">
                  <a:solidFill>
                    <a:srgbClr val="000000"/>
                  </a:solidFill>
                  <a:latin typeface="Gill Sans" charset="0"/>
                  <a:cs typeface="PingFang SC Regular" charset="0"/>
                  <a:sym typeface="Gill Sans" charset="0"/>
                </a:defRPr>
              </a:lvl2pPr>
              <a:lvl3pPr marL="1143000" indent="-228600" algn="ctr">
                <a:defRPr sz="4200">
                  <a:solidFill>
                    <a:srgbClr val="000000"/>
                  </a:solidFill>
                  <a:latin typeface="Gill Sans" charset="0"/>
                  <a:cs typeface="PingFang SC Regular" charset="0"/>
                  <a:sym typeface="Gill Sans" charset="0"/>
                </a:defRPr>
              </a:lvl3pPr>
              <a:lvl4pPr marL="1600200" indent="-228600" algn="ctr">
                <a:defRPr sz="4200">
                  <a:solidFill>
                    <a:srgbClr val="000000"/>
                  </a:solidFill>
                  <a:latin typeface="Gill Sans" charset="0"/>
                  <a:cs typeface="PingFang SC Regular" charset="0"/>
                  <a:sym typeface="Gill Sans" charset="0"/>
                </a:defRPr>
              </a:lvl4pPr>
              <a:lvl5pPr marL="2057400" indent="-228600" algn="ctr">
                <a:defRPr sz="4200">
                  <a:solidFill>
                    <a:srgbClr val="000000"/>
                  </a:solidFill>
                  <a:latin typeface="Gill Sans" charset="0"/>
                  <a:cs typeface="PingFang SC Regular"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cs typeface="PingFang SC Regular"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cs typeface="PingFang SC Regular"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cs typeface="PingFang SC Regular"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cs typeface="PingFang SC Regular" charset="0"/>
                  <a:sym typeface="Gill Sans" charset="0"/>
                </a:defRPr>
              </a:lvl9pPr>
            </a:lstStyle>
            <a:p>
              <a:pPr eaLnBrk="1" hangingPunct="1"/>
              <a:endParaRPr lang="sr-Latn-RS" altLang="sr-Latn-RS" sz="2953"/>
            </a:p>
          </p:txBody>
        </p:sp>
        <p:pic>
          <p:nvPicPr>
            <p:cNvPr id="9223" name="Picture 4">
              <a:extLst>
                <a:ext uri="{FF2B5EF4-FFF2-40B4-BE49-F238E27FC236}">
                  <a16:creationId xmlns:a16="http://schemas.microsoft.com/office/drawing/2014/main" id="{F687176A-2956-4AD5-AEBE-30845894535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 y="-3121"/>
              <a:ext cx="6336" cy="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sp>
        <p:nvSpPr>
          <p:cNvPr id="9222" name="Rectangle 6">
            <a:extLst>
              <a:ext uri="{FF2B5EF4-FFF2-40B4-BE49-F238E27FC236}">
                <a16:creationId xmlns:a16="http://schemas.microsoft.com/office/drawing/2014/main" id="{030124E8-A168-4C22-AB20-07C485DB13F3}"/>
              </a:ext>
            </a:extLst>
          </p:cNvPr>
          <p:cNvSpPr>
            <a:spLocks/>
          </p:cNvSpPr>
          <p:nvPr/>
        </p:nvSpPr>
        <p:spPr bwMode="auto">
          <a:xfrm rot="2900591">
            <a:off x="6417469" y="3646663"/>
            <a:ext cx="4286250" cy="1107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spcBef>
                <a:spcPts val="2400"/>
              </a:spcBef>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1pPr>
            <a:lvl2pPr marL="1282700" indent="-571500">
              <a:spcBef>
                <a:spcPts val="2400"/>
              </a:spcBef>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2pPr>
            <a:lvl3pPr marL="1727200" indent="-571500">
              <a:spcBef>
                <a:spcPts val="2400"/>
              </a:spcBef>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3pPr>
            <a:lvl4pPr marL="2171700" indent="-571500">
              <a:spcBef>
                <a:spcPts val="2400"/>
              </a:spcBef>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4pPr>
            <a:lvl5pPr marL="2616200" indent="-571500">
              <a:spcBef>
                <a:spcPts val="2400"/>
              </a:spcBef>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5pPr>
            <a:lvl6pPr marL="3073400" indent="-571500" eaLnBrk="0" fontAlgn="base" hangingPunct="0">
              <a:spcBef>
                <a:spcPts val="2400"/>
              </a:spcBef>
              <a:spcAft>
                <a:spcPct val="0"/>
              </a:spcAft>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6pPr>
            <a:lvl7pPr marL="3530600" indent="-571500" eaLnBrk="0" fontAlgn="base" hangingPunct="0">
              <a:spcBef>
                <a:spcPts val="2400"/>
              </a:spcBef>
              <a:spcAft>
                <a:spcPct val="0"/>
              </a:spcAft>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7pPr>
            <a:lvl8pPr marL="3987800" indent="-571500" eaLnBrk="0" fontAlgn="base" hangingPunct="0">
              <a:spcBef>
                <a:spcPts val="2400"/>
              </a:spcBef>
              <a:spcAft>
                <a:spcPct val="0"/>
              </a:spcAft>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8pPr>
            <a:lvl9pPr marL="4445000" indent="-571500" eaLnBrk="0" fontAlgn="base" hangingPunct="0">
              <a:spcBef>
                <a:spcPts val="2400"/>
              </a:spcBef>
              <a:spcAft>
                <a:spcPct val="0"/>
              </a:spcAft>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9pPr>
          </a:lstStyle>
          <a:p>
            <a:pPr algn="ctr" eaLnBrk="1" hangingPunct="1">
              <a:spcBef>
                <a:spcPct val="0"/>
              </a:spcBef>
              <a:buSzTx/>
              <a:buFontTx/>
              <a:buNone/>
            </a:pPr>
            <a:r>
              <a:rPr lang="en-US" altLang="sr-Latn-RS" sz="2953" dirty="0" err="1">
                <a:solidFill>
                  <a:srgbClr val="D90B00"/>
                </a:solidFill>
                <a:latin typeface="Century Gothic" panose="020B0502020202020204" pitchFamily="34" charset="0"/>
                <a:sym typeface="Comic Sans MS" panose="030F0702030302020204" pitchFamily="66" charset="0"/>
              </a:rPr>
              <a:t>Izuzeće</a:t>
            </a:r>
            <a:r>
              <a:rPr lang="en-US" altLang="sr-Latn-RS" sz="2953" dirty="0">
                <a:solidFill>
                  <a:srgbClr val="D90B00"/>
                </a:solidFill>
                <a:latin typeface="Century Gothic" panose="020B0502020202020204" pitchFamily="34" charset="0"/>
                <a:sym typeface="Comic Sans MS" panose="030F0702030302020204" pitchFamily="66" charset="0"/>
              </a:rPr>
              <a:t> je u </a:t>
            </a:r>
            <a:r>
              <a:rPr lang="en-US" altLang="sr-Latn-RS" sz="2953" dirty="0" err="1">
                <a:solidFill>
                  <a:srgbClr val="D90B00"/>
                </a:solidFill>
                <a:latin typeface="Century Gothic" panose="020B0502020202020204" pitchFamily="34" charset="0"/>
                <a:sym typeface="Comic Sans MS" panose="030F0702030302020204" pitchFamily="66" charset="0"/>
              </a:rPr>
              <a:t>pozitivnom</a:t>
            </a:r>
            <a:r>
              <a:rPr lang="en-US" altLang="sr-Latn-RS" sz="2953" dirty="0">
                <a:solidFill>
                  <a:srgbClr val="D90B00"/>
                </a:solidFill>
                <a:latin typeface="Century Gothic" panose="020B0502020202020204" pitchFamily="34" charset="0"/>
                <a:sym typeface="Comic Sans MS" panose="030F0702030302020204" pitchFamily="66" charset="0"/>
              </a:rPr>
              <a:t> </a:t>
            </a:r>
            <a:r>
              <a:rPr lang="en-US" altLang="sr-Latn-RS" sz="2953" dirty="0" err="1">
                <a:solidFill>
                  <a:srgbClr val="D90B00"/>
                </a:solidFill>
                <a:latin typeface="Century Gothic" panose="020B0502020202020204" pitchFamily="34" charset="0"/>
                <a:sym typeface="Comic Sans MS" panose="030F0702030302020204" pitchFamily="66" charset="0"/>
              </a:rPr>
              <a:t>duhu</a:t>
            </a:r>
            <a:r>
              <a:rPr lang="en-US" altLang="sr-Latn-RS" sz="2953" dirty="0">
                <a:solidFill>
                  <a:srgbClr val="D90B00"/>
                </a:solidFill>
                <a:latin typeface="Century Gothic" panose="020B0502020202020204" pitchFamily="34" charset="0"/>
                <a:sym typeface="Comic Sans MS" panose="030F0702030302020204" pitchFamily="66" charset="0"/>
              </a:rPr>
              <a:t>!</a:t>
            </a:r>
          </a:p>
        </p:txBody>
      </p:sp>
    </p:spTree>
    <p:extLst>
      <p:ext uri="{BB962C8B-B14F-4D97-AF65-F5344CB8AC3E}">
        <p14:creationId xmlns:p14="http://schemas.microsoft.com/office/powerpoint/2010/main" val="1788205552"/>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9221"/>
                                        </p:tgtEl>
                                        <p:attrNameLst>
                                          <p:attrName>style.visibility</p:attrName>
                                        </p:attrNameLst>
                                      </p:cBhvr>
                                      <p:to>
                                        <p:strVal val="visible"/>
                                      </p:to>
                                    </p:set>
                                    <p:anim calcmode="lin" valueType="num">
                                      <p:cBhvr>
                                        <p:cTn id="7" dur="500" fill="hold"/>
                                        <p:tgtEl>
                                          <p:spTgt spid="9221"/>
                                        </p:tgtEl>
                                        <p:attrNameLst>
                                          <p:attrName>ppt_w</p:attrName>
                                        </p:attrNameLst>
                                      </p:cBhvr>
                                      <p:tavLst>
                                        <p:tav tm="0">
                                          <p:val>
                                            <p:fltVal val="0"/>
                                          </p:val>
                                        </p:tav>
                                        <p:tav tm="100000">
                                          <p:val>
                                            <p:strVal val="#ppt_w"/>
                                          </p:val>
                                        </p:tav>
                                      </p:tavLst>
                                    </p:anim>
                                    <p:anim calcmode="lin" valueType="num">
                                      <p:cBhvr>
                                        <p:cTn id="8" dur="500" fill="hold"/>
                                        <p:tgtEl>
                                          <p:spTgt spid="922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9222"/>
                                        </p:tgtEl>
                                        <p:attrNameLst>
                                          <p:attrName>style.visibility</p:attrName>
                                        </p:attrNameLst>
                                      </p:cBhvr>
                                      <p:to>
                                        <p:strVal val="visible"/>
                                      </p:to>
                                    </p:set>
                                    <p:animEffect transition="in" filter="wipe(up)">
                                      <p:cBhvr>
                                        <p:cTn id="12"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autoUpdateAnimBg="0"/>
    </p:bldLst>
  </p:timing>
</p:sld>
</file>

<file path=ppt/theme/theme1.xml><?xml version="1.0" encoding="utf-8"?>
<a:theme xmlns:a="http://schemas.openxmlformats.org/drawingml/2006/main" name="aa_template_2006">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3333FF"/>
      </a:folHlink>
    </a:clrScheme>
    <a:fontScheme name="aa_template_200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charset="0"/>
          </a:defRPr>
        </a:defPPr>
      </a:lstStyle>
    </a:lnDef>
  </a:objectDefaults>
  <a:extraClrSchemeLst>
    <a:extraClrScheme>
      <a:clrScheme name="aa_template_2006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a_template_2006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a_template_2006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a_template_2006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a_template_2006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a_template_2006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a_template_2006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D:\Emil\NE KORISTI VIŠE! poslovno\Predlošci\aa_template_2006.ppt</Template>
  <TotalTime>0</TotalTime>
  <Words>3010</Words>
  <Application>Microsoft Office PowerPoint</Application>
  <PresentationFormat>Widescreen</PresentationFormat>
  <Paragraphs>499</Paragraphs>
  <Slides>31</Slides>
  <Notes>11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Arial</vt:lpstr>
      <vt:lpstr>Calibri</vt:lpstr>
      <vt:lpstr>Calibri Light</vt:lpstr>
      <vt:lpstr>Century Gothic</vt:lpstr>
      <vt:lpstr>Comic Sans MS</vt:lpstr>
      <vt:lpstr>Gill Sans</vt:lpstr>
      <vt:lpstr>Open Sans Light</vt:lpstr>
      <vt:lpstr>Times New Roman</vt:lpstr>
      <vt:lpstr>Wingdings</vt:lpstr>
      <vt:lpstr>aa_template_2006</vt:lpstr>
      <vt:lpstr>1_Office Theme</vt:lpstr>
      <vt:lpstr> Nadzor komunalnog reda – videonadzor, uređaji i zakonska regulativa </vt:lpstr>
      <vt:lpstr>PowerPoint Presentation</vt:lpstr>
      <vt:lpstr>PowerPoint Presentation</vt:lpstr>
      <vt:lpstr> Cilj i svrha postavljanja videonadzora u gradovima: </vt:lpstr>
      <vt:lpstr>Lokacije</vt:lpstr>
      <vt:lpstr>Funkcije video nadzora</vt:lpstr>
      <vt:lpstr>Zakonska regulativa u HR</vt:lpstr>
      <vt:lpstr>Regulativa sigurnosti javnog prostora</vt:lpstr>
      <vt:lpstr>Što je “JAVNA POVRŠINA”?</vt:lpstr>
      <vt:lpstr>Videonadzor</vt:lpstr>
      <vt:lpstr>Tko smije obavljati poslove privatne zaštite na javnim površinama?</vt:lpstr>
      <vt:lpstr>Novi Zakon o privatnoj zaštiti (»Narodne novine«, br. 16/20) </vt:lpstr>
      <vt:lpstr>Provedba tehničke zaštite podrazumijeva:</vt:lpstr>
      <vt:lpstr>Potrebna dokumentacija</vt:lpstr>
      <vt:lpstr>Prosudba ugroženosti</vt:lpstr>
      <vt:lpstr> Upitnik za prosudbu ugroženosti za prostor javnih površina  </vt:lpstr>
      <vt:lpstr> Upitnik za prosudbu ugroženosti za prostor javnih površina  </vt:lpstr>
      <vt:lpstr>Kvantifikator - prosudba ugroženosti</vt:lpstr>
      <vt:lpstr>Dokazni prilozi</vt:lpstr>
      <vt:lpstr>Divlja odlagališta…</vt:lpstr>
      <vt:lpstr>Divlja odlagališta</vt:lpstr>
      <vt:lpstr> Tko je dužan sprječavati odbacivanje otpada? </vt:lpstr>
      <vt:lpstr>Bežični solarni video nadzor</vt:lpstr>
      <vt:lpstr>Napajanje sustava električnom energijom - sustav solarnih ploča </vt:lpstr>
      <vt:lpstr>PowerPoint Presentation</vt:lpstr>
      <vt:lpstr>Instalacija bežičnog solarnog videonadzora</vt:lpstr>
      <vt:lpstr>Prenosiva kamera za tijelo</vt:lpstr>
      <vt:lpstr>Prenosiva kamera za tijelo</vt:lpstr>
      <vt:lpstr>PowerPoint Presentation</vt:lpstr>
      <vt:lpstr>Prenosiva kamera za tijelo</vt:lpstr>
      <vt:lpstr>HVALA!!!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2017-09-28T20:30:18Z</dcterms:created>
  <dcterms:modified xsi:type="dcterms:W3CDTF">2023-10-25T21:20:01Z</dcterms:modified>
</cp:coreProperties>
</file>