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8" r:id="rId17"/>
    <p:sldId id="272" r:id="rId18"/>
    <p:sldId id="279" r:id="rId19"/>
    <p:sldId id="276" r:id="rId20"/>
    <p:sldId id="274" r:id="rId21"/>
    <p:sldId id="277" r:id="rId22"/>
    <p:sldId id="275" r:id="rId23"/>
    <p:sldId id="266" r:id="rId24"/>
    <p:sldId id="267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C6D4C-2576-46D5-A11A-C152B52DB2EB}" type="datetimeFigureOut">
              <a:rPr lang="sr-Latn-CS" smtClean="0"/>
              <a:pPr/>
              <a:t>25.10.2023.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3228536"/>
            <a:ext cx="7745186" cy="914844"/>
          </a:xfrm>
        </p:spPr>
        <p:txBody>
          <a:bodyPr/>
          <a:lstStyle/>
          <a:p>
            <a:r>
              <a:rPr lang="hr-HR" dirty="0" err="1"/>
              <a:t>Blagodar</a:t>
            </a:r>
            <a:r>
              <a:rPr lang="hr-HR" dirty="0"/>
              <a:t> </a:t>
            </a:r>
            <a:r>
              <a:rPr lang="hr-HR" dirty="0" err="1"/>
              <a:t>Španja</a:t>
            </a:r>
            <a:r>
              <a:rPr lang="hr-HR" dirty="0"/>
              <a:t>, Voditelj odsjeka komunalnog redarstva Grada Vodica		</a:t>
            </a:r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 bwMode="auto">
          <a:xfrm>
            <a:off x="1214414" y="1357298"/>
            <a:ext cx="7137268" cy="1643074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sr-Latn-RS" sz="53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P</a:t>
            </a:r>
            <a:r>
              <a:rPr lang="hr-HR" altLang="sr-Latn-RS" sz="5300" dirty="0" err="1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rimjena</a:t>
            </a:r>
            <a:r>
              <a:rPr lang="hr-HR" altLang="sr-Latn-RS" sz="53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ZUP-a u praksi</a:t>
            </a:r>
            <a:br>
              <a:rPr lang="hr-HR" altLang="sr-Latn-RS" sz="48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br>
              <a:rPr lang="en-US" altLang="sr-Latn-RS" sz="48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endParaRPr lang="hr-H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Privremeni zastupnik</a:t>
            </a:r>
            <a:br>
              <a:rPr lang="hr-HR" dirty="0"/>
            </a:br>
            <a:r>
              <a:rPr lang="hr-HR" dirty="0"/>
              <a:t>                         - </a:t>
            </a:r>
            <a:r>
              <a:rPr lang="hr-HR" sz="4000" dirty="0"/>
              <a:t>zaključak -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  vlasnik nepoznat</a:t>
            </a:r>
          </a:p>
          <a:p>
            <a:r>
              <a:rPr lang="hr-HR" dirty="0"/>
              <a:t>Izvan RH</a:t>
            </a:r>
          </a:p>
          <a:p>
            <a:r>
              <a:rPr lang="hr-HR" dirty="0"/>
              <a:t>Preminuo</a:t>
            </a:r>
          </a:p>
          <a:p>
            <a:endParaRPr lang="hr-HR" dirty="0"/>
          </a:p>
        </p:txBody>
      </p:sp>
      <p:pic>
        <p:nvPicPr>
          <p:cNvPr id="6" name="Slika 5" descr="privremeni zastupni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07588" y="2250272"/>
            <a:ext cx="4429156" cy="3357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 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Komunalni redar naređuje rješenjem</a:t>
            </a:r>
          </a:p>
          <a:p>
            <a:pPr>
              <a:buNone/>
            </a:pPr>
            <a:r>
              <a:rPr lang="hr-HR" dirty="0"/>
              <a:t>    vlasniku zemljišta</a:t>
            </a:r>
          </a:p>
          <a:p>
            <a:pPr>
              <a:buNone/>
            </a:pPr>
            <a:r>
              <a:rPr lang="hr-HR" dirty="0"/>
              <a:t>   </a:t>
            </a:r>
            <a:r>
              <a:rPr lang="vi-VN" dirty="0"/>
              <a:t> nositelju prava građenja</a:t>
            </a:r>
          </a:p>
          <a:p>
            <a:pPr>
              <a:buNone/>
            </a:pPr>
            <a:r>
              <a:rPr lang="hr-HR" dirty="0"/>
              <a:t>    uklanjanje ruševine zgrade</a:t>
            </a:r>
          </a:p>
          <a:p>
            <a:r>
              <a:rPr lang="hr-HR" dirty="0"/>
              <a:t>Rješenjem se upozorava </a:t>
            </a:r>
            <a:r>
              <a:rPr lang="hr-HR" dirty="0" err="1"/>
              <a:t>izvršenika</a:t>
            </a:r>
            <a:r>
              <a:rPr lang="hr-HR" dirty="0"/>
              <a:t> da će se, ako u</a:t>
            </a:r>
          </a:p>
          <a:p>
            <a:pPr>
              <a:buNone/>
            </a:pPr>
            <a:r>
              <a:rPr lang="pl-PL" dirty="0"/>
              <a:t>    određenom roku ne postupi po naredbi iz rješenja:</a:t>
            </a:r>
          </a:p>
          <a:p>
            <a:r>
              <a:rPr lang="hr-HR" dirty="0"/>
              <a:t> pristupiti izvršenju putem treće osobe</a:t>
            </a:r>
          </a:p>
          <a:p>
            <a:r>
              <a:rPr lang="hr-HR" dirty="0"/>
              <a:t> izvršenje putem treće osobe provesti na odgovornost</a:t>
            </a:r>
          </a:p>
          <a:p>
            <a:pPr>
              <a:buNone/>
            </a:pPr>
            <a:r>
              <a:rPr lang="hr-HR" dirty="0"/>
              <a:t>    i trošak </a:t>
            </a:r>
            <a:r>
              <a:rPr lang="hr-HR" dirty="0" err="1"/>
              <a:t>izvršenika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   </a:t>
            </a:r>
            <a:r>
              <a:rPr lang="hr-HR" sz="3600" dirty="0"/>
              <a:t>Primjer rješenja o uklanjanju ruševine zgrade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57" t="16130" r="35353" b="9005"/>
          <a:stretch>
            <a:fillRect/>
          </a:stretch>
        </p:blipFill>
        <p:spPr bwMode="auto">
          <a:xfrm>
            <a:off x="857224" y="1643050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Izvršenje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Izvršenju rješenja putem treće osobe pristupa se:</a:t>
            </a:r>
          </a:p>
          <a:p>
            <a:pPr>
              <a:buNone/>
            </a:pPr>
            <a:r>
              <a:rPr lang="hr-HR" dirty="0"/>
              <a:t>    po pravomoćnosti rješenja o uklanjanju ruševine</a:t>
            </a:r>
          </a:p>
          <a:p>
            <a:pPr>
              <a:buNone/>
            </a:pPr>
            <a:r>
              <a:rPr lang="hr-HR" dirty="0"/>
              <a:t>    zgrade</a:t>
            </a:r>
          </a:p>
          <a:p>
            <a:r>
              <a:rPr lang="hr-HR" dirty="0"/>
              <a:t> nakon donošenja rješenja o izvršenju</a:t>
            </a:r>
          </a:p>
          <a:p>
            <a:r>
              <a:rPr lang="hr-HR" dirty="0"/>
              <a:t>Nakon izvršenja rješenja putem treće osobe donosi se:</a:t>
            </a:r>
          </a:p>
          <a:p>
            <a:pPr>
              <a:buNone/>
            </a:pPr>
            <a:r>
              <a:rPr lang="hr-HR" dirty="0"/>
              <a:t>    rješenje o troškovima izvršenja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Rješenje o izvršenju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hr-HR" dirty="0"/>
              <a:t>Izvršava se nakon što postane izvršno</a:t>
            </a:r>
          </a:p>
          <a:p>
            <a:r>
              <a:rPr lang="hr-HR" dirty="0"/>
              <a:t>Izvršnost</a:t>
            </a:r>
          </a:p>
          <a:p>
            <a:r>
              <a:rPr lang="hr-HR" dirty="0"/>
              <a:t>Pravomoćnost</a:t>
            </a:r>
          </a:p>
          <a:p>
            <a:r>
              <a:rPr lang="hr-HR" dirty="0" err="1"/>
              <a:t>Paricijski</a:t>
            </a:r>
            <a:r>
              <a:rPr lang="hr-HR"/>
              <a:t> rok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225242"/>
          </a:xfrm>
        </p:spPr>
        <p:txBody>
          <a:bodyPr>
            <a:normAutofit/>
          </a:bodyPr>
          <a:lstStyle/>
          <a:p>
            <a:r>
              <a:rPr lang="hr-HR" sz="3600" dirty="0"/>
              <a:t>                           Predmet izvršenja</a:t>
            </a:r>
            <a:br>
              <a:rPr lang="hr-HR" sz="3600" dirty="0"/>
            </a:br>
            <a:r>
              <a:rPr lang="hr-HR" sz="3600" dirty="0"/>
              <a:t>-izvršenje novčanih obveza</a:t>
            </a:r>
            <a:br>
              <a:rPr lang="hr-HR" sz="3600" dirty="0"/>
            </a:br>
            <a:r>
              <a:rPr lang="hr-HR" sz="3600" dirty="0"/>
              <a:t>-izvršenje nenovčanih obveza</a:t>
            </a:r>
            <a:br>
              <a:rPr lang="hr-HR" sz="3600" dirty="0"/>
            </a:br>
            <a:r>
              <a:rPr lang="hr-HR" sz="3600" dirty="0"/>
              <a:t>-prisilno izvršenje nenovčanih obveza        novčanom kaznom</a:t>
            </a:r>
            <a:br>
              <a:rPr lang="hr-HR" sz="3600" dirty="0"/>
            </a:br>
            <a:r>
              <a:rPr lang="hr-HR" sz="3600" dirty="0"/>
              <a:t>-izvršenje nenovčanih obveza putem trećih osoba</a:t>
            </a:r>
            <a:br>
              <a:rPr lang="hr-HR" sz="3600" dirty="0"/>
            </a:br>
            <a:r>
              <a:rPr lang="hr-HR" sz="3600" dirty="0"/>
              <a:t>izvršenje novčanih obveza neposrednom prisilom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224582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o izvršenju-primjer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1" t="16130" r="35352" b="5145"/>
          <a:stretch>
            <a:fillRect/>
          </a:stretch>
        </p:blipFill>
        <p:spPr bwMode="auto">
          <a:xfrm>
            <a:off x="571472" y="1071546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Primjer u izvršenju</a:t>
            </a:r>
          </a:p>
        </p:txBody>
      </p:sp>
      <p:pic>
        <p:nvPicPr>
          <p:cNvPr id="4" name="Rezervirano mjesto sadržaja 3" descr="2016-04-20_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687408" cy="2074167"/>
          </a:xfrm>
        </p:spPr>
      </p:pic>
      <p:pic>
        <p:nvPicPr>
          <p:cNvPr id="5" name="Slika 4" descr="2016-04-20_0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071902" cy="22904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Potvrda o dozvoli izvršenja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19" t="16130" r="63732" b="15515"/>
          <a:stretch>
            <a:fillRect/>
          </a:stretch>
        </p:blipFill>
        <p:spPr bwMode="auto">
          <a:xfrm>
            <a:off x="2000232" y="1142984"/>
            <a:ext cx="45720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Izvršenje nenovčanih obveza putem trećih osoba</a:t>
            </a:r>
          </a:p>
        </p:txBody>
      </p:sp>
      <p:pic>
        <p:nvPicPr>
          <p:cNvPr id="4" name="Rezervirano mjesto sadržaja 3" descr="jovanović nak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136" y="1935163"/>
            <a:ext cx="7315728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135729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Potpora komunalnim redarima za provedbu Zakona o građevinskoj inspekciji NN 153/13</a:t>
            </a:r>
          </a:p>
          <a:p>
            <a:endParaRPr lang="hr-H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Izvršenje </a:t>
            </a:r>
            <a:r>
              <a:rPr lang="hr-HR" dirty="0" err="1"/>
              <a:t>nov.obveza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Izvansudsko</a:t>
            </a:r>
            <a:r>
              <a:rPr lang="hr-HR" dirty="0"/>
              <a:t> izvršenje novčanih obveza</a:t>
            </a:r>
          </a:p>
          <a:p>
            <a:pPr>
              <a:buFontTx/>
              <a:buChar char="-"/>
            </a:pPr>
            <a:r>
              <a:rPr lang="hr-HR" dirty="0"/>
              <a:t>Ovršni upravni akti nakon 15. listopada 2012</a:t>
            </a:r>
          </a:p>
          <a:p>
            <a:pPr>
              <a:buFontTx/>
              <a:buChar char="-"/>
            </a:pPr>
            <a:r>
              <a:rPr lang="hr-HR" dirty="0"/>
              <a:t>Pravilnik o obliku i sadržaju zahtjeva za izravnu naplatu ( propisuje obrazac koji se dostavlja </a:t>
            </a:r>
            <a:r>
              <a:rPr lang="hr-HR" dirty="0" err="1"/>
              <a:t>Finan.ag</a:t>
            </a:r>
            <a:r>
              <a:rPr lang="hr-HR" dirty="0"/>
              <a:t>.)</a:t>
            </a:r>
          </a:p>
          <a:p>
            <a:pPr>
              <a:buFontTx/>
              <a:buChar char="-"/>
            </a:pPr>
            <a:r>
              <a:rPr lang="hr-HR" dirty="0"/>
              <a:t>Javno- pravo tijelo- ovlast ovrhovoditelja.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                    Rješenje o troškovima izvršenja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42" t="16130" r="35353" b="9005"/>
          <a:stretch>
            <a:fillRect/>
          </a:stretch>
        </p:blipFill>
        <p:spPr bwMode="auto">
          <a:xfrm>
            <a:off x="642910" y="1214422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hr-HR" dirty="0"/>
              <a:t>    Primjer obrasca za ovrhu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03" t="16130" r="63732" b="17142"/>
          <a:stretch>
            <a:fillRect/>
          </a:stretch>
        </p:blipFill>
        <p:spPr bwMode="auto">
          <a:xfrm>
            <a:off x="2500298" y="857232"/>
            <a:ext cx="47863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Shematski prikaz postupka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7087" t="9508" r="7086" b="6820"/>
          <a:stretch>
            <a:fillRect/>
          </a:stretch>
        </p:blipFill>
        <p:spPr bwMode="auto">
          <a:xfrm>
            <a:off x="142844" y="1428736"/>
            <a:ext cx="8351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HVALA NA POZORNOSTI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NADZOR čl.2.st.3.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građenja i izvođenja radova</a:t>
            </a:r>
          </a:p>
          <a:p>
            <a:r>
              <a:rPr lang="hr-HR" dirty="0"/>
              <a:t> na temelju rješenja koje se donosi na temelju</a:t>
            </a:r>
          </a:p>
          <a:p>
            <a:pPr>
              <a:buNone/>
            </a:pPr>
            <a:r>
              <a:rPr lang="pl-PL" dirty="0"/>
              <a:t>     propisa kojima se uređuje komunalno gospodarstvo</a:t>
            </a:r>
          </a:p>
          <a:p>
            <a:r>
              <a:rPr lang="hr-HR" dirty="0"/>
              <a:t> koji se mogu graditi odnosno izvoditi bez</a:t>
            </a:r>
          </a:p>
          <a:p>
            <a:pPr>
              <a:buNone/>
            </a:pPr>
            <a:r>
              <a:rPr lang="hr-HR" dirty="0"/>
              <a:t>    </a:t>
            </a:r>
            <a:r>
              <a:rPr lang="vi-VN" dirty="0"/>
              <a:t> građevinske dozvole</a:t>
            </a:r>
          </a:p>
          <a:p>
            <a:pPr>
              <a:buNone/>
            </a:pPr>
            <a:r>
              <a:rPr lang="hr-HR" dirty="0"/>
              <a:t>     glavnog projekta</a:t>
            </a:r>
          </a:p>
          <a:p>
            <a:pPr>
              <a:buNone/>
            </a:pPr>
            <a:r>
              <a:rPr lang="hr-HR" dirty="0"/>
              <a:t>     drugog akta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POSLOVI NADZORA čl.2.st.4.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uklanjanje ruševina zgrada</a:t>
            </a:r>
          </a:p>
          <a:p>
            <a:r>
              <a:rPr lang="hr-HR" dirty="0"/>
              <a:t>otklanjanje oštećenja pročelja i pokrova postojeće</a:t>
            </a:r>
          </a:p>
          <a:p>
            <a:pPr>
              <a:buNone/>
            </a:pPr>
            <a:r>
              <a:rPr lang="pl-PL" dirty="0"/>
              <a:t>    zgrade koji nisu nosiva konstrukcija</a:t>
            </a:r>
          </a:p>
          <a:p>
            <a:r>
              <a:rPr lang="vi-VN" dirty="0"/>
              <a:t> provedba zahvata u prostoru koji nisu građenje,</a:t>
            </a:r>
          </a:p>
          <a:p>
            <a:pPr>
              <a:buNone/>
            </a:pPr>
            <a:r>
              <a:rPr lang="hr-HR"/>
              <a:t>     osim </a:t>
            </a:r>
            <a:r>
              <a:rPr lang="hr-HR" dirty="0"/>
              <a:t>rudarskih radova</a:t>
            </a:r>
          </a:p>
          <a:p>
            <a:r>
              <a:rPr lang="hr-HR" dirty="0"/>
              <a:t>dovršenje zgrade u pogledu vanjskog izgleda i</a:t>
            </a:r>
          </a:p>
          <a:p>
            <a:r>
              <a:rPr lang="vi-VN" dirty="0"/>
              <a:t>uređenja građevne čestice u skladu s građevinskom</a:t>
            </a:r>
          </a:p>
          <a:p>
            <a:r>
              <a:rPr lang="hr-HR" dirty="0"/>
              <a:t>dozvolom</a:t>
            </a:r>
          </a:p>
          <a:p>
            <a:r>
              <a:rPr lang="vi-VN" dirty="0"/>
              <a:t>provedba odluke o privremenoj zabrani izvođenja</a:t>
            </a:r>
          </a:p>
          <a:p>
            <a:r>
              <a:rPr lang="hr-HR" dirty="0"/>
              <a:t>radova</a:t>
            </a:r>
          </a:p>
          <a:p>
            <a:r>
              <a:rPr lang="hr-HR" dirty="0"/>
              <a:t>izlaganje energetskog certifikata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        OVLASTI KOMUNALNIH REDARA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Komunalni redar ovlašten je (članak 43. stavak 2.)</a:t>
            </a:r>
          </a:p>
          <a:p>
            <a:r>
              <a:rPr lang="hr-HR" dirty="0"/>
              <a:t> zatražiti i pregledati isprave</a:t>
            </a:r>
          </a:p>
          <a:p>
            <a:r>
              <a:rPr lang="hr-HR" dirty="0"/>
              <a:t> </a:t>
            </a:r>
            <a:r>
              <a:rPr lang="vi-VN" dirty="0"/>
              <a:t>ući na građevnu česticu, zemljište zgrade, gradilište,</a:t>
            </a:r>
          </a:p>
          <a:p>
            <a:r>
              <a:rPr lang="hr-HR" dirty="0"/>
              <a:t>privremeno gradilište, šumska, poljoprivredna i druga</a:t>
            </a:r>
          </a:p>
          <a:p>
            <a:r>
              <a:rPr lang="hr-HR" dirty="0"/>
              <a:t>zemljišta i obaviti pregled</a:t>
            </a:r>
          </a:p>
          <a:p>
            <a:r>
              <a:rPr lang="hr-HR" dirty="0"/>
              <a:t>narediti da se odstrani drveće, drugo raslinje, životinje i</a:t>
            </a:r>
          </a:p>
          <a:p>
            <a:r>
              <a:rPr lang="hr-HR" dirty="0"/>
              <a:t>druge stvari, ako ometaju obavljanje pregleda</a:t>
            </a:r>
          </a:p>
          <a:p>
            <a:r>
              <a:rPr lang="hr-HR" dirty="0"/>
              <a:t> uzimati izjave radi pribavljanja dokaza o činjenicama</a:t>
            </a:r>
          </a:p>
          <a:p>
            <a:r>
              <a:rPr lang="pl-PL" dirty="0"/>
              <a:t> zatražiti pisanim putem podatke i dokumentaciju</a:t>
            </a:r>
          </a:p>
          <a:p>
            <a:r>
              <a:rPr lang="pl-PL" dirty="0"/>
              <a:t> prikupljati podatke na vizualni i drugi odgovarajući</a:t>
            </a:r>
          </a:p>
          <a:p>
            <a:r>
              <a:rPr lang="hr-HR" dirty="0"/>
              <a:t>način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867524"/>
          </a:xfrm>
        </p:spPr>
        <p:txBody>
          <a:bodyPr>
            <a:normAutofit/>
          </a:bodyPr>
          <a:lstStyle/>
          <a:p>
            <a:r>
              <a:rPr lang="hr-HR" sz="3600" dirty="0"/>
              <a:t>                            MJERE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uklanjanje ruševine zgrade</a:t>
            </a:r>
          </a:p>
          <a:p>
            <a:r>
              <a:rPr lang="hr-HR" dirty="0"/>
              <a:t>otklanjanje oštećenja pročelja i pokrova postojeće</a:t>
            </a:r>
          </a:p>
          <a:p>
            <a:pPr>
              <a:buNone/>
            </a:pPr>
            <a:r>
              <a:rPr lang="hr-HR" dirty="0"/>
              <a:t>    zgrade</a:t>
            </a:r>
          </a:p>
          <a:p>
            <a:r>
              <a:rPr lang="vi-VN" dirty="0"/>
              <a:t> uklanjanje građevine</a:t>
            </a:r>
          </a:p>
          <a:p>
            <a:r>
              <a:rPr lang="vi-VN" dirty="0"/>
              <a:t> usklađivanje provedbe zahvata u prostoru koji nije</a:t>
            </a:r>
          </a:p>
          <a:p>
            <a:r>
              <a:rPr lang="vi-VN" dirty="0"/>
              <a:t>građenje</a:t>
            </a:r>
          </a:p>
          <a:p>
            <a:r>
              <a:rPr lang="vi-VN" dirty="0"/>
              <a:t> uklanjanje zahvata u prostoru koji nije građenje</a:t>
            </a:r>
          </a:p>
          <a:p>
            <a:r>
              <a:rPr lang="vi-VN" dirty="0"/>
              <a:t> privremena obustava izvođenja radova</a:t>
            </a:r>
          </a:p>
          <a:p>
            <a:r>
              <a:rPr lang="hr-HR"/>
              <a:t> dovršenje </a:t>
            </a:r>
            <a:r>
              <a:rPr lang="hr-HR" dirty="0"/>
              <a:t>vanjskog izgleda zgrade</a:t>
            </a:r>
          </a:p>
          <a:p>
            <a:r>
              <a:rPr lang="hr-HR" dirty="0"/>
              <a:t> izlaganje energetskog certifikata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58177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Uklanjanje ruševine zgrade (članak 52.)</a:t>
            </a:r>
            <a:br>
              <a:rPr lang="hr-HR" sz="3600" dirty="0"/>
            </a:br>
            <a:r>
              <a:rPr lang="hr-HR" sz="3600" dirty="0"/>
              <a:t>                        </a:t>
            </a:r>
            <a:endParaRPr lang="hr-HR" sz="4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Definicija (članak 52. stavak 4. ZGI-a)</a:t>
            </a:r>
          </a:p>
          <a:p>
            <a:r>
              <a:rPr lang="hr-HR" dirty="0"/>
              <a:t> ostaci zgrade</a:t>
            </a:r>
          </a:p>
          <a:p>
            <a:r>
              <a:rPr lang="hr-HR" dirty="0"/>
              <a:t> izgubila svojstva zbog oštećenja ili nedostatka</a:t>
            </a:r>
          </a:p>
          <a:p>
            <a:r>
              <a:rPr lang="hr-HR" dirty="0"/>
              <a:t>pojedinih dijelova</a:t>
            </a:r>
          </a:p>
          <a:p>
            <a:r>
              <a:rPr lang="pl-PL" dirty="0"/>
              <a:t> nije prikladna za uporabu sukladno svojoj namjeni</a:t>
            </a:r>
          </a:p>
          <a:p>
            <a:r>
              <a:rPr lang="it-IT" dirty="0"/>
              <a:t> ne </a:t>
            </a:r>
            <a:r>
              <a:rPr lang="it-IT" dirty="0" err="1"/>
              <a:t>rabi</a:t>
            </a:r>
            <a:r>
              <a:rPr lang="it-IT" dirty="0"/>
              <a:t> se </a:t>
            </a:r>
            <a:r>
              <a:rPr lang="it-IT" dirty="0" err="1"/>
              <a:t>najmanje</a:t>
            </a:r>
            <a:r>
              <a:rPr lang="it-IT" dirty="0"/>
              <a:t> </a:t>
            </a:r>
            <a:r>
              <a:rPr lang="it-IT" dirty="0" err="1"/>
              <a:t>pet</a:t>
            </a:r>
            <a:r>
              <a:rPr lang="it-IT" dirty="0"/>
              <a:t> </a:t>
            </a:r>
            <a:r>
              <a:rPr lang="it-IT" dirty="0" err="1"/>
              <a:t>godina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796086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Upravni postupak</a:t>
            </a:r>
            <a:br>
              <a:rPr lang="hr-HR" dirty="0"/>
            </a:br>
            <a:r>
              <a:rPr lang="hr-HR" dirty="0"/>
              <a:t>                        -početak-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Zapisnik ili bilo koja poduzeta</a:t>
            </a:r>
          </a:p>
          <a:p>
            <a:pPr>
              <a:buNone/>
            </a:pPr>
            <a:r>
              <a:rPr lang="hr-HR" dirty="0"/>
              <a:t>    radnja ( službena bilješka,</a:t>
            </a:r>
          </a:p>
          <a:p>
            <a:pPr>
              <a:buNone/>
            </a:pPr>
            <a:r>
              <a:rPr lang="hr-HR" dirty="0"/>
              <a:t>     </a:t>
            </a:r>
            <a:r>
              <a:rPr lang="hr-HR" dirty="0" err="1"/>
              <a:t>fotozapis</a:t>
            </a:r>
            <a:r>
              <a:rPr lang="hr-HR" dirty="0"/>
              <a:t> </a:t>
            </a:r>
            <a:r>
              <a:rPr lang="hr-HR" dirty="0" err="1"/>
              <a:t>itd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 - o usmenoj raspravi ili nekoj </a:t>
            </a:r>
          </a:p>
          <a:p>
            <a:pPr>
              <a:buNone/>
            </a:pPr>
            <a:r>
              <a:rPr lang="hr-HR" dirty="0"/>
              <a:t>    radnji, očevidu.</a:t>
            </a:r>
          </a:p>
          <a:p>
            <a:pPr>
              <a:buFontTx/>
              <a:buChar char="-"/>
            </a:pPr>
            <a:r>
              <a:rPr lang="hr-HR" dirty="0"/>
              <a:t>zapisnik= javna isprava</a:t>
            </a:r>
          </a:p>
          <a:p>
            <a:pPr>
              <a:buFontTx/>
              <a:buChar char="-"/>
            </a:pPr>
            <a:r>
              <a:rPr lang="hr-HR" dirty="0"/>
              <a:t>činjenično stanje(vlasnik,….)</a:t>
            </a:r>
          </a:p>
          <a:p>
            <a:pPr>
              <a:buNone/>
            </a:pPr>
            <a:r>
              <a:rPr lang="hr-HR" dirty="0"/>
              <a:t>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img0075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93406" y="2536025"/>
            <a:ext cx="4857783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36745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 </a:t>
            </a:r>
            <a:r>
              <a:rPr lang="hr-HR" dirty="0" err="1"/>
              <a:t>Fotozapis</a:t>
            </a:r>
            <a:endParaRPr lang="hr-HR" dirty="0"/>
          </a:p>
        </p:txBody>
      </p:sp>
      <p:pic>
        <p:nvPicPr>
          <p:cNvPr id="13" name="Rezervirano mjesto sadržaja 12" descr="20141003_111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42984"/>
            <a:ext cx="3929090" cy="2752724"/>
          </a:xfrm>
        </p:spPr>
      </p:pic>
      <p:pic>
        <p:nvPicPr>
          <p:cNvPr id="14" name="Slika 13" descr="20141003_111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619493" cy="2171696"/>
          </a:xfrm>
          <a:prstGeom prst="rect">
            <a:avLst/>
          </a:prstGeom>
        </p:spPr>
      </p:pic>
      <p:pic>
        <p:nvPicPr>
          <p:cNvPr id="15" name="Slika 14" descr="20141003_111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08" y="4000504"/>
            <a:ext cx="4024309" cy="24145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731</TotalTime>
  <Words>605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Tijek</vt:lpstr>
      <vt:lpstr>Primjena ZUP-a u praksi  </vt:lpstr>
      <vt:lpstr>PowerPoint Presentation</vt:lpstr>
      <vt:lpstr>                NADZOR čl.2.st.3.</vt:lpstr>
      <vt:lpstr>POSLOVI NADZORA čl.2.st.4.</vt:lpstr>
      <vt:lpstr>        OVLASTI KOMUNALNIH REDARA</vt:lpstr>
      <vt:lpstr>                            MJERE</vt:lpstr>
      <vt:lpstr>Uklanjanje ruševine zgrade (članak 52.)                         </vt:lpstr>
      <vt:lpstr>                Upravni postupak                         -početak-  </vt:lpstr>
      <vt:lpstr>                     Fotozapis</vt:lpstr>
      <vt:lpstr>            Privremeni zastupnik                          - zaključak -</vt:lpstr>
      <vt:lpstr>                      Rješenje</vt:lpstr>
      <vt:lpstr>   Primjer rješenja o uklanjanju ruševine zgrade</vt:lpstr>
      <vt:lpstr>                    Izvršenje</vt:lpstr>
      <vt:lpstr>            Rješenje o izvršenju</vt:lpstr>
      <vt:lpstr>                           Predmet izvršenja -izvršenje novčanih obveza -izvršenje nenovčanih obveza -prisilno izvršenje nenovčanih obveza        novčanom kaznom -izvršenje nenovčanih obveza putem trećih osoba izvršenje novčanih obveza neposrednom prisilom</vt:lpstr>
      <vt:lpstr>Rješenje o izvršenju-primjer</vt:lpstr>
      <vt:lpstr>            Primjer u izvršenju</vt:lpstr>
      <vt:lpstr>     Potvrda o dozvoli izvršenja</vt:lpstr>
      <vt:lpstr>Izvršenje nenovčanih obveza putem trećih osoba</vt:lpstr>
      <vt:lpstr>         Izvršenje nov.obveza</vt:lpstr>
      <vt:lpstr>                    Rješenje o troškovima izvršenja</vt:lpstr>
      <vt:lpstr>    Primjer obrasca za ovrhu</vt:lpstr>
      <vt:lpstr>      Shematski prikaz postupka  </vt:lpstr>
      <vt:lpstr>     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ZUP-a u praksi</dc:title>
  <dc:creator>Korisnik</dc:creator>
  <cp:lastModifiedBy>Udruga gradova</cp:lastModifiedBy>
  <cp:revision>72</cp:revision>
  <dcterms:created xsi:type="dcterms:W3CDTF">2019-04-08T12:00:56Z</dcterms:created>
  <dcterms:modified xsi:type="dcterms:W3CDTF">2023-10-25T21:25:58Z</dcterms:modified>
</cp:coreProperties>
</file>