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61" r:id="rId5"/>
    <p:sldId id="257" r:id="rId6"/>
    <p:sldId id="259" r:id="rId7"/>
    <p:sldId id="264" r:id="rId8"/>
    <p:sldId id="265" r:id="rId9"/>
    <p:sldId id="260" r:id="rId10"/>
    <p:sldId id="262" r:id="rId11"/>
    <p:sldId id="266" r:id="rId12"/>
    <p:sldId id="267" r:id="rId13"/>
    <p:sldId id="263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DFFB9D-E426-FD9E-4A77-A95F2C85E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952565E-323C-3B15-FBE6-D1E2D21AF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92E7F9A-79D0-7F0E-3A22-35239195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390EBCA-C7D8-1716-0F61-92C3A415C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6151424-E5B1-C733-11B2-549D3399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110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7CFBBB-2FA9-D951-ACB9-B739A5C9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510E0AF-4484-57C6-0074-9DC22BDAE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1588237-D2DF-8280-D556-1AA3921B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65ECDB9-8CA6-ACDA-AF0E-CBEBC34A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830296F-224D-B4C8-0952-29251E59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542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752CBB6-0797-877F-BE50-1A0E917CC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814B0FD-6AE4-BD87-966B-33E2280A3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10B4D30-F0CD-33CC-088B-3DC86910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AF77212-8EE9-A248-9B60-12755966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EF135B9-1203-8D7E-AA14-95272AAA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249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36BF53-35F7-4A03-82E2-2D67F163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5AE930-8471-7132-0E5C-4C28A6008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ED7A85D-0A52-460A-3EB3-23745EB2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2CDFB1F-4FD6-DD15-19FB-44CF9361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AB6CB43-955B-55FD-B1BC-F981527C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86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BBAD23-E3D1-A907-0FC5-476517A5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147377A-42DA-A847-AF45-7D848F216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577FE58-C1B3-596A-BDA1-B6A1D317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820A12E-1A3E-3821-37A1-A99B1422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EBA6599-72C4-6977-5A58-40093390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074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DCABDE-FC70-7008-C10D-FAD7B775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BF6C8E6-4D66-37EB-A69A-11E612F01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B9F8CDE-E8BB-15D9-B34B-109BB7BE5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1BD97F0-22F4-A64B-D842-3770160F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0E2732E-9869-8A44-45E6-68F1BAC4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8F21B2B-9AC1-DEA1-D8AB-FE8ECD45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793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34614-7DDF-3D74-CEA0-DA66F8FD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BAA7937-B230-AFFA-E548-4069117C6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3C880C9-B2C2-48E2-D661-0332EC55B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A55B127-6B3D-DFAF-9C04-106320A15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C9493DD-2965-9A8F-3F4A-3C090F3BC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F6B757B6-7D1D-A906-C0B3-1CE36A779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2FC46D0-3117-7EBC-4771-814868674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EC7CBD2-C5AA-A831-904B-3126014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803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BE1AB3-BCD0-0E16-D41D-2CBFB1F0C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1F453C7-C697-9919-DA81-3F0990B64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D6A6C58-5BD6-C8F7-75E0-DBBE86C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698CA3D-44F5-09ED-3024-99B5A8D9E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860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AC53B75-C9D4-60CF-D0BB-C1ECAAFD7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4F37313-7581-651C-3216-4775B3DF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425D367-423A-0335-712C-F168A61B8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537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C75BE7-CEBC-6A7B-29B3-045F12B8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D03C11-4CDE-2548-8B7F-50D495095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4E80AB5-718B-58EE-0E65-2036089AE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7252A11-3D26-66B6-776C-DB3F4923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965DEDE-7447-A4D9-B9C6-90457914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F6D51F4-152C-8A49-33C5-C6EAB381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578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1E7E87-B28B-4844-B382-B6F8C50D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FD49F64-D27F-6F83-7900-EEDF13D8E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7B72512-3552-F72E-BF7B-6272FA0C4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AF9EED-8AA0-F2CF-FF3E-4B4E480D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AE068CB-2C9A-A30A-C05E-ABAAC9FC9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ECD1F65-A718-CE6A-1552-78675E9D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734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8A4FED9-AFA2-9D87-B643-592947DDF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E250FD6-E460-3363-8B4B-C85EAA8A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064E1E-CB4F-657B-3A67-1B037761D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D29E6-6792-4CD3-AC17-C2E8C5B974AF}" type="datetimeFigureOut">
              <a:rPr lang="hr-HR" smtClean="0"/>
              <a:t>31.10.2024.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C93E2C2-99D8-75B3-5604-CA1A65890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DC9EB9D-C3F9-33D9-C75A-32195A5E7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A482E-A713-45BB-8173-FC570C5E8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715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2E955D-C579-22B0-77DB-F1E5D70CE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3043" y="2851842"/>
            <a:ext cx="10031238" cy="1635896"/>
          </a:xfrm>
        </p:spPr>
        <p:txBody>
          <a:bodyPr>
            <a:noAutofit/>
          </a:bodyPr>
          <a:lstStyle/>
          <a:p>
            <a:r>
              <a:rPr lang="hr-HR" sz="4800" dirty="0">
                <a:latin typeface="Century Gothic" panose="020B0502020202020204" pitchFamily="34" charset="0"/>
              </a:rPr>
              <a:t>Kako izgraditi funkcionalan sustav gospodarenja otpadom?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29D9852-7144-4BF4-2AFD-D923B48A9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7223"/>
            <a:ext cx="9144000" cy="1002671"/>
          </a:xfrm>
        </p:spPr>
        <p:txBody>
          <a:bodyPr/>
          <a:lstStyle/>
          <a:p>
            <a:pPr algn="r"/>
            <a:r>
              <a:rPr lang="hr-HR" dirty="0">
                <a:latin typeface="Century Gothic" panose="020B0502020202020204" pitchFamily="34" charset="0"/>
              </a:rPr>
              <a:t>Sonja Polonijo</a:t>
            </a:r>
          </a:p>
          <a:p>
            <a:pPr algn="r"/>
            <a:r>
              <a:rPr lang="hr-HR" dirty="0">
                <a:latin typeface="Century Gothic" panose="020B0502020202020204" pitchFamily="34" charset="0"/>
              </a:rPr>
              <a:t>Udruga gradova u RH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85ECF68-CF8E-A76C-E2B4-961D5E63D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09" y="568106"/>
            <a:ext cx="270685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6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3D82B9-8D26-FA4E-A8BD-96209A4E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Kako nezainteresirane privesti edukaciji?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C863FF5-E59C-4C53-26B8-561B68704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što zapadne zemlje imaju, a mi ne koristimo?</a:t>
            </a:r>
          </a:p>
          <a:p>
            <a:r>
              <a:rPr lang="hr-H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imamo li vremena čekati na rezultate dok danas educirana djeca odrastu?</a:t>
            </a:r>
          </a:p>
          <a:p>
            <a:r>
              <a:rPr lang="hr-H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hoćemo li do tada izgledati ovako?</a:t>
            </a:r>
          </a:p>
          <a:p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2A84C63-54FE-8A8B-780E-80C479F7E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401" y="3697588"/>
            <a:ext cx="2528739" cy="24793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1D7E57B-09FB-B032-B660-AB10BD7E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206" y="3147140"/>
            <a:ext cx="3252228" cy="302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20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93CFFC-C363-A283-1D9B-0AE023C7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latin typeface="Century Gothic" panose="020B0502020202020204" pitchFamily="34" charset="0"/>
              </a:rPr>
              <a:t>Strah od kazne kao motivator za edukaciju?</a:t>
            </a:r>
            <a:endParaRPr lang="hr-HR" dirty="0">
              <a:latin typeface="Century Gothic" panose="020B0502020202020204" pitchFamily="34" charset="0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53F8FE5-5F28-9499-F38B-2FAEDFDDD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9906" y="1928388"/>
            <a:ext cx="4141557" cy="355308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C51F84F-3E31-A544-3F07-9B00B82E286D}"/>
              </a:ext>
            </a:extLst>
          </p:cNvPr>
          <p:cNvSpPr txBox="1"/>
          <p:nvPr/>
        </p:nvSpPr>
        <p:spPr>
          <a:xfrm>
            <a:off x="8292974" y="3920150"/>
            <a:ext cx="235390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Izvjesnost kažnjavanja važnija je od iznosa kazne!</a:t>
            </a:r>
          </a:p>
        </p:txBody>
      </p:sp>
    </p:spTree>
    <p:extLst>
      <p:ext uri="{BB962C8B-B14F-4D97-AF65-F5344CB8AC3E}">
        <p14:creationId xmlns:p14="http://schemas.microsoft.com/office/powerpoint/2010/main" val="262151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A5D8D6-0189-3E82-D21D-7657C448D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Mogućnosti: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8C3958-ADE9-1D96-49B6-0A5B520A2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davatelj javne usluge surađuje s komunalnim redarima („</a:t>
            </a:r>
            <a:r>
              <a:rPr lang="hr-HR" dirty="0" err="1">
                <a:latin typeface="Century Gothic" panose="020B0502020202020204" pitchFamily="34" charset="0"/>
              </a:rPr>
              <a:t>ekopatrola</a:t>
            </a:r>
            <a:r>
              <a:rPr lang="hr-HR" dirty="0">
                <a:latin typeface="Century Gothic" panose="020B0502020202020204" pitchFamily="34" charset="0"/>
              </a:rPr>
              <a:t>”) </a:t>
            </a:r>
          </a:p>
          <a:p>
            <a:r>
              <a:rPr lang="hr-HR" dirty="0">
                <a:latin typeface="Century Gothic" panose="020B0502020202020204" pitchFamily="34" charset="0"/>
              </a:rPr>
              <a:t>educiranje i upozoravanje ljudi na terenu</a:t>
            </a:r>
          </a:p>
          <a:p>
            <a:r>
              <a:rPr lang="hr-HR" dirty="0">
                <a:latin typeface="Century Gothic" panose="020B0502020202020204" pitchFamily="34" charset="0"/>
              </a:rPr>
              <a:t>identificiranje i sankcioniranje prekršitelja</a:t>
            </a:r>
          </a:p>
          <a:p>
            <a:pPr lvl="2"/>
            <a:r>
              <a:rPr lang="hr-HR" dirty="0">
                <a:latin typeface="Century Gothic" panose="020B0502020202020204" pitchFamily="34" charset="0"/>
              </a:rPr>
              <a:t>po gradskoj Odluci o komunalnom redu (komunalni redar)</a:t>
            </a:r>
          </a:p>
          <a:p>
            <a:pPr lvl="2"/>
            <a:r>
              <a:rPr lang="hr-HR" dirty="0">
                <a:latin typeface="Century Gothic" panose="020B0502020202020204" pitchFamily="34" charset="0"/>
              </a:rPr>
              <a:t>po Zakonu o gospodarenju otpadom (komunalni redar)</a:t>
            </a:r>
          </a:p>
          <a:p>
            <a:pPr lvl="2"/>
            <a:r>
              <a:rPr lang="hr-HR" dirty="0">
                <a:latin typeface="Century Gothic" panose="020B0502020202020204" pitchFamily="34" charset="0"/>
              </a:rPr>
              <a:t>po gradskoj Odluci o načinu pružanja javne usluge (davatelj javne usluge)</a:t>
            </a:r>
          </a:p>
        </p:txBody>
      </p:sp>
    </p:spTree>
    <p:extLst>
      <p:ext uri="{BB962C8B-B14F-4D97-AF65-F5344CB8AC3E}">
        <p14:creationId xmlns:p14="http://schemas.microsoft.com/office/powerpoint/2010/main" val="4036439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1FE13A-FC7C-CA06-D5A7-D0305DA5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… i da zaključimo: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9C275B6-5C16-C8E6-DC4F-57AE35DC3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36" y="1678460"/>
            <a:ext cx="8181541" cy="2444708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8466A5F-E341-0DEE-6EE4-F0B743B74CFF}"/>
              </a:ext>
            </a:extLst>
          </p:cNvPr>
          <p:cNvSpPr txBox="1"/>
          <p:nvPr/>
        </p:nvSpPr>
        <p:spPr>
          <a:xfrm>
            <a:off x="1585511" y="4382286"/>
            <a:ext cx="8300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Century Gothic" panose="020B0502020202020204" pitchFamily="34" charset="0"/>
              </a:rPr>
              <a:t>Nije važno koje je boje mačka, važno je da miševe lovi! (</a:t>
            </a:r>
            <a:r>
              <a:rPr lang="hr-HR" dirty="0" err="1">
                <a:latin typeface="Century Gothic" panose="020B0502020202020204" pitchFamily="34" charset="0"/>
              </a:rPr>
              <a:t>Deng</a:t>
            </a:r>
            <a:r>
              <a:rPr lang="hr-HR" dirty="0">
                <a:latin typeface="Century Gothic" panose="020B0502020202020204" pitchFamily="34" charset="0"/>
              </a:rPr>
              <a:t> </a:t>
            </a:r>
            <a:r>
              <a:rPr lang="hr-HR" dirty="0" err="1">
                <a:latin typeface="Century Gothic" panose="020B0502020202020204" pitchFamily="34" charset="0"/>
              </a:rPr>
              <a:t>Xiaoping</a:t>
            </a:r>
            <a:r>
              <a:rPr lang="hr-HR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6E9CCF7-9BBF-0BEB-C7A3-B0FD2E677D08}"/>
              </a:ext>
            </a:extLst>
          </p:cNvPr>
          <p:cNvSpPr txBox="1"/>
          <p:nvPr/>
        </p:nvSpPr>
        <p:spPr>
          <a:xfrm>
            <a:off x="2087084" y="5179540"/>
            <a:ext cx="729691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entury Gothic" panose="020B0502020202020204" pitchFamily="34" charset="0"/>
              </a:rPr>
              <a:t>Kompromisom i međusobnim poštovanjem dionika sustava treba izgraditi sustav koji funkcionira dovoljno dobro u konkretnoj lokalnoj zajednici! </a:t>
            </a:r>
          </a:p>
        </p:txBody>
      </p:sp>
    </p:spTree>
    <p:extLst>
      <p:ext uri="{BB962C8B-B14F-4D97-AF65-F5344CB8AC3E}">
        <p14:creationId xmlns:p14="http://schemas.microsoft.com/office/powerpoint/2010/main" val="1972211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476155-5F77-C51A-3A97-1DE844B0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Temelji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07DA92-2015-A16F-2032-A308593AF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400" dirty="0">
                <a:latin typeface="Century Gothic" panose="020B0502020202020204" pitchFamily="34" charset="0"/>
              </a:rPr>
              <a:t>Zakon o gospodarenju otpadom (NN 84/21, Usud NN 142/23)</a:t>
            </a:r>
          </a:p>
          <a:p>
            <a:pPr lvl="2"/>
            <a:r>
              <a:rPr lang="hr-HR" dirty="0">
                <a:latin typeface="Century Gothic" panose="020B0502020202020204" pitchFamily="34" charset="0"/>
              </a:rPr>
              <a:t>sadržaj tzv. javne usluge</a:t>
            </a:r>
          </a:p>
          <a:p>
            <a:pPr lvl="2"/>
            <a:r>
              <a:rPr lang="hr-HR" dirty="0">
                <a:latin typeface="Century Gothic" panose="020B0502020202020204" pitchFamily="34" charset="0"/>
              </a:rPr>
              <a:t>način postupanja s pojedinim frakcijama otpada</a:t>
            </a:r>
          </a:p>
          <a:p>
            <a:pPr lvl="2"/>
            <a:r>
              <a:rPr lang="hr-HR" dirty="0">
                <a:latin typeface="Century Gothic" panose="020B0502020202020204" pitchFamily="34" charset="0"/>
              </a:rPr>
              <a:t>način utvrđivanja cijena javne usluge</a:t>
            </a:r>
          </a:p>
          <a:p>
            <a:r>
              <a:rPr lang="hr-HR" sz="2400" dirty="0">
                <a:latin typeface="Century Gothic" panose="020B0502020202020204" pitchFamily="34" charset="0"/>
              </a:rPr>
              <a:t>Pravilnik o gospodarenju otpadom (NN 106/22)</a:t>
            </a:r>
          </a:p>
          <a:p>
            <a:endParaRPr lang="hr-HR" sz="2400" dirty="0">
              <a:latin typeface="Century Gothic" panose="020B0502020202020204" pitchFamily="34" charset="0"/>
            </a:endParaRPr>
          </a:p>
          <a:p>
            <a:r>
              <a:rPr lang="hr-HR" sz="2400" dirty="0">
                <a:latin typeface="Century Gothic" panose="020B0502020202020204" pitchFamily="34" charset="0"/>
              </a:rPr>
              <a:t>gradska i općinska vijeća </a:t>
            </a:r>
            <a:r>
              <a:rPr lang="hr-H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unutar zadanog okvira </a:t>
            </a:r>
            <a:r>
              <a:rPr lang="hr-HR" sz="2400" dirty="0">
                <a:latin typeface="Century Gothic" panose="020B0502020202020204" pitchFamily="34" charset="0"/>
              </a:rPr>
              <a:t>donose Odluke o načinu pružanja javne usluge na svom području</a:t>
            </a:r>
          </a:p>
          <a:p>
            <a:pPr lvl="2"/>
            <a:r>
              <a:rPr lang="hr-HR" dirty="0">
                <a:latin typeface="Century Gothic" panose="020B0502020202020204" pitchFamily="34" charset="0"/>
              </a:rPr>
              <a:t>pravila postupanja </a:t>
            </a:r>
            <a:r>
              <a:rPr lang="hr-HR" dirty="0">
                <a:solidFill>
                  <a:srgbClr val="C00000"/>
                </a:solidFill>
                <a:latin typeface="Century Gothic" panose="020B0502020202020204" pitchFamily="34" charset="0"/>
              </a:rPr>
              <a:t>korisnika</a:t>
            </a:r>
            <a:r>
              <a:rPr lang="hr-HR" dirty="0">
                <a:latin typeface="Century Gothic" panose="020B0502020202020204" pitchFamily="34" charset="0"/>
              </a:rPr>
              <a:t> javne usluge i </a:t>
            </a:r>
            <a:r>
              <a:rPr lang="hr-HR" dirty="0">
                <a:solidFill>
                  <a:srgbClr val="C00000"/>
                </a:solidFill>
                <a:latin typeface="Century Gothic" panose="020B0502020202020204" pitchFamily="34" charset="0"/>
              </a:rPr>
              <a:t>davatelja</a:t>
            </a:r>
            <a:r>
              <a:rPr lang="hr-HR" dirty="0">
                <a:latin typeface="Century Gothic" panose="020B0502020202020204" pitchFamily="34" charset="0"/>
              </a:rPr>
              <a:t> usluge s pojedinim frakcijama otpada</a:t>
            </a:r>
          </a:p>
          <a:p>
            <a:pPr lvl="2"/>
            <a:r>
              <a:rPr lang="hr-HR" dirty="0">
                <a:latin typeface="Century Gothic" panose="020B0502020202020204" pitchFamily="34" charset="0"/>
              </a:rPr>
              <a:t>odgovornost za postupanje s vlastitim otpadom</a:t>
            </a:r>
          </a:p>
          <a:p>
            <a:pPr lvl="2"/>
            <a:r>
              <a:rPr lang="hr-HR" dirty="0">
                <a:latin typeface="Century Gothic" panose="020B0502020202020204" pitchFamily="34" charset="0"/>
              </a:rPr>
              <a:t>„ugovorne kazne” i obveza edukacije</a:t>
            </a:r>
          </a:p>
        </p:txBody>
      </p:sp>
    </p:spTree>
    <p:extLst>
      <p:ext uri="{BB962C8B-B14F-4D97-AF65-F5344CB8AC3E}">
        <p14:creationId xmlns:p14="http://schemas.microsoft.com/office/powerpoint/2010/main" val="209569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>
            <a:extLst>
              <a:ext uri="{FF2B5EF4-FFF2-40B4-BE49-F238E27FC236}">
                <a16:creationId xmlns:a16="http://schemas.microsoft.com/office/drawing/2014/main" id="{7DE7C4E9-F02F-1392-FB38-ED4A747F87DF}"/>
              </a:ext>
            </a:extLst>
          </p:cNvPr>
          <p:cNvSpPr/>
          <p:nvPr/>
        </p:nvSpPr>
        <p:spPr>
          <a:xfrm>
            <a:off x="6486051" y="3331674"/>
            <a:ext cx="2661720" cy="2580237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Century Gothic" panose="020B0502020202020204" pitchFamily="34" charset="0"/>
              </a:rPr>
              <a:t>Grad / općina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C8CE635-99B2-5049-5AF6-C09130174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Dionici sustava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B12723DD-06C5-92F0-016E-4FCCEB19B77B}"/>
              </a:ext>
            </a:extLst>
          </p:cNvPr>
          <p:cNvSpPr/>
          <p:nvPr/>
        </p:nvSpPr>
        <p:spPr>
          <a:xfrm>
            <a:off x="5585231" y="1907971"/>
            <a:ext cx="2661719" cy="25802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Century Gothic" panose="020B0502020202020204" pitchFamily="34" charset="0"/>
              </a:rPr>
              <a:t>Davatelj javne usluge</a:t>
            </a: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1D9A7B1D-B1FF-AF68-DAA4-DBC075010B73}"/>
              </a:ext>
            </a:extLst>
          </p:cNvPr>
          <p:cNvSpPr/>
          <p:nvPr/>
        </p:nvSpPr>
        <p:spPr>
          <a:xfrm>
            <a:off x="7944414" y="2041555"/>
            <a:ext cx="2580238" cy="258023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FFC000"/>
                </a:solidFill>
                <a:latin typeface="Century Gothic" panose="020B0502020202020204" pitchFamily="34" charset="0"/>
              </a:rPr>
              <a:t>Korisnik javne usluge</a:t>
            </a:r>
            <a:endParaRPr lang="hr-H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D7A14F1-C42A-94B8-D5A9-444FEC5430E0}"/>
              </a:ext>
            </a:extLst>
          </p:cNvPr>
          <p:cNvSpPr txBox="1"/>
          <p:nvPr/>
        </p:nvSpPr>
        <p:spPr>
          <a:xfrm>
            <a:off x="1667348" y="3738631"/>
            <a:ext cx="321774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 dirty="0">
                <a:latin typeface="Century Gothic" panose="020B0502020202020204" pitchFamily="34" charset="0"/>
              </a:rPr>
              <a:t>Svi</a:t>
            </a:r>
            <a:r>
              <a:rPr lang="hr-HR" dirty="0">
                <a:latin typeface="Century Gothic" panose="020B0502020202020204" pitchFamily="34" charset="0"/>
              </a:rPr>
              <a:t> imaju prava, odgovornosti i obveze!</a:t>
            </a:r>
          </a:p>
        </p:txBody>
      </p:sp>
    </p:spTree>
    <p:extLst>
      <p:ext uri="{BB962C8B-B14F-4D97-AF65-F5344CB8AC3E}">
        <p14:creationId xmlns:p14="http://schemas.microsoft.com/office/powerpoint/2010/main" val="443472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119942-5F42-7348-BD5B-76D9A8D84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Nekad… 						i sad…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8DA6297-8A51-40CC-7749-8BC851A89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29" y="1937442"/>
            <a:ext cx="4238305" cy="274456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2765FA8-65B7-1C58-EC3D-25BAE70F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047" y="1937442"/>
            <a:ext cx="3813429" cy="253669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DE5D73C-95C0-A3D2-4255-F5D012F2B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423" y="3833090"/>
            <a:ext cx="2730518" cy="2275737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4B5D9115-4EDA-E597-DC17-E36B7C1DAF0A}"/>
              </a:ext>
            </a:extLst>
          </p:cNvPr>
          <p:cNvSpPr txBox="1"/>
          <p:nvPr/>
        </p:nvSpPr>
        <p:spPr>
          <a:xfrm>
            <a:off x="424229" y="4888432"/>
            <a:ext cx="3882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latin typeface="Century Gothic" panose="020B0502020202020204" pitchFamily="34" charset="0"/>
              </a:rPr>
              <a:t>trošak deponiranja = 20 – 30 €/t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AC4F87B-37F6-7252-18C0-96BC4089EAB8}"/>
              </a:ext>
            </a:extLst>
          </p:cNvPr>
          <p:cNvSpPr txBox="1"/>
          <p:nvPr/>
        </p:nvSpPr>
        <p:spPr>
          <a:xfrm>
            <a:off x="7708392" y="5138928"/>
            <a:ext cx="334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entury Gothic" panose="020B0502020202020204" pitchFamily="34" charset="0"/>
              </a:rPr>
              <a:t>trošak centara 150 – 200 €/t</a:t>
            </a:r>
          </a:p>
        </p:txBody>
      </p:sp>
    </p:spTree>
    <p:extLst>
      <p:ext uri="{BB962C8B-B14F-4D97-AF65-F5344CB8AC3E}">
        <p14:creationId xmlns:p14="http://schemas.microsoft.com/office/powerpoint/2010/main" val="3697066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C68475-3F72-8F9C-C2FF-31427968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U čemu je problem u praksi?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BA19218-5F84-1BF6-2691-F0E34883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193" y="1545298"/>
            <a:ext cx="6504996" cy="434682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4ACA29F-A636-4FD1-66C6-863822D7592B}"/>
              </a:ext>
            </a:extLst>
          </p:cNvPr>
          <p:cNvSpPr txBox="1"/>
          <p:nvPr/>
        </p:nvSpPr>
        <p:spPr>
          <a:xfrm>
            <a:off x="5963971" y="6026010"/>
            <a:ext cx="6097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dirty="0">
                <a:latin typeface="Century Gothic" panose="020B0502020202020204" pitchFamily="34" charset="0"/>
              </a:rPr>
              <a:t>Autor: dr.sc. Viktor </a:t>
            </a:r>
            <a:r>
              <a:rPr lang="hr-HR" sz="1400" dirty="0" err="1">
                <a:latin typeface="Century Gothic" panose="020B0502020202020204" pitchFamily="34" charset="0"/>
              </a:rPr>
              <a:t>Simončič</a:t>
            </a:r>
            <a:endParaRPr lang="hr-HR" sz="1400" dirty="0">
              <a:latin typeface="Century Gothic" panose="020B0502020202020204" pitchFamily="34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793532A-6F74-29CF-8E69-227998DC7596}"/>
              </a:ext>
            </a:extLst>
          </p:cNvPr>
          <p:cNvSpPr txBox="1"/>
          <p:nvPr/>
        </p:nvSpPr>
        <p:spPr>
          <a:xfrm>
            <a:off x="9012725" y="2906162"/>
            <a:ext cx="181522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entury Gothic" panose="020B0502020202020204" pitchFamily="34" charset="0"/>
              </a:rPr>
              <a:t>Da li su ljudi dobri i da li je to uopće pravo pitanje?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6129755-34C0-E087-E61F-BA37D4B37B2A}"/>
              </a:ext>
            </a:extLst>
          </p:cNvPr>
          <p:cNvSpPr txBox="1"/>
          <p:nvPr/>
        </p:nvSpPr>
        <p:spPr>
          <a:xfrm>
            <a:off x="9012725" y="4562947"/>
            <a:ext cx="200534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entury Gothic" panose="020B0502020202020204" pitchFamily="34" charset="0"/>
              </a:rPr>
              <a:t>Pristanak na izlazak iz zone osobnog komfora?</a:t>
            </a:r>
          </a:p>
        </p:txBody>
      </p:sp>
    </p:spTree>
    <p:extLst>
      <p:ext uri="{BB962C8B-B14F-4D97-AF65-F5344CB8AC3E}">
        <p14:creationId xmlns:p14="http://schemas.microsoft.com/office/powerpoint/2010/main" val="303278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4686C0-C20F-0D3D-C103-2B46E93A2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Century Gothic" panose="020B0502020202020204" pitchFamily="34" charset="0"/>
              </a:rPr>
              <a:t>Već godinama pokušavamo educirati…</a:t>
            </a: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F160295-B764-D62F-FF4C-7B50ECE49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3461"/>
            <a:ext cx="6096528" cy="398103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921D1AB-AAB8-EBE4-1D98-558AB82E9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502" y="1690688"/>
            <a:ext cx="1536325" cy="45419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3C6026F-901E-6385-C897-1A3B7A453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181" y="4059659"/>
            <a:ext cx="1707028" cy="1694835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FD0D4395-20D8-67C8-563F-6FDD3100D6A5}"/>
              </a:ext>
            </a:extLst>
          </p:cNvPr>
          <p:cNvSpPr/>
          <p:nvPr/>
        </p:nvSpPr>
        <p:spPr>
          <a:xfrm>
            <a:off x="7278986" y="4825497"/>
            <a:ext cx="932507" cy="4323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4BBDEBE-3B28-EC03-62FA-11882EB746C4}"/>
              </a:ext>
            </a:extLst>
          </p:cNvPr>
          <p:cNvSpPr txBox="1"/>
          <p:nvPr/>
        </p:nvSpPr>
        <p:spPr>
          <a:xfrm>
            <a:off x="10424160" y="530352"/>
            <a:ext cx="44805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latin typeface="Century Gothic" panose="020B0502020202020204" pitchFamily="34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815329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E698733-E43B-2BF4-82B8-C642EE9E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8" y="639838"/>
            <a:ext cx="10284843" cy="557832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EC89FC6-F75D-2199-DF0F-259428E846DF}"/>
              </a:ext>
            </a:extLst>
          </p:cNvPr>
          <p:cNvSpPr txBox="1"/>
          <p:nvPr/>
        </p:nvSpPr>
        <p:spPr>
          <a:xfrm>
            <a:off x="10790365" y="239728"/>
            <a:ext cx="44805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D1F0480-709B-38FC-7C4C-8FEEC9F4254E}"/>
              </a:ext>
            </a:extLst>
          </p:cNvPr>
          <p:cNvSpPr txBox="1"/>
          <p:nvPr/>
        </p:nvSpPr>
        <p:spPr>
          <a:xfrm>
            <a:off x="1339913" y="6205489"/>
            <a:ext cx="937939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entury Gothic" panose="020B0502020202020204" pitchFamily="34" charset="0"/>
              </a:rPr>
              <a:t>Poštivanje pravila važno je zbog racionalizacije troškova i urednosti javnih površina!</a:t>
            </a:r>
          </a:p>
        </p:txBody>
      </p:sp>
    </p:spTree>
    <p:extLst>
      <p:ext uri="{BB962C8B-B14F-4D97-AF65-F5344CB8AC3E}">
        <p14:creationId xmlns:p14="http://schemas.microsoft.com/office/powerpoint/2010/main" val="116349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1F36BEC7-A87F-059A-528B-27BF94FB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Pokušaji motivacije na odvajanje otpada…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D61A854C-7803-2C5E-CC3B-402ABBFF4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488" y="1855915"/>
            <a:ext cx="11201400" cy="4133405"/>
          </a:xfrm>
        </p:spPr>
      </p:pic>
    </p:spTree>
    <p:extLst>
      <p:ext uri="{BB962C8B-B14F-4D97-AF65-F5344CB8AC3E}">
        <p14:creationId xmlns:p14="http://schemas.microsoft.com/office/powerpoint/2010/main" val="3455648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2AD670-10F0-6F38-18F4-67271702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entury Gothic" panose="020B0502020202020204" pitchFamily="34" charset="0"/>
              </a:rPr>
              <a:t>Prečesto imamo ovo: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40A6D79-073E-C82D-8A5F-0B7C6F99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516" y="1584639"/>
            <a:ext cx="2304488" cy="251177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9789303-A964-C094-9813-C15A6EB52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080" y="1794970"/>
            <a:ext cx="2133785" cy="209110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DF7D246-F757-F3A2-7E29-781222327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90" y="4282263"/>
            <a:ext cx="2645893" cy="19691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1FFEC78-7A20-EA07-ED79-F89B8324F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516" y="4184718"/>
            <a:ext cx="2578832" cy="2164268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87522D21-2993-5C08-709C-4833F0A01D83}"/>
              </a:ext>
            </a:extLst>
          </p:cNvPr>
          <p:cNvSpPr/>
          <p:nvPr/>
        </p:nvSpPr>
        <p:spPr>
          <a:xfrm>
            <a:off x="3432865" y="5266852"/>
            <a:ext cx="767943" cy="38251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C00000"/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B8F8DD2-2BAB-9080-21A7-36F5EF8AA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6595" y="1419667"/>
            <a:ext cx="1536325" cy="156680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5EBB0F7-182A-B673-E34E-B15C90228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0577" y="1954277"/>
            <a:ext cx="1420491" cy="156680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CBC5ECF-32D0-4003-262E-5C28DFFCD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655" y="3320167"/>
            <a:ext cx="2152075" cy="251786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968E7A6-3751-2AD6-7CB1-CBADE15DDC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5021" y="4315936"/>
            <a:ext cx="2962591" cy="22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900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351</Words>
  <Application>Microsoft Office PowerPoint</Application>
  <PresentationFormat>Široki zaslon</PresentationFormat>
  <Paragraphs>48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Tema sustava Office</vt:lpstr>
      <vt:lpstr>Kako izgraditi funkcionalan sustav gospodarenja otpadom?</vt:lpstr>
      <vt:lpstr>Temelji</vt:lpstr>
      <vt:lpstr>Dionici sustava</vt:lpstr>
      <vt:lpstr>Nekad…       i sad…</vt:lpstr>
      <vt:lpstr>U čemu je problem u praksi?</vt:lpstr>
      <vt:lpstr>Već godinama pokušavamo educirati…</vt:lpstr>
      <vt:lpstr>PowerPoint prezentacija</vt:lpstr>
      <vt:lpstr>Pokušaji motivacije na odvajanje otpada…</vt:lpstr>
      <vt:lpstr>Prečesto imamo ovo:</vt:lpstr>
      <vt:lpstr>Kako nezainteresirane privesti edukaciji?</vt:lpstr>
      <vt:lpstr>Strah od kazne kao motivator za edukaciju?</vt:lpstr>
      <vt:lpstr>Mogućnosti:</vt:lpstr>
      <vt:lpstr>… i da zaključimo: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Sonja Polonijo</dc:creator>
  <cp:lastModifiedBy>Sonja Polonijo</cp:lastModifiedBy>
  <cp:revision>21</cp:revision>
  <dcterms:created xsi:type="dcterms:W3CDTF">2024-10-31T09:19:25Z</dcterms:created>
  <dcterms:modified xsi:type="dcterms:W3CDTF">2024-10-31T11:18:30Z</dcterms:modified>
</cp:coreProperties>
</file>