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druga-gradova.hr/upravljanje-otpadom-u-hotelijerstvu-primjer-dobre-prakse/" TargetMode="External"/><Relationship Id="rId3" Type="http://schemas.openxmlformats.org/officeDocument/2006/relationships/hyperlink" Target="https://www.udruga-gradova.hr/potpisan-sporazum-o-sprjecavanju-nastanka-otpada-od-hrane/" TargetMode="External"/><Relationship Id="rId7" Type="http://schemas.openxmlformats.org/officeDocument/2006/relationships/hyperlink" Target="https://www.udruga-gradova.hr/biste-li-u-svom-gradu-voljeli-imati-zero-food-waste-vrtice/" TargetMode="External"/><Relationship Id="rId2" Type="http://schemas.openxmlformats.org/officeDocument/2006/relationships/hyperlink" Target="https://www.udruga-gradova.hr/gradovi-mogu-i-moraju-sprijeciti-da-hrana-zavrsi-u-otpa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druga-gradova.hr/hrana-nije-otpad-da-podsjetimo/" TargetMode="External"/><Relationship Id="rId5" Type="http://schemas.openxmlformats.org/officeDocument/2006/relationships/hyperlink" Target="https://www.udruga-gradova.hr/banka-hrane-u-zagrebu/" TargetMode="External"/><Relationship Id="rId4" Type="http://schemas.openxmlformats.org/officeDocument/2006/relationships/hyperlink" Target="https://www.udruga-gradova.hr/ljetna-sezona-bez-otpada-od-hrane-kako-zelene-tehnologije-mijenjaju-turizam-i-cuvaju-okolis/" TargetMode="External"/><Relationship Id="rId9" Type="http://schemas.openxmlformats.org/officeDocument/2006/relationships/hyperlink" Target="https://www.udruga-gradova.hr/dogadjanja/pametni-utorak-zero-food-waste-koncept-sustavno-rjesenje-za-gospodarenje-otpadom-od-hrane-u-jls-ovim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08CAE-55AA-4582-EE97-2834948C7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Otpad od hrane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45E3138-D357-4136-FD07-49F5C3D07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/>
              <a:t>Sonja Polonijo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64407D8-A7FF-6749-806F-D3F3000B2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873"/>
            <a:ext cx="2706859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1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3378D8-D8D1-4099-5EBA-30A754043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Sudionici su ukazali i na potrebu komunalne obrade otpada od hrane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5EA603-31A7-E8B3-63AC-4A111A5DB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kompost od biootpada / otpada od hrane ne može podnijeti trošak CE certifikata</a:t>
            </a:r>
          </a:p>
          <a:p>
            <a:r>
              <a:rPr lang="hr-HR" dirty="0"/>
              <a:t>bio bi vrlo koristan </a:t>
            </a:r>
            <a:r>
              <a:rPr lang="hr-HR" dirty="0" err="1"/>
              <a:t>gnojidbeni</a:t>
            </a:r>
            <a:r>
              <a:rPr lang="hr-HR" dirty="0"/>
              <a:t> proizvod za javne zelene površine na kojima se NE uzgaja hrana</a:t>
            </a:r>
          </a:p>
          <a:p>
            <a:r>
              <a:rPr lang="hr-HR" dirty="0"/>
              <a:t>Pravilnik o </a:t>
            </a:r>
            <a:r>
              <a:rPr lang="hr-HR" dirty="0" err="1"/>
              <a:t>gnojidbenim</a:t>
            </a:r>
            <a:r>
              <a:rPr lang="hr-HR" dirty="0"/>
              <a:t> proizvodima?</a:t>
            </a:r>
          </a:p>
        </p:txBody>
      </p:sp>
    </p:spTree>
    <p:extLst>
      <p:ext uri="{BB962C8B-B14F-4D97-AF65-F5344CB8AC3E}">
        <p14:creationId xmlns:p14="http://schemas.microsoft.com/office/powerpoint/2010/main" val="425692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7428F9-2411-4FEA-F778-50E6C9F8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dalje s novom tehnologijom?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A17031-FEE1-370B-F43A-27D2CF760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Pilot projekt „ZERO FOOD WASTE DESTINACIJA” (Opatija, Matulji, Lovran, Mošćenička Draga)</a:t>
            </a:r>
          </a:p>
          <a:p>
            <a:r>
              <a:rPr lang="hr-HR" dirty="0"/>
              <a:t>Centar za poljoprivredu i ruralni razvoj PGŽ – testiranje</a:t>
            </a:r>
          </a:p>
          <a:p>
            <a:r>
              <a:rPr lang="hr-HR" dirty="0"/>
              <a:t>Veleučilište Rijeka – eksperiment s komunom masline</a:t>
            </a:r>
          </a:p>
          <a:p>
            <a:r>
              <a:rPr lang="hr-HR" dirty="0"/>
              <a:t>…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9893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748131E-E0ED-5F5B-DD3D-AD3F76008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122" y="2262070"/>
            <a:ext cx="4089142" cy="1049235"/>
          </a:xfrm>
        </p:spPr>
        <p:txBody>
          <a:bodyPr/>
          <a:lstStyle/>
          <a:p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293856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73AE3E-EAA9-BF20-5C91-51885492E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Udruga gradova u RH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83DB91-66B6-47F3-D9BE-59AB8EA1B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BA" b="0" i="0" dirty="0">
                <a:effectLst/>
                <a:latin typeface="Gill Sans MT" panose="020B0502020104020203" pitchFamily="34" charset="-18"/>
              </a:rPr>
              <a:t>Nacionalna organizacija, osnovana 2002. </a:t>
            </a:r>
          </a:p>
          <a:p>
            <a:pPr algn="just"/>
            <a:r>
              <a:rPr lang="hr-BA" b="0" i="0" dirty="0">
                <a:effectLst/>
                <a:latin typeface="Gill Sans MT" panose="020B0502020104020203" pitchFamily="34" charset="-18"/>
              </a:rPr>
              <a:t>Potiče suradnju gradova i zalaže se za zajedničke interese</a:t>
            </a:r>
          </a:p>
          <a:p>
            <a:pPr algn="just"/>
            <a:r>
              <a:rPr lang="hr-BA" b="0" i="0" dirty="0">
                <a:effectLst/>
                <a:latin typeface="Gill Sans MT" panose="020B0502020104020203" pitchFamily="34" charset="-18"/>
              </a:rPr>
              <a:t>Ima 127 članova (cca 70% stanovnika RH)</a:t>
            </a:r>
          </a:p>
          <a:p>
            <a:pPr algn="just"/>
            <a:r>
              <a:rPr lang="hr-BA" dirty="0">
                <a:latin typeface="Gill Sans MT" panose="020B0502020104020203" pitchFamily="34" charset="-18"/>
              </a:rPr>
              <a:t>Djel</a:t>
            </a:r>
            <a:r>
              <a:rPr lang="hr-BA" b="0" i="0" dirty="0">
                <a:effectLst/>
                <a:latin typeface="Gill Sans MT" panose="020B0502020104020203" pitchFamily="34" charset="-18"/>
              </a:rPr>
              <a:t>atnost financira iz članarina, EU fondova, međunarodnih darovnica, kotizacija od stručnih skupova. </a:t>
            </a:r>
          </a:p>
          <a:p>
            <a:pPr algn="just"/>
            <a:r>
              <a:rPr lang="hr-BA" dirty="0">
                <a:latin typeface="Gill Sans MT" panose="020B0502020104020203" pitchFamily="34" charset="-18"/>
              </a:rPr>
              <a:t>Djeluje „višerazinski” (</a:t>
            </a:r>
            <a:r>
              <a:rPr lang="hr-BA" b="0" i="0" dirty="0">
                <a:effectLst/>
                <a:latin typeface="Gill Sans MT" panose="020B0502020104020203" pitchFamily="34" charset="-18"/>
              </a:rPr>
              <a:t>gradonačelnik, pročelnici, službenici, poduzeća, ustanove, udruge...)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73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1780F1-96C4-D8DF-9EB5-C6CEBDA48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Programi edukacija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D112C1-80A7-A534-3D23-7E8BEA488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održivo gospodarenje otpadom i zelene politike</a:t>
            </a:r>
          </a:p>
          <a:p>
            <a:r>
              <a:rPr lang="hr-BA" dirty="0"/>
              <a:t>gradskih vijećnika</a:t>
            </a:r>
          </a:p>
          <a:p>
            <a:r>
              <a:rPr lang="hr-BA" dirty="0"/>
              <a:t>komunalnih redara</a:t>
            </a:r>
          </a:p>
          <a:p>
            <a:r>
              <a:rPr lang="hr-BA" dirty="0"/>
              <a:t>(su)organizacija radionica za komunalne redare / izrada akata</a:t>
            </a:r>
          </a:p>
          <a:p>
            <a:r>
              <a:rPr lang="hr-BA" dirty="0"/>
              <a:t>edukacije i skupovi na temu gospodarenja otpadom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032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EE2489-5456-1576-2AA0-F4144F252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Web Portal 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1A0EE4-A484-C44E-D9C9-8EAF56E68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45" y="2015732"/>
            <a:ext cx="11543168" cy="46204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13.2.23. </a:t>
            </a: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https://www.udruga-gradova.hr/gradovi-mogu-i-moraju-sprijeciti-da-hrana-zavrsi-u-otpadu/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22.3.23. </a:t>
            </a: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https://www.udruga-gradova.hr/potpisan-sporazum-o-sprjecavanju-nastanka-otpada-od-hrane/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12.7.23. </a:t>
            </a: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https://www.udruga-gradova.hr/ljetna-sezona-bez-otpada-od-hrane-kako-zelene-tehnologije-mijenjaju-turizam-i-cuvaju-okolis/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15.11.23. </a:t>
            </a: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https://www.udruga-gradova.hr/banka-hrane-u-zagrebu/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14.2.24. </a:t>
            </a: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https://www.udruga-gradova.hr/hrana-nije-otpad-da-podsjetimo/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28.5.24. </a:t>
            </a: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https://www.udruga-gradova.hr/biste-li-u-svom-gradu-voljeli-imati-zero-food-waste-vrtice/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28.6.24. </a:t>
            </a:r>
            <a:r>
              <a:rPr lang="hr-H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https://www.udruga-gradova.hr/upravljanje-otpadom-u-hotelijerstvu-primjer-dobre-prakse/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9.7.2024. </a:t>
            </a:r>
            <a:r>
              <a:rPr lang="hr-H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https://www.udruga-gradova.hr/dogadjanja/pametni-utorak-zero-food-waste-koncept-sustavno-rjesenje-za-gospodarenje-otpadom-od-hrane-u-jls-ovima/</a:t>
            </a:r>
            <a:endParaRPr lang="hr-HR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u="sng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150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9C55843-14FC-85CF-F076-328684F3B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816" y="2361230"/>
            <a:ext cx="4888873" cy="282640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9567478-9A78-0567-E1EC-9518F46B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Suradnja i povezivanje dionika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74CD97F-5B48-EC12-C216-DF4F3D9DF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310992">
            <a:off x="808028" y="2182528"/>
            <a:ext cx="5332519" cy="290784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23445B-ACE7-2793-4450-547D1796CDBC}"/>
              </a:ext>
            </a:extLst>
          </p:cNvPr>
          <p:cNvSpPr txBox="1"/>
          <p:nvPr/>
        </p:nvSpPr>
        <p:spPr>
          <a:xfrm>
            <a:off x="2082297" y="5622202"/>
            <a:ext cx="803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Webinar</a:t>
            </a:r>
            <a:r>
              <a:rPr lang="hr-HR" dirty="0"/>
              <a:t> za JLS i ne samo njih… dvadesetak sudionika od Vukovara do Dubrovnika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840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26CF2F-68F9-68A8-7E30-0D1BBE99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Prepoznavanje problema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240939-F54F-E5C2-6441-6C544AB81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Imate</a:t>
            </a:r>
            <a:r>
              <a:rPr lang="en-GB" dirty="0"/>
              <a:t> li u </a:t>
            </a:r>
            <a:r>
              <a:rPr lang="en-GB" dirty="0" err="1"/>
              <a:t>svom</a:t>
            </a:r>
            <a:r>
              <a:rPr lang="en-GB" dirty="0"/>
              <a:t> </a:t>
            </a:r>
            <a:r>
              <a:rPr lang="en-GB" dirty="0" err="1"/>
              <a:t>gradu</a:t>
            </a:r>
            <a:r>
              <a:rPr lang="en-GB" dirty="0"/>
              <a:t> FOOD WASTE </a:t>
            </a:r>
            <a:r>
              <a:rPr lang="en-GB" dirty="0" err="1"/>
              <a:t>strategiju</a:t>
            </a:r>
            <a:r>
              <a:rPr lang="en-GB" dirty="0"/>
              <a:t>?</a:t>
            </a:r>
            <a:r>
              <a:rPr lang="hr-HR" dirty="0"/>
              <a:t> </a:t>
            </a:r>
            <a:r>
              <a:rPr lang="en-GB" dirty="0"/>
              <a:t>Na koji </a:t>
            </a:r>
            <a:r>
              <a:rPr lang="en-GB" dirty="0" err="1"/>
              <a:t>način</a:t>
            </a:r>
            <a:r>
              <a:rPr lang="en-GB" dirty="0"/>
              <a:t> </a:t>
            </a:r>
            <a:r>
              <a:rPr lang="en-GB" dirty="0" err="1"/>
              <a:t>rješavate</a:t>
            </a:r>
            <a:r>
              <a:rPr lang="en-GB" dirty="0"/>
              <a:t> </a:t>
            </a:r>
            <a:r>
              <a:rPr lang="en-GB" dirty="0" err="1"/>
              <a:t>ovaj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veći</a:t>
            </a:r>
            <a:r>
              <a:rPr lang="en-GB" dirty="0"/>
              <a:t> problem? Ili ga ne </a:t>
            </a:r>
            <a:r>
              <a:rPr lang="en-GB" dirty="0" err="1"/>
              <a:t>rješavate</a:t>
            </a:r>
            <a:r>
              <a:rPr lang="en-GB" dirty="0"/>
              <a:t>?!</a:t>
            </a:r>
            <a:r>
              <a:rPr lang="hr-HR" dirty="0"/>
              <a:t> ZAŠTO?</a:t>
            </a:r>
          </a:p>
          <a:p>
            <a:pPr lvl="1"/>
            <a:r>
              <a:rPr lang="hr-HR" dirty="0"/>
              <a:t>zašto i kako razvijati urbanu prehrambenu politiku</a:t>
            </a:r>
          </a:p>
          <a:p>
            <a:pPr lvl="1"/>
            <a:r>
              <a:rPr lang="hr-HR" dirty="0"/>
              <a:t>gubitak hrane – bacanje hrane</a:t>
            </a:r>
          </a:p>
          <a:p>
            <a:pPr lvl="1"/>
            <a:r>
              <a:rPr lang="hr-HR" dirty="0"/>
              <a:t>koliki je FOOD WASTE problem u svijetu i u našoj zemlji (nesigurnost izvora hrane, emisije stakleničkih plinova, troškovi)</a:t>
            </a:r>
          </a:p>
        </p:txBody>
      </p:sp>
    </p:spTree>
    <p:extLst>
      <p:ext uri="{BB962C8B-B14F-4D97-AF65-F5344CB8AC3E}">
        <p14:creationId xmlns:p14="http://schemas.microsoft.com/office/powerpoint/2010/main" val="197935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65FA08-1430-EC4E-EEAA-1D1640B8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Rješavanje problema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4C8C20-15A0-A06B-1F66-9CA534711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Što poduzimaju EU i Hrvatska – primjeri dobre prakse</a:t>
            </a:r>
          </a:p>
          <a:p>
            <a:r>
              <a:rPr lang="hr-HR" dirty="0"/>
              <a:t>Što je moguće učiniti na lokalnom nivou – primjeri dobre prakse</a:t>
            </a:r>
          </a:p>
          <a:p>
            <a:pPr marL="800100" lvl="1" indent="-342900">
              <a:buAutoNum type="arabicPeriod"/>
            </a:pPr>
            <a:r>
              <a:rPr lang="hr-HR" sz="1800" dirty="0"/>
              <a:t>e</a:t>
            </a:r>
            <a:r>
              <a:rPr lang="en-GB" sz="1800" dirty="0" err="1"/>
              <a:t>dukacija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podizanje</a:t>
            </a:r>
            <a:r>
              <a:rPr lang="en-GB" sz="1800" dirty="0"/>
              <a:t> </a:t>
            </a:r>
            <a:r>
              <a:rPr lang="en-GB" sz="1800" dirty="0" err="1"/>
              <a:t>svijesti</a:t>
            </a:r>
            <a:endParaRPr lang="hr-HR" sz="1800" dirty="0"/>
          </a:p>
          <a:p>
            <a:pPr marL="800100" lvl="1" indent="-342900">
              <a:buAutoNum type="arabicPeriod"/>
            </a:pPr>
            <a:r>
              <a:rPr lang="hr-HR" sz="1800" dirty="0"/>
              <a:t>p</a:t>
            </a:r>
            <a:r>
              <a:rPr lang="en-GB" sz="1800" dirty="0" err="1"/>
              <a:t>oticaji</a:t>
            </a:r>
            <a:r>
              <a:rPr lang="en-GB" sz="1800" dirty="0"/>
              <a:t> za </a:t>
            </a:r>
            <a:r>
              <a:rPr lang="en-GB" sz="1800" dirty="0" err="1"/>
              <a:t>doniranje</a:t>
            </a:r>
            <a:r>
              <a:rPr lang="en-GB" sz="1800" dirty="0"/>
              <a:t> </a:t>
            </a:r>
            <a:r>
              <a:rPr lang="en-GB" sz="1800" dirty="0" err="1"/>
              <a:t>viška</a:t>
            </a:r>
            <a:r>
              <a:rPr lang="en-GB" sz="1800" dirty="0"/>
              <a:t> </a:t>
            </a:r>
            <a:r>
              <a:rPr lang="en-GB" sz="1800" dirty="0" err="1"/>
              <a:t>hrane</a:t>
            </a:r>
            <a:endParaRPr lang="hr-HR" sz="1800" dirty="0"/>
          </a:p>
          <a:p>
            <a:pPr marL="800100" lvl="1" indent="-342900">
              <a:buAutoNum type="arabicPeriod"/>
            </a:pPr>
            <a:r>
              <a:rPr lang="hr-HR" sz="1800" dirty="0"/>
              <a:t>i</a:t>
            </a:r>
            <a:r>
              <a:rPr lang="en-GB" sz="1800" dirty="0" err="1"/>
              <a:t>nfrastruktura</a:t>
            </a:r>
            <a:r>
              <a:rPr lang="en-GB" sz="1800" dirty="0"/>
              <a:t> za </a:t>
            </a:r>
            <a:r>
              <a:rPr lang="en-GB" sz="1800" dirty="0" err="1"/>
              <a:t>zbrinjavanje</a:t>
            </a:r>
            <a:r>
              <a:rPr lang="en-GB" sz="1800" dirty="0"/>
              <a:t> </a:t>
            </a:r>
            <a:r>
              <a:rPr lang="en-GB" sz="1800" dirty="0" err="1"/>
              <a:t>otpada</a:t>
            </a:r>
            <a:r>
              <a:rPr lang="hr-HR" sz="1800" dirty="0"/>
              <a:t> (</a:t>
            </a:r>
            <a:r>
              <a:rPr lang="hr-HR" sz="1800" dirty="0" err="1"/>
              <a:t>komposteri</a:t>
            </a:r>
            <a:r>
              <a:rPr lang="hr-HR" sz="1800" dirty="0"/>
              <a:t> i </a:t>
            </a:r>
            <a:r>
              <a:rPr lang="hr-HR" sz="1800" dirty="0" err="1"/>
              <a:t>dehidratori</a:t>
            </a:r>
            <a:r>
              <a:rPr lang="hr-HR" sz="1800" dirty="0"/>
              <a:t>)</a:t>
            </a:r>
          </a:p>
          <a:p>
            <a:pPr marL="800100" lvl="1" indent="-342900">
              <a:buAutoNum type="arabicPeriod"/>
            </a:pPr>
            <a:r>
              <a:rPr lang="hr-HR" dirty="0"/>
              <a:t>Zero </a:t>
            </a:r>
            <a:r>
              <a:rPr lang="hr-HR" dirty="0" err="1"/>
              <a:t>Food</a:t>
            </a:r>
            <a:r>
              <a:rPr lang="hr-HR" dirty="0"/>
              <a:t> Waste vrtići i škole (kreativne radionice, podizanje svijesti roditelja i djece, uključivanje djece u vrtlarenje, korištenje aplikacija koje se bave Zero </a:t>
            </a:r>
            <a:r>
              <a:rPr lang="hr-HR" dirty="0" err="1"/>
              <a:t>Food</a:t>
            </a:r>
            <a:r>
              <a:rPr lang="hr-HR" dirty="0"/>
              <a:t> Waste temama, npr. </a:t>
            </a:r>
            <a:r>
              <a:rPr lang="hr-HR" dirty="0" err="1"/>
              <a:t>app</a:t>
            </a:r>
            <a:r>
              <a:rPr lang="hr-HR" dirty="0"/>
              <a:t> za planiranje obroka i kupovinu, i sl.)</a:t>
            </a:r>
            <a:endParaRPr lang="en-GB" sz="1800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498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8D0E9D-47FB-2EF8-7949-B59BB30E4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Smanjenje otpada od hrane na mjestu nastanka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0EA6F29-247F-5017-4F69-7449DD90C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1586" y="2820797"/>
            <a:ext cx="2477114" cy="344963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BBF7F54-26C6-4334-6ED0-E9E5C49CC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739" y="3286714"/>
            <a:ext cx="1798476" cy="180457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17B954B-E976-888B-3D11-E1ABF8B0BA5C}"/>
              </a:ext>
            </a:extLst>
          </p:cNvPr>
          <p:cNvSpPr txBox="1"/>
          <p:nvPr/>
        </p:nvSpPr>
        <p:spPr>
          <a:xfrm>
            <a:off x="1588739" y="2272080"/>
            <a:ext cx="10405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visokosofisticirana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rješenja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sprječavanje</a:t>
            </a:r>
            <a:r>
              <a:rPr lang="en-US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nastanka</a:t>
            </a:r>
            <a:r>
              <a:rPr lang="hr-HR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otpada od hrane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93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1CB652F-AD15-10D9-0FFC-38A66080D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537" y="3931022"/>
            <a:ext cx="3389670" cy="159544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1851380-78C6-8B39-53B5-31EB9FA6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Smanjenje otpada od hrane na mjestu nastanka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314120-056F-AE02-4AB0-2520A4322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186" y="4557035"/>
            <a:ext cx="2712956" cy="3434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1600" dirty="0">
                <a:solidFill>
                  <a:schemeClr val="bg1"/>
                </a:solidFill>
              </a:rPr>
              <a:t>ORGANSKI DODATAK TLU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CE295A1-9E4D-5021-D0A7-66A2136CF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306" y="2653463"/>
            <a:ext cx="2712955" cy="180457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08A2455-F286-5238-D809-591F18D33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165" y="3267022"/>
            <a:ext cx="2712955" cy="180457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EA029F5-7453-CBC6-5D41-DB7D78AAE6D3}"/>
              </a:ext>
            </a:extLst>
          </p:cNvPr>
          <p:cNvSpPr txBox="1"/>
          <p:nvPr/>
        </p:nvSpPr>
        <p:spPr>
          <a:xfrm>
            <a:off x="7198066" y="2079370"/>
            <a:ext cx="438131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/>
              <a:t>Metodom</a:t>
            </a:r>
            <a:r>
              <a:rPr lang="en-US" sz="1800" dirty="0"/>
              <a:t> </a:t>
            </a:r>
            <a:r>
              <a:rPr lang="en-US" sz="1800" dirty="0" err="1"/>
              <a:t>višestupanjske</a:t>
            </a:r>
            <a:r>
              <a:rPr lang="en-US" sz="1800" dirty="0"/>
              <a:t> </a:t>
            </a:r>
            <a:r>
              <a:rPr lang="en-US" sz="1800" dirty="0" err="1"/>
              <a:t>dehidracije</a:t>
            </a:r>
            <a:r>
              <a:rPr lang="hr-HR" sz="1800" dirty="0">
                <a:latin typeface="+mn-lt"/>
              </a:rPr>
              <a:t> na </a:t>
            </a:r>
            <a:r>
              <a:rPr lang="hr-HR" sz="1800" dirty="0" err="1">
                <a:latin typeface="+mn-lt"/>
              </a:rPr>
              <a:t>temperatur</a:t>
            </a:r>
            <a:r>
              <a:rPr lang="en-US" sz="1800" dirty="0">
                <a:latin typeface="+mn-lt"/>
              </a:rPr>
              <a:t>ama</a:t>
            </a:r>
            <a:r>
              <a:rPr lang="hr-HR" sz="1800" dirty="0">
                <a:latin typeface="+mn-lt"/>
              </a:rPr>
              <a:t> od 80</a:t>
            </a:r>
            <a:r>
              <a:rPr lang="en-US" sz="1800" dirty="0">
                <a:latin typeface="+mn-lt"/>
              </a:rPr>
              <a:t>℃ do 240℃</a:t>
            </a:r>
            <a:r>
              <a:rPr lang="hr-HR" sz="1800" dirty="0">
                <a:latin typeface="+mn-lt"/>
              </a:rPr>
              <a:t>, otpad od hrane se razgrađuje i nastaje</a:t>
            </a:r>
            <a:r>
              <a:rPr lang="en-US" sz="1800" dirty="0">
                <a:latin typeface="+mn-lt"/>
              </a:rPr>
              <a:t> </a:t>
            </a:r>
            <a:r>
              <a:rPr lang="hr-HR" sz="1800" dirty="0">
                <a:latin typeface="+mn-lt"/>
              </a:rPr>
              <a:t>materijal koji je </a:t>
            </a:r>
            <a:r>
              <a:rPr lang="hr-HR" sz="1800" b="1" dirty="0">
                <a:latin typeface="+mn-lt"/>
              </a:rPr>
              <a:t>sterilan te sadrži manje od </a:t>
            </a:r>
            <a:r>
              <a:rPr lang="en-US" sz="1800" b="1" dirty="0">
                <a:latin typeface="+mn-lt"/>
              </a:rPr>
              <a:t>5%</a:t>
            </a:r>
            <a:r>
              <a:rPr lang="hr-HR" sz="1800" b="1" dirty="0">
                <a:latin typeface="+mn-lt"/>
              </a:rPr>
              <a:t> vode</a:t>
            </a:r>
            <a:endParaRPr lang="hr-HR" sz="18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>
                <a:latin typeface="+mn-lt"/>
              </a:rPr>
              <a:t>Suhi ostatak sprječava proces truljenja zbog čega je pogodan za skladištenje čak i u unutarnjim prostorima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800" dirty="0">
                <a:latin typeface="+mn-lt"/>
              </a:rPr>
              <a:t>Zbog higijenskih karakteristika, takav materijal može se upotrijebiti u </a:t>
            </a:r>
            <a:r>
              <a:rPr lang="hr-HR" sz="1800" b="1" dirty="0">
                <a:latin typeface="+mn-lt"/>
              </a:rPr>
              <a:t>poljoprivrednom ili energetskom sektoru</a:t>
            </a:r>
            <a:endParaRPr lang="en-US" sz="1800" dirty="0">
              <a:latin typeface="+mn-lt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0234A26-7048-0274-5D9B-D73EF3290C32}"/>
              </a:ext>
            </a:extLst>
          </p:cNvPr>
          <p:cNvSpPr txBox="1"/>
          <p:nvPr/>
        </p:nvSpPr>
        <p:spPr>
          <a:xfrm>
            <a:off x="1981171" y="4088703"/>
            <a:ext cx="24199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</a:rPr>
              <a:t>HRANA ZA ŽIVOTINJE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EF117F9C-39CA-E513-1390-DED6ADFB86ED}"/>
              </a:ext>
            </a:extLst>
          </p:cNvPr>
          <p:cNvSpPr txBox="1"/>
          <p:nvPr/>
        </p:nvSpPr>
        <p:spPr>
          <a:xfrm>
            <a:off x="4817277" y="4557035"/>
            <a:ext cx="25168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ORGANSKI DODATAK TLU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4257277-D93A-0A12-EEFB-4C994BA65324}"/>
              </a:ext>
            </a:extLst>
          </p:cNvPr>
          <p:cNvSpPr txBox="1"/>
          <p:nvPr/>
        </p:nvSpPr>
        <p:spPr>
          <a:xfrm>
            <a:off x="2302002" y="5249469"/>
            <a:ext cx="19421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</a:rPr>
              <a:t>BIOGORIVO</a:t>
            </a:r>
          </a:p>
        </p:txBody>
      </p:sp>
    </p:spTree>
    <p:extLst>
      <p:ext uri="{BB962C8B-B14F-4D97-AF65-F5344CB8AC3E}">
        <p14:creationId xmlns:p14="http://schemas.microsoft.com/office/powerpoint/2010/main" val="20986761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149</TotalTime>
  <Words>548</Words>
  <Application>Microsoft Office PowerPoint</Application>
  <PresentationFormat>Široki zaslon</PresentationFormat>
  <Paragraphs>58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Gill Sans MT</vt:lpstr>
      <vt:lpstr>Galerija</vt:lpstr>
      <vt:lpstr>Otpad od hrane</vt:lpstr>
      <vt:lpstr>Udruga gradova u RH</vt:lpstr>
      <vt:lpstr>Programi edukacija</vt:lpstr>
      <vt:lpstr>Web Portal …</vt:lpstr>
      <vt:lpstr>Suradnja i povezivanje dionika</vt:lpstr>
      <vt:lpstr>Prepoznavanje problema</vt:lpstr>
      <vt:lpstr>Rješavanje problema</vt:lpstr>
      <vt:lpstr>Smanjenje otpada od hrane na mjestu nastanka</vt:lpstr>
      <vt:lpstr>Smanjenje otpada od hrane na mjestu nastanka</vt:lpstr>
      <vt:lpstr>Sudionici su ukazali i na potrebu komunalne obrade otpada od hrane</vt:lpstr>
      <vt:lpstr>Što dalje s novom tehnologijom?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Sonja Polonijo</dc:creator>
  <cp:lastModifiedBy>Sonja Polonijo</cp:lastModifiedBy>
  <cp:revision>16</cp:revision>
  <dcterms:created xsi:type="dcterms:W3CDTF">2024-11-21T07:21:01Z</dcterms:created>
  <dcterms:modified xsi:type="dcterms:W3CDTF">2024-12-03T08:07:33Z</dcterms:modified>
</cp:coreProperties>
</file>